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55" r:id="rId1"/>
  </p:sldMasterIdLst>
  <p:notesMasterIdLst>
    <p:notesMasterId r:id="rId70"/>
  </p:notesMasterIdLst>
  <p:handoutMasterIdLst>
    <p:handoutMasterId r:id="rId71"/>
  </p:handoutMasterIdLst>
  <p:sldIdLst>
    <p:sldId id="443" r:id="rId2"/>
    <p:sldId id="526" r:id="rId3"/>
    <p:sldId id="493" r:id="rId4"/>
    <p:sldId id="456" r:id="rId5"/>
    <p:sldId id="457" r:id="rId6"/>
    <p:sldId id="541" r:id="rId7"/>
    <p:sldId id="542" r:id="rId8"/>
    <p:sldId id="543" r:id="rId9"/>
    <p:sldId id="544" r:id="rId10"/>
    <p:sldId id="545" r:id="rId11"/>
    <p:sldId id="546" r:id="rId12"/>
    <p:sldId id="547" r:id="rId13"/>
    <p:sldId id="548" r:id="rId14"/>
    <p:sldId id="549" r:id="rId15"/>
    <p:sldId id="451" r:id="rId16"/>
    <p:sldId id="455" r:id="rId17"/>
    <p:sldId id="452" r:id="rId18"/>
    <p:sldId id="453" r:id="rId19"/>
    <p:sldId id="454" r:id="rId20"/>
    <p:sldId id="550" r:id="rId21"/>
    <p:sldId id="552" r:id="rId22"/>
    <p:sldId id="446" r:id="rId23"/>
    <p:sldId id="492" r:id="rId24"/>
    <p:sldId id="447" r:id="rId25"/>
    <p:sldId id="448" r:id="rId26"/>
    <p:sldId id="449" r:id="rId27"/>
    <p:sldId id="450" r:id="rId28"/>
    <p:sldId id="458" r:id="rId29"/>
    <p:sldId id="491" r:id="rId30"/>
    <p:sldId id="459" r:id="rId31"/>
    <p:sldId id="460" r:id="rId32"/>
    <p:sldId id="461" r:id="rId33"/>
    <p:sldId id="462" r:id="rId34"/>
    <p:sldId id="463" r:id="rId35"/>
    <p:sldId id="464" r:id="rId36"/>
    <p:sldId id="508" r:id="rId37"/>
    <p:sldId id="465" r:id="rId38"/>
    <p:sldId id="485" r:id="rId39"/>
    <p:sldId id="466" r:id="rId40"/>
    <p:sldId id="479" r:id="rId41"/>
    <p:sldId id="484" r:id="rId42"/>
    <p:sldId id="476" r:id="rId43"/>
    <p:sldId id="477" r:id="rId44"/>
    <p:sldId id="478" r:id="rId45"/>
    <p:sldId id="481" r:id="rId46"/>
    <p:sldId id="482" r:id="rId47"/>
    <p:sldId id="480" r:id="rId48"/>
    <p:sldId id="483" r:id="rId49"/>
    <p:sldId id="486" r:id="rId50"/>
    <p:sldId id="489" r:id="rId51"/>
    <p:sldId id="488" r:id="rId52"/>
    <p:sldId id="487" r:id="rId53"/>
    <p:sldId id="494" r:id="rId54"/>
    <p:sldId id="495" r:id="rId55"/>
    <p:sldId id="496" r:id="rId56"/>
    <p:sldId id="497" r:id="rId57"/>
    <p:sldId id="505" r:id="rId58"/>
    <p:sldId id="506" r:id="rId59"/>
    <p:sldId id="500" r:id="rId60"/>
    <p:sldId id="501" r:id="rId61"/>
    <p:sldId id="498" r:id="rId62"/>
    <p:sldId id="499" r:id="rId63"/>
    <p:sldId id="510" r:id="rId64"/>
    <p:sldId id="511" r:id="rId65"/>
    <p:sldId id="512" r:id="rId66"/>
    <p:sldId id="502" r:id="rId67"/>
    <p:sldId id="503" r:id="rId68"/>
    <p:sldId id="531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7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FC91D"/>
    <a:srgbClr val="CDDEFF"/>
    <a:srgbClr val="6600CC"/>
    <a:srgbClr val="FFF4D1"/>
    <a:srgbClr val="D9D9D9"/>
    <a:srgbClr val="FFE38B"/>
    <a:srgbClr val="5A2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8" autoAdjust="0"/>
    <p:restoredTop sz="98351" autoAdjust="0"/>
  </p:normalViewPr>
  <p:slideViewPr>
    <p:cSldViewPr>
      <p:cViewPr varScale="1">
        <p:scale>
          <a:sx n="84" d="100"/>
          <a:sy n="84" d="100"/>
        </p:scale>
        <p:origin x="72" y="474"/>
      </p:cViewPr>
      <p:guideLst>
        <p:guide orient="horz" pos="2880"/>
        <p:guide pos="720"/>
      </p:guideLst>
    </p:cSldViewPr>
  </p:slideViewPr>
  <p:outlineViewPr>
    <p:cViewPr>
      <p:scale>
        <a:sx n="33" d="100"/>
        <a:sy n="33" d="100"/>
      </p:scale>
      <p:origin x="0" y="32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4896"/>
    </p:cViewPr>
  </p:sorterViewPr>
  <p:notesViewPr>
    <p:cSldViewPr>
      <p:cViewPr>
        <p:scale>
          <a:sx n="80" d="100"/>
          <a:sy n="80" d="100"/>
        </p:scale>
        <p:origin x="-1206" y="-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3AFC06-1D58-46A0-92AF-2179F81017B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6420A-2B2D-4BFF-9686-8DC9D3659517}">
      <dgm:prSet phldrT="[Текст]"/>
      <dgm:spPr>
        <a:solidFill>
          <a:srgbClr val="3399FF"/>
        </a:solidFill>
      </dgm:spPr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Инструменты денежно-кредитного регулирования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2214F73-FE27-467D-89C7-00BB52E545BA}" type="parTrans" cxnId="{2AF40FF8-D5A0-4D2B-BF7E-D54BE468DF0E}">
      <dgm:prSet/>
      <dgm:spPr/>
      <dgm:t>
        <a:bodyPr/>
        <a:lstStyle/>
        <a:p>
          <a:endParaRPr lang="ru-RU"/>
        </a:p>
      </dgm:t>
    </dgm:pt>
    <dgm:pt modelId="{7C97DCE6-D741-4A03-86BE-4FF2AD2213EA}" type="sibTrans" cxnId="{2AF40FF8-D5A0-4D2B-BF7E-D54BE468DF0E}">
      <dgm:prSet/>
      <dgm:spPr/>
      <dgm:t>
        <a:bodyPr/>
        <a:lstStyle/>
        <a:p>
          <a:endParaRPr lang="ru-RU"/>
        </a:p>
      </dgm:t>
    </dgm:pt>
    <dgm:pt modelId="{D630363D-F237-42B0-A7A5-684B47662091}">
      <dgm:prSet phldrT="[Текст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Операции с ценными бумагами правительства на вторичном рынке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C39CDD4-64F0-41E0-A72B-2C97C0E07468}" type="parTrans" cxnId="{0507DFAC-5EDD-4F0C-8521-9B6018BC7074}">
      <dgm:prSet/>
      <dgm:spPr/>
      <dgm:t>
        <a:bodyPr/>
        <a:lstStyle/>
        <a:p>
          <a:endParaRPr lang="ru-RU"/>
        </a:p>
      </dgm:t>
    </dgm:pt>
    <dgm:pt modelId="{B03FE73C-6B49-47F4-AAAB-BAD410E7AC49}" type="sibTrans" cxnId="{0507DFAC-5EDD-4F0C-8521-9B6018BC7074}">
      <dgm:prSet/>
      <dgm:spPr/>
      <dgm:t>
        <a:bodyPr/>
        <a:lstStyle/>
        <a:p>
          <a:endParaRPr lang="ru-RU"/>
        </a:p>
      </dgm:t>
    </dgm:pt>
    <dgm:pt modelId="{DEBADD80-125C-4A0B-AE8E-4AA89E9C4705}">
      <dgm:prSet phldrT="[Текст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Регулирование процентных ставок (рефинансирование, дисконтная политика)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B619424-EF7A-4F40-A0F6-CEEFBFACBCD5}" type="parTrans" cxnId="{91A2FF2E-AAA1-488A-B892-5E36B6782338}">
      <dgm:prSet/>
      <dgm:spPr/>
      <dgm:t>
        <a:bodyPr/>
        <a:lstStyle/>
        <a:p>
          <a:endParaRPr lang="ru-RU"/>
        </a:p>
      </dgm:t>
    </dgm:pt>
    <dgm:pt modelId="{FB5A4DD3-92E5-45C2-9BAB-71FC7A2B882F}" type="sibTrans" cxnId="{91A2FF2E-AAA1-488A-B892-5E36B6782338}">
      <dgm:prSet/>
      <dgm:spPr/>
      <dgm:t>
        <a:bodyPr/>
        <a:lstStyle/>
        <a:p>
          <a:endParaRPr lang="ru-RU"/>
        </a:p>
      </dgm:t>
    </dgm:pt>
    <dgm:pt modelId="{1AD38405-45A1-49E5-AF14-9ABD182354AA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Регулирование ликвидности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1AC649C-2C7D-4040-9EF2-BCC6531CF5CA}" type="parTrans" cxnId="{63D9E996-6D02-4D61-AC1D-3B92F1B0A686}">
      <dgm:prSet/>
      <dgm:spPr/>
      <dgm:t>
        <a:bodyPr/>
        <a:lstStyle/>
        <a:p>
          <a:endParaRPr lang="ru-RU"/>
        </a:p>
      </dgm:t>
    </dgm:pt>
    <dgm:pt modelId="{B858CB2C-1644-4480-B114-A2624104A248}" type="sibTrans" cxnId="{63D9E996-6D02-4D61-AC1D-3B92F1B0A686}">
      <dgm:prSet/>
      <dgm:spPr/>
      <dgm:t>
        <a:bodyPr/>
        <a:lstStyle/>
        <a:p>
          <a:endParaRPr lang="ru-RU"/>
        </a:p>
      </dgm:t>
    </dgm:pt>
    <dgm:pt modelId="{87E2F0C7-D773-4A8C-BBC2-379E7864AC5E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Валютное регулирование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7CEA44E-5F95-49B7-B4CB-F2BBCE7F30A0}" type="parTrans" cxnId="{689C4FFD-CDD4-42B9-B8D7-1A9DC2504C40}">
      <dgm:prSet/>
      <dgm:spPr/>
      <dgm:t>
        <a:bodyPr/>
        <a:lstStyle/>
        <a:p>
          <a:endParaRPr lang="ru-RU"/>
        </a:p>
      </dgm:t>
    </dgm:pt>
    <dgm:pt modelId="{9FDE1E5D-844C-48D6-9892-DCDBF286FC39}" type="sibTrans" cxnId="{689C4FFD-CDD4-42B9-B8D7-1A9DC2504C40}">
      <dgm:prSet/>
      <dgm:spPr/>
      <dgm:t>
        <a:bodyPr/>
        <a:lstStyle/>
        <a:p>
          <a:endParaRPr lang="ru-RU"/>
        </a:p>
      </dgm:t>
    </dgm:pt>
    <dgm:pt modelId="{EFB66FAF-7561-4BBF-B10C-BD7D022B4B02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Ограничение объема активных и пассивных операций коммерческих банков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AE0AF5D-1289-442B-9EE3-6F80880BCE14}" type="parTrans" cxnId="{E75E499D-AD6E-45FD-9406-246CA9E7E306}">
      <dgm:prSet/>
      <dgm:spPr/>
      <dgm:t>
        <a:bodyPr/>
        <a:lstStyle/>
        <a:p>
          <a:endParaRPr lang="ru-RU"/>
        </a:p>
      </dgm:t>
    </dgm:pt>
    <dgm:pt modelId="{1830547B-CDA3-4651-AA8F-A82D7A69D393}" type="sibTrans" cxnId="{E75E499D-AD6E-45FD-9406-246CA9E7E306}">
      <dgm:prSet/>
      <dgm:spPr/>
      <dgm:t>
        <a:bodyPr/>
        <a:lstStyle/>
        <a:p>
          <a:endParaRPr lang="ru-RU"/>
        </a:p>
      </dgm:t>
    </dgm:pt>
    <dgm:pt modelId="{81CC90D6-AE32-492E-9957-4C87499D40B3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Прямое административное регулирование (лицензирование, банковский надзор)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4FFC44B-EF15-422E-8168-F42E4E50A956}" type="parTrans" cxnId="{B22B0BBA-5348-4D6F-B433-FEBFD8D12428}">
      <dgm:prSet/>
      <dgm:spPr/>
      <dgm:t>
        <a:bodyPr/>
        <a:lstStyle/>
        <a:p>
          <a:endParaRPr lang="ru-RU"/>
        </a:p>
      </dgm:t>
    </dgm:pt>
    <dgm:pt modelId="{78641421-9D8B-43F3-A6BC-CB357DA95C3B}" type="sibTrans" cxnId="{B22B0BBA-5348-4D6F-B433-FEBFD8D12428}">
      <dgm:prSet/>
      <dgm:spPr/>
      <dgm:t>
        <a:bodyPr/>
        <a:lstStyle/>
        <a:p>
          <a:endParaRPr lang="ru-RU"/>
        </a:p>
      </dgm:t>
    </dgm:pt>
    <dgm:pt modelId="{023EE6CA-42B9-416E-BD48-A278AC0ADE01}" type="pres">
      <dgm:prSet presAssocID="{8D3AFC06-1D58-46A0-92AF-2179F81017B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3B7180E-4A23-46B0-8315-18E1F32A3F93}" type="pres">
      <dgm:prSet presAssocID="{E6D6420A-2B2D-4BFF-9686-8DC9D3659517}" presName="root" presStyleCnt="0"/>
      <dgm:spPr/>
    </dgm:pt>
    <dgm:pt modelId="{E501541F-2219-4F12-B036-D5618003F7E5}" type="pres">
      <dgm:prSet presAssocID="{E6D6420A-2B2D-4BFF-9686-8DC9D3659517}" presName="rootComposite" presStyleCnt="0"/>
      <dgm:spPr/>
    </dgm:pt>
    <dgm:pt modelId="{A6BB1B11-FE66-45E3-B240-A869DC6853C9}" type="pres">
      <dgm:prSet presAssocID="{E6D6420A-2B2D-4BFF-9686-8DC9D3659517}" presName="rootText" presStyleLbl="node1" presStyleIdx="0" presStyleCnt="1" custScaleX="576901" custScaleY="184712"/>
      <dgm:spPr/>
      <dgm:t>
        <a:bodyPr/>
        <a:lstStyle/>
        <a:p>
          <a:endParaRPr lang="ru-RU"/>
        </a:p>
      </dgm:t>
    </dgm:pt>
    <dgm:pt modelId="{0C4040D9-2FE0-4E72-ABE3-80AA1B118E33}" type="pres">
      <dgm:prSet presAssocID="{E6D6420A-2B2D-4BFF-9686-8DC9D3659517}" presName="rootConnector" presStyleLbl="node1" presStyleIdx="0" presStyleCnt="1"/>
      <dgm:spPr/>
      <dgm:t>
        <a:bodyPr/>
        <a:lstStyle/>
        <a:p>
          <a:endParaRPr lang="ru-RU"/>
        </a:p>
      </dgm:t>
    </dgm:pt>
    <dgm:pt modelId="{D9E83469-DF41-476A-B909-F5A990C8B59C}" type="pres">
      <dgm:prSet presAssocID="{E6D6420A-2B2D-4BFF-9686-8DC9D3659517}" presName="childShape" presStyleCnt="0"/>
      <dgm:spPr/>
    </dgm:pt>
    <dgm:pt modelId="{DF97BE2B-E96F-4C92-AF54-7385535F994D}" type="pres">
      <dgm:prSet presAssocID="{BC39CDD4-64F0-41E0-A72B-2C97C0E07468}" presName="Name13" presStyleLbl="parChTrans1D2" presStyleIdx="0" presStyleCnt="6"/>
      <dgm:spPr/>
      <dgm:t>
        <a:bodyPr/>
        <a:lstStyle/>
        <a:p>
          <a:endParaRPr lang="ru-RU"/>
        </a:p>
      </dgm:t>
    </dgm:pt>
    <dgm:pt modelId="{113BC427-8FA7-4070-BEA6-E0A649EA13B4}" type="pres">
      <dgm:prSet presAssocID="{D630363D-F237-42B0-A7A5-684B47662091}" presName="childText" presStyleLbl="bgAcc1" presStyleIdx="0" presStyleCnt="6" custScaleX="519917" custScaleY="136184" custLinFactNeighborX="-5183" custLinFactNeighborY="2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9BD24-4777-4855-9E95-577DC287775A}" type="pres">
      <dgm:prSet presAssocID="{3B619424-EF7A-4F40-A0F6-CEEFBFACBCD5}" presName="Name13" presStyleLbl="parChTrans1D2" presStyleIdx="1" presStyleCnt="6"/>
      <dgm:spPr/>
      <dgm:t>
        <a:bodyPr/>
        <a:lstStyle/>
        <a:p>
          <a:endParaRPr lang="ru-RU"/>
        </a:p>
      </dgm:t>
    </dgm:pt>
    <dgm:pt modelId="{5E3482FE-1F30-4C52-90B2-25318AE641C5}" type="pres">
      <dgm:prSet presAssocID="{DEBADD80-125C-4A0B-AE8E-4AA89E9C4705}" presName="childText" presStyleLbl="bgAcc1" presStyleIdx="1" presStyleCnt="6" custScaleX="520230" custLinFactNeighborX="-5183" custLinFactNeighborY="3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9E619-A68D-49A8-B45C-4EA5D707D5BD}" type="pres">
      <dgm:prSet presAssocID="{31AC649C-2C7D-4040-9EF2-BCC6531CF5CA}" presName="Name13" presStyleLbl="parChTrans1D2" presStyleIdx="2" presStyleCnt="6"/>
      <dgm:spPr/>
      <dgm:t>
        <a:bodyPr/>
        <a:lstStyle/>
        <a:p>
          <a:endParaRPr lang="ru-RU"/>
        </a:p>
      </dgm:t>
    </dgm:pt>
    <dgm:pt modelId="{60BEE904-E3D5-4928-ACD6-1AA5C6C463A9}" type="pres">
      <dgm:prSet presAssocID="{1AD38405-45A1-49E5-AF14-9ABD182354AA}" presName="childText" presStyleLbl="bgAcc1" presStyleIdx="2" presStyleCnt="6" custScaleX="520230" custLinFactNeighborX="1147" custLinFactNeighborY="-3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EF13A-AFA4-4673-9089-B606126EC9B3}" type="pres">
      <dgm:prSet presAssocID="{C7CEA44E-5F95-49B7-B4CB-F2BBCE7F30A0}" presName="Name13" presStyleLbl="parChTrans1D2" presStyleIdx="3" presStyleCnt="6"/>
      <dgm:spPr/>
      <dgm:t>
        <a:bodyPr/>
        <a:lstStyle/>
        <a:p>
          <a:endParaRPr lang="ru-RU"/>
        </a:p>
      </dgm:t>
    </dgm:pt>
    <dgm:pt modelId="{17298286-4387-4D47-A110-0F699BCE4547}" type="pres">
      <dgm:prSet presAssocID="{87E2F0C7-D773-4A8C-BBC2-379E7864AC5E}" presName="childText" presStyleLbl="bgAcc1" presStyleIdx="3" presStyleCnt="6" custScaleX="520230" custLinFactNeighborX="1147" custLinFactNeighborY="-3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0F329-4FA9-44FA-96AE-7F2171A17739}" type="pres">
      <dgm:prSet presAssocID="{EAE0AF5D-1289-442B-9EE3-6F80880BCE14}" presName="Name13" presStyleLbl="parChTrans1D2" presStyleIdx="4" presStyleCnt="6"/>
      <dgm:spPr/>
      <dgm:t>
        <a:bodyPr/>
        <a:lstStyle/>
        <a:p>
          <a:endParaRPr lang="ru-RU"/>
        </a:p>
      </dgm:t>
    </dgm:pt>
    <dgm:pt modelId="{53387A16-1BD3-4D4F-8B24-8C7AA6D0F597}" type="pres">
      <dgm:prSet presAssocID="{EFB66FAF-7561-4BBF-B10C-BD7D022B4B02}" presName="childText" presStyleLbl="bgAcc1" presStyleIdx="4" presStyleCnt="6" custScaleX="520230" custLinFactNeighborX="-991" custLinFactNeighborY="9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D98B4-FEAA-4F3E-A67D-6F07C32A0DEF}" type="pres">
      <dgm:prSet presAssocID="{34FFC44B-EF15-422E-8168-F42E4E50A956}" presName="Name13" presStyleLbl="parChTrans1D2" presStyleIdx="5" presStyleCnt="6"/>
      <dgm:spPr/>
      <dgm:t>
        <a:bodyPr/>
        <a:lstStyle/>
        <a:p>
          <a:endParaRPr lang="ru-RU"/>
        </a:p>
      </dgm:t>
    </dgm:pt>
    <dgm:pt modelId="{902A1BC5-2F72-48AB-86EB-F1CCA5C377FE}" type="pres">
      <dgm:prSet presAssocID="{81CC90D6-AE32-492E-9957-4C87499D40B3}" presName="childText" presStyleLbl="bgAcc1" presStyleIdx="5" presStyleCnt="6" custScaleX="520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D5ED2A-73E2-4730-AADC-C786E44F2B32}" type="presOf" srcId="{EFB66FAF-7561-4BBF-B10C-BD7D022B4B02}" destId="{53387A16-1BD3-4D4F-8B24-8C7AA6D0F597}" srcOrd="0" destOrd="0" presId="urn:microsoft.com/office/officeart/2005/8/layout/hierarchy3"/>
    <dgm:cxn modelId="{3F09BC9D-5E32-4AF6-8034-8BBF50450FB5}" type="presOf" srcId="{BC39CDD4-64F0-41E0-A72B-2C97C0E07468}" destId="{DF97BE2B-E96F-4C92-AF54-7385535F994D}" srcOrd="0" destOrd="0" presId="urn:microsoft.com/office/officeart/2005/8/layout/hierarchy3"/>
    <dgm:cxn modelId="{E75E499D-AD6E-45FD-9406-246CA9E7E306}" srcId="{E6D6420A-2B2D-4BFF-9686-8DC9D3659517}" destId="{EFB66FAF-7561-4BBF-B10C-BD7D022B4B02}" srcOrd="4" destOrd="0" parTransId="{EAE0AF5D-1289-442B-9EE3-6F80880BCE14}" sibTransId="{1830547B-CDA3-4651-AA8F-A82D7A69D393}"/>
    <dgm:cxn modelId="{A643BE98-7E0F-486F-9118-05B2FFE68E2C}" type="presOf" srcId="{34FFC44B-EF15-422E-8168-F42E4E50A956}" destId="{E32D98B4-FEAA-4F3E-A67D-6F07C32A0DEF}" srcOrd="0" destOrd="0" presId="urn:microsoft.com/office/officeart/2005/8/layout/hierarchy3"/>
    <dgm:cxn modelId="{8501D926-EBF8-462E-8219-899923512102}" type="presOf" srcId="{E6D6420A-2B2D-4BFF-9686-8DC9D3659517}" destId="{A6BB1B11-FE66-45E3-B240-A869DC6853C9}" srcOrd="0" destOrd="0" presId="urn:microsoft.com/office/officeart/2005/8/layout/hierarchy3"/>
    <dgm:cxn modelId="{BFB9B0F4-4D10-445F-BB9F-890B57074909}" type="presOf" srcId="{1AD38405-45A1-49E5-AF14-9ABD182354AA}" destId="{60BEE904-E3D5-4928-ACD6-1AA5C6C463A9}" srcOrd="0" destOrd="0" presId="urn:microsoft.com/office/officeart/2005/8/layout/hierarchy3"/>
    <dgm:cxn modelId="{406D0F47-B868-469C-B1B3-82672A910106}" type="presOf" srcId="{EAE0AF5D-1289-442B-9EE3-6F80880BCE14}" destId="{CDF0F329-4FA9-44FA-96AE-7F2171A17739}" srcOrd="0" destOrd="0" presId="urn:microsoft.com/office/officeart/2005/8/layout/hierarchy3"/>
    <dgm:cxn modelId="{E1A24912-0404-4664-9878-1E00154D0F31}" type="presOf" srcId="{87E2F0C7-D773-4A8C-BBC2-379E7864AC5E}" destId="{17298286-4387-4D47-A110-0F699BCE4547}" srcOrd="0" destOrd="0" presId="urn:microsoft.com/office/officeart/2005/8/layout/hierarchy3"/>
    <dgm:cxn modelId="{91A2FF2E-AAA1-488A-B892-5E36B6782338}" srcId="{E6D6420A-2B2D-4BFF-9686-8DC9D3659517}" destId="{DEBADD80-125C-4A0B-AE8E-4AA89E9C4705}" srcOrd="1" destOrd="0" parTransId="{3B619424-EF7A-4F40-A0F6-CEEFBFACBCD5}" sibTransId="{FB5A4DD3-92E5-45C2-9BAB-71FC7A2B882F}"/>
    <dgm:cxn modelId="{0643C28B-42C4-45B2-9030-BCF51A52B133}" type="presOf" srcId="{8D3AFC06-1D58-46A0-92AF-2179F81017BD}" destId="{023EE6CA-42B9-416E-BD48-A278AC0ADE01}" srcOrd="0" destOrd="0" presId="urn:microsoft.com/office/officeart/2005/8/layout/hierarchy3"/>
    <dgm:cxn modelId="{0507DFAC-5EDD-4F0C-8521-9B6018BC7074}" srcId="{E6D6420A-2B2D-4BFF-9686-8DC9D3659517}" destId="{D630363D-F237-42B0-A7A5-684B47662091}" srcOrd="0" destOrd="0" parTransId="{BC39CDD4-64F0-41E0-A72B-2C97C0E07468}" sibTransId="{B03FE73C-6B49-47F4-AAAB-BAD410E7AC49}"/>
    <dgm:cxn modelId="{689C4FFD-CDD4-42B9-B8D7-1A9DC2504C40}" srcId="{E6D6420A-2B2D-4BFF-9686-8DC9D3659517}" destId="{87E2F0C7-D773-4A8C-BBC2-379E7864AC5E}" srcOrd="3" destOrd="0" parTransId="{C7CEA44E-5F95-49B7-B4CB-F2BBCE7F30A0}" sibTransId="{9FDE1E5D-844C-48D6-9892-DCDBF286FC39}"/>
    <dgm:cxn modelId="{265EBE98-77F8-4A24-8D04-2861C2F70445}" type="presOf" srcId="{31AC649C-2C7D-4040-9EF2-BCC6531CF5CA}" destId="{E2F9E619-A68D-49A8-B45C-4EA5D707D5BD}" srcOrd="0" destOrd="0" presId="urn:microsoft.com/office/officeart/2005/8/layout/hierarchy3"/>
    <dgm:cxn modelId="{63D9E996-6D02-4D61-AC1D-3B92F1B0A686}" srcId="{E6D6420A-2B2D-4BFF-9686-8DC9D3659517}" destId="{1AD38405-45A1-49E5-AF14-9ABD182354AA}" srcOrd="2" destOrd="0" parTransId="{31AC649C-2C7D-4040-9EF2-BCC6531CF5CA}" sibTransId="{B858CB2C-1644-4480-B114-A2624104A248}"/>
    <dgm:cxn modelId="{440F1319-C871-4A32-BEF2-760E1942ED8F}" type="presOf" srcId="{DEBADD80-125C-4A0B-AE8E-4AA89E9C4705}" destId="{5E3482FE-1F30-4C52-90B2-25318AE641C5}" srcOrd="0" destOrd="0" presId="urn:microsoft.com/office/officeart/2005/8/layout/hierarchy3"/>
    <dgm:cxn modelId="{AE842CF1-7350-4238-A2A7-51794AD38294}" type="presOf" srcId="{3B619424-EF7A-4F40-A0F6-CEEFBFACBCD5}" destId="{DE59BD24-4777-4855-9E95-577DC287775A}" srcOrd="0" destOrd="0" presId="urn:microsoft.com/office/officeart/2005/8/layout/hierarchy3"/>
    <dgm:cxn modelId="{AB42AE0B-EB36-402B-8C47-C815C81A7630}" type="presOf" srcId="{C7CEA44E-5F95-49B7-B4CB-F2BBCE7F30A0}" destId="{E9DEF13A-AFA4-4673-9089-B606126EC9B3}" srcOrd="0" destOrd="0" presId="urn:microsoft.com/office/officeart/2005/8/layout/hierarchy3"/>
    <dgm:cxn modelId="{14C393D8-CEEC-4618-A47C-A1ABE859DCAB}" type="presOf" srcId="{D630363D-F237-42B0-A7A5-684B47662091}" destId="{113BC427-8FA7-4070-BEA6-E0A649EA13B4}" srcOrd="0" destOrd="0" presId="urn:microsoft.com/office/officeart/2005/8/layout/hierarchy3"/>
    <dgm:cxn modelId="{B22B0BBA-5348-4D6F-B433-FEBFD8D12428}" srcId="{E6D6420A-2B2D-4BFF-9686-8DC9D3659517}" destId="{81CC90D6-AE32-492E-9957-4C87499D40B3}" srcOrd="5" destOrd="0" parTransId="{34FFC44B-EF15-422E-8168-F42E4E50A956}" sibTransId="{78641421-9D8B-43F3-A6BC-CB357DA95C3B}"/>
    <dgm:cxn modelId="{803602F9-F117-4D1C-A1A8-48CABDB8CDBE}" type="presOf" srcId="{81CC90D6-AE32-492E-9957-4C87499D40B3}" destId="{902A1BC5-2F72-48AB-86EB-F1CCA5C377FE}" srcOrd="0" destOrd="0" presId="urn:microsoft.com/office/officeart/2005/8/layout/hierarchy3"/>
    <dgm:cxn modelId="{2AF40FF8-D5A0-4D2B-BF7E-D54BE468DF0E}" srcId="{8D3AFC06-1D58-46A0-92AF-2179F81017BD}" destId="{E6D6420A-2B2D-4BFF-9686-8DC9D3659517}" srcOrd="0" destOrd="0" parTransId="{D2214F73-FE27-467D-89C7-00BB52E545BA}" sibTransId="{7C97DCE6-D741-4A03-86BE-4FF2AD2213EA}"/>
    <dgm:cxn modelId="{5FC23EC1-BB87-4EEE-AF75-677F747C55BA}" type="presOf" srcId="{E6D6420A-2B2D-4BFF-9686-8DC9D3659517}" destId="{0C4040D9-2FE0-4E72-ABE3-80AA1B118E33}" srcOrd="1" destOrd="0" presId="urn:microsoft.com/office/officeart/2005/8/layout/hierarchy3"/>
    <dgm:cxn modelId="{AD08FCCB-64F0-41A8-95D2-A25FC47DED1C}" type="presParOf" srcId="{023EE6CA-42B9-416E-BD48-A278AC0ADE01}" destId="{E3B7180E-4A23-46B0-8315-18E1F32A3F93}" srcOrd="0" destOrd="0" presId="urn:microsoft.com/office/officeart/2005/8/layout/hierarchy3"/>
    <dgm:cxn modelId="{9C7F5E37-EE92-4A91-BC85-D6EAEF3CD43B}" type="presParOf" srcId="{E3B7180E-4A23-46B0-8315-18E1F32A3F93}" destId="{E501541F-2219-4F12-B036-D5618003F7E5}" srcOrd="0" destOrd="0" presId="urn:microsoft.com/office/officeart/2005/8/layout/hierarchy3"/>
    <dgm:cxn modelId="{AE62F7E5-F22C-464C-9507-38B6BA67D0D6}" type="presParOf" srcId="{E501541F-2219-4F12-B036-D5618003F7E5}" destId="{A6BB1B11-FE66-45E3-B240-A869DC6853C9}" srcOrd="0" destOrd="0" presId="urn:microsoft.com/office/officeart/2005/8/layout/hierarchy3"/>
    <dgm:cxn modelId="{20D30E16-2730-4125-9D1D-3D82E2DAA674}" type="presParOf" srcId="{E501541F-2219-4F12-B036-D5618003F7E5}" destId="{0C4040D9-2FE0-4E72-ABE3-80AA1B118E33}" srcOrd="1" destOrd="0" presId="urn:microsoft.com/office/officeart/2005/8/layout/hierarchy3"/>
    <dgm:cxn modelId="{E898679E-9138-449D-9D2F-D4657C8C7E57}" type="presParOf" srcId="{E3B7180E-4A23-46B0-8315-18E1F32A3F93}" destId="{D9E83469-DF41-476A-B909-F5A990C8B59C}" srcOrd="1" destOrd="0" presId="urn:microsoft.com/office/officeart/2005/8/layout/hierarchy3"/>
    <dgm:cxn modelId="{18152556-3FDA-4B65-ACD6-D7D31C3A4765}" type="presParOf" srcId="{D9E83469-DF41-476A-B909-F5A990C8B59C}" destId="{DF97BE2B-E96F-4C92-AF54-7385535F994D}" srcOrd="0" destOrd="0" presId="urn:microsoft.com/office/officeart/2005/8/layout/hierarchy3"/>
    <dgm:cxn modelId="{E699AB20-9C98-44B6-983E-032E147D0EF7}" type="presParOf" srcId="{D9E83469-DF41-476A-B909-F5A990C8B59C}" destId="{113BC427-8FA7-4070-BEA6-E0A649EA13B4}" srcOrd="1" destOrd="0" presId="urn:microsoft.com/office/officeart/2005/8/layout/hierarchy3"/>
    <dgm:cxn modelId="{1CC64C37-A914-4D28-95AA-33FD211E2A38}" type="presParOf" srcId="{D9E83469-DF41-476A-B909-F5A990C8B59C}" destId="{DE59BD24-4777-4855-9E95-577DC287775A}" srcOrd="2" destOrd="0" presId="urn:microsoft.com/office/officeart/2005/8/layout/hierarchy3"/>
    <dgm:cxn modelId="{8609B349-C274-4999-867B-8513C3B9C756}" type="presParOf" srcId="{D9E83469-DF41-476A-B909-F5A990C8B59C}" destId="{5E3482FE-1F30-4C52-90B2-25318AE641C5}" srcOrd="3" destOrd="0" presId="urn:microsoft.com/office/officeart/2005/8/layout/hierarchy3"/>
    <dgm:cxn modelId="{C0D258D5-388D-4929-AF0A-D35DE5A29583}" type="presParOf" srcId="{D9E83469-DF41-476A-B909-F5A990C8B59C}" destId="{E2F9E619-A68D-49A8-B45C-4EA5D707D5BD}" srcOrd="4" destOrd="0" presId="urn:microsoft.com/office/officeart/2005/8/layout/hierarchy3"/>
    <dgm:cxn modelId="{922B664B-8599-454C-9B45-1540502E7D5D}" type="presParOf" srcId="{D9E83469-DF41-476A-B909-F5A990C8B59C}" destId="{60BEE904-E3D5-4928-ACD6-1AA5C6C463A9}" srcOrd="5" destOrd="0" presId="urn:microsoft.com/office/officeart/2005/8/layout/hierarchy3"/>
    <dgm:cxn modelId="{477985D2-8CDF-45CA-97CD-804AF3F620FD}" type="presParOf" srcId="{D9E83469-DF41-476A-B909-F5A990C8B59C}" destId="{E9DEF13A-AFA4-4673-9089-B606126EC9B3}" srcOrd="6" destOrd="0" presId="urn:microsoft.com/office/officeart/2005/8/layout/hierarchy3"/>
    <dgm:cxn modelId="{92C65CF9-629C-45B9-845B-B21BC1389E06}" type="presParOf" srcId="{D9E83469-DF41-476A-B909-F5A990C8B59C}" destId="{17298286-4387-4D47-A110-0F699BCE4547}" srcOrd="7" destOrd="0" presId="urn:microsoft.com/office/officeart/2005/8/layout/hierarchy3"/>
    <dgm:cxn modelId="{84754718-879B-4AEA-9BA4-844416F850BD}" type="presParOf" srcId="{D9E83469-DF41-476A-B909-F5A990C8B59C}" destId="{CDF0F329-4FA9-44FA-96AE-7F2171A17739}" srcOrd="8" destOrd="0" presId="urn:microsoft.com/office/officeart/2005/8/layout/hierarchy3"/>
    <dgm:cxn modelId="{AC9A878C-9AB2-4C05-BF84-1CB0453D3DA3}" type="presParOf" srcId="{D9E83469-DF41-476A-B909-F5A990C8B59C}" destId="{53387A16-1BD3-4D4F-8B24-8C7AA6D0F597}" srcOrd="9" destOrd="0" presId="urn:microsoft.com/office/officeart/2005/8/layout/hierarchy3"/>
    <dgm:cxn modelId="{67072ADF-4FB0-4F39-8632-E206FCA5DB2E}" type="presParOf" srcId="{D9E83469-DF41-476A-B909-F5A990C8B59C}" destId="{E32D98B4-FEAA-4F3E-A67D-6F07C32A0DEF}" srcOrd="10" destOrd="0" presId="urn:microsoft.com/office/officeart/2005/8/layout/hierarchy3"/>
    <dgm:cxn modelId="{EAC10A01-395D-44FE-9AC3-1A5990C94B8C}" type="presParOf" srcId="{D9E83469-DF41-476A-B909-F5A990C8B59C}" destId="{902A1BC5-2F72-48AB-86EB-F1CCA5C377FE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rgbClr val="C00000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Оценка влияния роста денежной массы на выпуск (</a:t>
          </a:r>
          <a:r>
            <a:rPr lang="en-US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Y, GDP)</a:t>
          </a:r>
          <a:endParaRPr lang="ru-RU" sz="24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7029DF1-9B1C-4170-B81A-50008E7E7278}" type="pres">
      <dgm:prSet presAssocID="{96AA3E1D-B482-4576-A6A6-5F1291D15A65}" presName="rootComposite1" presStyleCnt="0"/>
      <dgm:spPr/>
      <dgm:t>
        <a:bodyPr/>
        <a:lstStyle/>
        <a:p>
          <a:endParaRPr lang="ru-RU"/>
        </a:p>
      </dgm:t>
    </dgm:pt>
    <dgm:pt modelId="{38F1AE2D-C50D-4E5B-92F9-5870D754B693}" type="pres">
      <dgm:prSet presAssocID="{96AA3E1D-B482-4576-A6A6-5F1291D15A65}" presName="rootText1" presStyleLbl="node0" presStyleIdx="0" presStyleCnt="1" custScaleX="595547" custScaleY="144641" custLinFactY="-173343" custLinFactNeighborX="-117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  <dgm:t>
        <a:bodyPr/>
        <a:lstStyle/>
        <a:p>
          <a:endParaRPr lang="ru-RU"/>
        </a:p>
      </dgm:t>
    </dgm:pt>
    <dgm:pt modelId="{9DC59B48-9F56-46E1-9019-168A57A4719B}" type="pres">
      <dgm:prSet presAssocID="{96AA3E1D-B482-4576-A6A6-5F1291D15A65}" presName="hierChild3" presStyleCnt="0"/>
      <dgm:spPr/>
      <dgm:t>
        <a:bodyPr/>
        <a:lstStyle/>
        <a:p>
          <a:endParaRPr lang="ru-RU"/>
        </a:p>
      </dgm:t>
    </dgm:pt>
  </dgm:ptLst>
  <dgm:cxnLst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AB84038E-64B5-40AF-8230-CEA0D472F7E2}" type="presOf" srcId="{973D8335-81C5-4B1E-A5BF-3F84816DEA1B}" destId="{5C2238B8-271A-40E0-ADCC-EE2551985736}" srcOrd="0" destOrd="0" presId="urn:microsoft.com/office/officeart/2005/8/layout/orgChart1"/>
    <dgm:cxn modelId="{8B7F3F95-7AE9-4B32-8735-06FC56838B66}" type="presOf" srcId="{96AA3E1D-B482-4576-A6A6-5F1291D15A65}" destId="{5D3D8E0D-EE46-4C2B-AB75-E80C03DE2A3A}" srcOrd="1" destOrd="0" presId="urn:microsoft.com/office/officeart/2005/8/layout/orgChart1"/>
    <dgm:cxn modelId="{51CCAC66-E775-4CA7-BE70-7A6A817F4DA2}" type="presOf" srcId="{96AA3E1D-B482-4576-A6A6-5F1291D15A65}" destId="{38F1AE2D-C50D-4E5B-92F9-5870D754B693}" srcOrd="0" destOrd="0" presId="urn:microsoft.com/office/officeart/2005/8/layout/orgChart1"/>
    <dgm:cxn modelId="{FEFBE086-64A7-4B8E-9673-4D9664734DC9}" type="presParOf" srcId="{5C2238B8-271A-40E0-ADCC-EE2551985736}" destId="{10B405EE-57FD-410B-AD23-F0041FE7DB12}" srcOrd="0" destOrd="0" presId="urn:microsoft.com/office/officeart/2005/8/layout/orgChart1"/>
    <dgm:cxn modelId="{5E3B8C16-8664-46EF-AD0D-9FFE34406E35}" type="presParOf" srcId="{10B405EE-57FD-410B-AD23-F0041FE7DB12}" destId="{67029DF1-9B1C-4170-B81A-50008E7E7278}" srcOrd="0" destOrd="0" presId="urn:microsoft.com/office/officeart/2005/8/layout/orgChart1"/>
    <dgm:cxn modelId="{D3750FD7-0615-4EF4-9F6C-59ECEDFD02CE}" type="presParOf" srcId="{67029DF1-9B1C-4170-B81A-50008E7E7278}" destId="{38F1AE2D-C50D-4E5B-92F9-5870D754B693}" srcOrd="0" destOrd="0" presId="urn:microsoft.com/office/officeart/2005/8/layout/orgChart1"/>
    <dgm:cxn modelId="{11D25260-C31F-4EAB-92A0-45F5A6AC217C}" type="presParOf" srcId="{67029DF1-9B1C-4170-B81A-50008E7E7278}" destId="{5D3D8E0D-EE46-4C2B-AB75-E80C03DE2A3A}" srcOrd="1" destOrd="0" presId="urn:microsoft.com/office/officeart/2005/8/layout/orgChart1"/>
    <dgm:cxn modelId="{A617A7D4-4D8C-4D03-B8BA-192736C54AD0}" type="presParOf" srcId="{10B405EE-57FD-410B-AD23-F0041FE7DB12}" destId="{9B4DF531-8C90-404A-9F0C-7B3674B010FC}" srcOrd="1" destOrd="0" presId="urn:microsoft.com/office/officeart/2005/8/layout/orgChart1"/>
    <dgm:cxn modelId="{83DC826C-8790-49E3-A0D0-C268FDCF0B60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570D190F-B4F2-4921-8918-488433E0502F}" type="presOf" srcId="{973D8335-81C5-4B1E-A5BF-3F84816DEA1B}" destId="{5C2238B8-271A-40E0-ADCC-EE2551985736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E4498979-195C-48D8-B366-C58BFA97051C}" type="presOf" srcId="{973D8335-81C5-4B1E-A5BF-3F84816DEA1B}" destId="{5C2238B8-271A-40E0-ADCC-EE2551985736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160A3F6A-0158-4D80-ADD1-9C80E3A79009}" type="presOf" srcId="{973D8335-81C5-4B1E-A5BF-3F84816DEA1B}" destId="{5C2238B8-271A-40E0-ADCC-EE2551985736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0E10583A-27B5-40B9-B932-A9C8E77A381B}" type="presOf" srcId="{973D8335-81C5-4B1E-A5BF-3F84816DEA1B}" destId="{5C2238B8-271A-40E0-ADCC-EE2551985736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The credit channel</a:t>
          </a:r>
          <a:endParaRPr lang="ru-RU" sz="28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</dgm:pt>
    <dgm:pt modelId="{67029DF1-9B1C-4170-B81A-50008E7E7278}" type="pres">
      <dgm:prSet presAssocID="{96AA3E1D-B482-4576-A6A6-5F1291D15A65}" presName="rootComposite1" presStyleCnt="0"/>
      <dgm:spPr/>
    </dgm:pt>
    <dgm:pt modelId="{38F1AE2D-C50D-4E5B-92F9-5870D754B693}" type="pres">
      <dgm:prSet presAssocID="{96AA3E1D-B482-4576-A6A6-5F1291D15A65}" presName="rootText1" presStyleLbl="node0" presStyleIdx="0" presStyleCnt="1" custScaleX="595547" custScaleY="88786" custLinFactY="-200000" custLinFactNeighborX="-117" custLinFactNeighborY="-2012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</dgm:pt>
    <dgm:pt modelId="{9DC59B48-9F56-46E1-9019-168A57A4719B}" type="pres">
      <dgm:prSet presAssocID="{96AA3E1D-B482-4576-A6A6-5F1291D15A65}" presName="hierChild3" presStyleCnt="0"/>
      <dgm:spPr/>
    </dgm:pt>
  </dgm:ptLst>
  <dgm:cxnLst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E8C86666-CEB4-46AF-8883-F483A48E95F3}" type="presOf" srcId="{96AA3E1D-B482-4576-A6A6-5F1291D15A65}" destId="{38F1AE2D-C50D-4E5B-92F9-5870D754B693}" srcOrd="0" destOrd="0" presId="urn:microsoft.com/office/officeart/2005/8/layout/orgChart1"/>
    <dgm:cxn modelId="{48E1ED1F-4C95-4EE9-A61B-755EF00EB423}" type="presOf" srcId="{96AA3E1D-B482-4576-A6A6-5F1291D15A65}" destId="{5D3D8E0D-EE46-4C2B-AB75-E80C03DE2A3A}" srcOrd="1" destOrd="0" presId="urn:microsoft.com/office/officeart/2005/8/layout/orgChart1"/>
    <dgm:cxn modelId="{553AF848-7184-4829-95DE-0B772D5F6F64}" type="presOf" srcId="{973D8335-81C5-4B1E-A5BF-3F84816DEA1B}" destId="{5C2238B8-271A-40E0-ADCC-EE2551985736}" srcOrd="0" destOrd="0" presId="urn:microsoft.com/office/officeart/2005/8/layout/orgChart1"/>
    <dgm:cxn modelId="{160C9E93-54D5-4535-B36F-5BE770BCD179}" type="presParOf" srcId="{5C2238B8-271A-40E0-ADCC-EE2551985736}" destId="{10B405EE-57FD-410B-AD23-F0041FE7DB12}" srcOrd="0" destOrd="0" presId="urn:microsoft.com/office/officeart/2005/8/layout/orgChart1"/>
    <dgm:cxn modelId="{0AE6B557-B4F7-4CEB-A178-D9E9205638B1}" type="presParOf" srcId="{10B405EE-57FD-410B-AD23-F0041FE7DB12}" destId="{67029DF1-9B1C-4170-B81A-50008E7E7278}" srcOrd="0" destOrd="0" presId="urn:microsoft.com/office/officeart/2005/8/layout/orgChart1"/>
    <dgm:cxn modelId="{777F0AB2-56A5-410F-A51F-A27DD8A0125E}" type="presParOf" srcId="{67029DF1-9B1C-4170-B81A-50008E7E7278}" destId="{38F1AE2D-C50D-4E5B-92F9-5870D754B693}" srcOrd="0" destOrd="0" presId="urn:microsoft.com/office/officeart/2005/8/layout/orgChart1"/>
    <dgm:cxn modelId="{9291529F-AA72-4B23-AA8E-BD62C10356B6}" type="presParOf" srcId="{67029DF1-9B1C-4170-B81A-50008E7E7278}" destId="{5D3D8E0D-EE46-4C2B-AB75-E80C03DE2A3A}" srcOrd="1" destOrd="0" presId="urn:microsoft.com/office/officeart/2005/8/layout/orgChart1"/>
    <dgm:cxn modelId="{D52AAE9B-4BAD-4388-A0B1-49DC83BFE078}" type="presParOf" srcId="{10B405EE-57FD-410B-AD23-F0041FE7DB12}" destId="{9B4DF531-8C90-404A-9F0C-7B3674B010FC}" srcOrd="1" destOrd="0" presId="urn:microsoft.com/office/officeart/2005/8/layout/orgChart1"/>
    <dgm:cxn modelId="{184493FD-7E73-4532-8E40-667FA064340B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The credit channel</a:t>
          </a:r>
          <a:endParaRPr lang="ru-RU" sz="28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</dgm:pt>
    <dgm:pt modelId="{67029DF1-9B1C-4170-B81A-50008E7E7278}" type="pres">
      <dgm:prSet presAssocID="{96AA3E1D-B482-4576-A6A6-5F1291D15A65}" presName="rootComposite1" presStyleCnt="0"/>
      <dgm:spPr/>
    </dgm:pt>
    <dgm:pt modelId="{38F1AE2D-C50D-4E5B-92F9-5870D754B693}" type="pres">
      <dgm:prSet presAssocID="{96AA3E1D-B482-4576-A6A6-5F1291D15A65}" presName="rootText1" presStyleLbl="node0" presStyleIdx="0" presStyleCnt="1" custScaleX="595547" custScaleY="88786" custLinFactY="-200000" custLinFactNeighborX="-117" custLinFactNeighborY="-2012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</dgm:pt>
    <dgm:pt modelId="{9DC59B48-9F56-46E1-9019-168A57A4719B}" type="pres">
      <dgm:prSet presAssocID="{96AA3E1D-B482-4576-A6A6-5F1291D15A65}" presName="hierChild3" presStyleCnt="0"/>
      <dgm:spPr/>
    </dgm:pt>
  </dgm:ptLst>
  <dgm:cxnLst>
    <dgm:cxn modelId="{B81127D6-89DE-4C16-B9BD-27FFA894368D}" type="presOf" srcId="{96AA3E1D-B482-4576-A6A6-5F1291D15A65}" destId="{5D3D8E0D-EE46-4C2B-AB75-E80C03DE2A3A}" srcOrd="1" destOrd="0" presId="urn:microsoft.com/office/officeart/2005/8/layout/orgChart1"/>
    <dgm:cxn modelId="{4D64B745-A29C-401D-A642-DFB2452D3054}" type="presOf" srcId="{973D8335-81C5-4B1E-A5BF-3F84816DEA1B}" destId="{5C2238B8-271A-40E0-ADCC-EE2551985736}" srcOrd="0" destOrd="0" presId="urn:microsoft.com/office/officeart/2005/8/layout/orgChart1"/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4F95EB17-4550-4E7A-9433-E543E4E71C3C}" type="presOf" srcId="{96AA3E1D-B482-4576-A6A6-5F1291D15A65}" destId="{38F1AE2D-C50D-4E5B-92F9-5870D754B693}" srcOrd="0" destOrd="0" presId="urn:microsoft.com/office/officeart/2005/8/layout/orgChart1"/>
    <dgm:cxn modelId="{F99CE1BD-6BC3-4367-B606-BF2F780EFE64}" type="presParOf" srcId="{5C2238B8-271A-40E0-ADCC-EE2551985736}" destId="{10B405EE-57FD-410B-AD23-F0041FE7DB12}" srcOrd="0" destOrd="0" presId="urn:microsoft.com/office/officeart/2005/8/layout/orgChart1"/>
    <dgm:cxn modelId="{C7927CD8-D091-4019-911F-2F821D48A593}" type="presParOf" srcId="{10B405EE-57FD-410B-AD23-F0041FE7DB12}" destId="{67029DF1-9B1C-4170-B81A-50008E7E7278}" srcOrd="0" destOrd="0" presId="urn:microsoft.com/office/officeart/2005/8/layout/orgChart1"/>
    <dgm:cxn modelId="{973F9A97-D858-4873-8B1B-220B0E8423FB}" type="presParOf" srcId="{67029DF1-9B1C-4170-B81A-50008E7E7278}" destId="{38F1AE2D-C50D-4E5B-92F9-5870D754B693}" srcOrd="0" destOrd="0" presId="urn:microsoft.com/office/officeart/2005/8/layout/orgChart1"/>
    <dgm:cxn modelId="{9E936A83-0110-487D-977B-6CCB4ADE936A}" type="presParOf" srcId="{67029DF1-9B1C-4170-B81A-50008E7E7278}" destId="{5D3D8E0D-EE46-4C2B-AB75-E80C03DE2A3A}" srcOrd="1" destOrd="0" presId="urn:microsoft.com/office/officeart/2005/8/layout/orgChart1"/>
    <dgm:cxn modelId="{C67DF275-9B67-4B80-838D-F25D18B0B0C7}" type="presParOf" srcId="{10B405EE-57FD-410B-AD23-F0041FE7DB12}" destId="{9B4DF531-8C90-404A-9F0C-7B3674B010FC}" srcOrd="1" destOrd="0" presId="urn:microsoft.com/office/officeart/2005/8/layout/orgChart1"/>
    <dgm:cxn modelId="{C32BE25C-5302-4DE4-B99A-BD0A24B29F3C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The credit channel</a:t>
          </a:r>
          <a:endParaRPr lang="ru-RU" sz="28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</dgm:pt>
    <dgm:pt modelId="{67029DF1-9B1C-4170-B81A-50008E7E7278}" type="pres">
      <dgm:prSet presAssocID="{96AA3E1D-B482-4576-A6A6-5F1291D15A65}" presName="rootComposite1" presStyleCnt="0"/>
      <dgm:spPr/>
    </dgm:pt>
    <dgm:pt modelId="{38F1AE2D-C50D-4E5B-92F9-5870D754B693}" type="pres">
      <dgm:prSet presAssocID="{96AA3E1D-B482-4576-A6A6-5F1291D15A65}" presName="rootText1" presStyleLbl="node0" presStyleIdx="0" presStyleCnt="1" custScaleX="595547" custScaleY="88786" custLinFactY="-200000" custLinFactNeighborX="-117" custLinFactNeighborY="-2012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</dgm:pt>
    <dgm:pt modelId="{9DC59B48-9F56-46E1-9019-168A57A4719B}" type="pres">
      <dgm:prSet presAssocID="{96AA3E1D-B482-4576-A6A6-5F1291D15A65}" presName="hierChild3" presStyleCnt="0"/>
      <dgm:spPr/>
    </dgm:pt>
  </dgm:ptLst>
  <dgm:cxnLst>
    <dgm:cxn modelId="{7EAE63EC-9CBD-4977-B0FE-8C1998304FC1}" type="presOf" srcId="{96AA3E1D-B482-4576-A6A6-5F1291D15A65}" destId="{5D3D8E0D-EE46-4C2B-AB75-E80C03DE2A3A}" srcOrd="1" destOrd="0" presId="urn:microsoft.com/office/officeart/2005/8/layout/orgChart1"/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3AD019F1-979C-412E-9288-79E3BAB3007B}" type="presOf" srcId="{973D8335-81C5-4B1E-A5BF-3F84816DEA1B}" destId="{5C2238B8-271A-40E0-ADCC-EE2551985736}" srcOrd="0" destOrd="0" presId="urn:microsoft.com/office/officeart/2005/8/layout/orgChart1"/>
    <dgm:cxn modelId="{1B4840BB-EF57-420E-81A8-68CC4E3E944A}" type="presOf" srcId="{96AA3E1D-B482-4576-A6A6-5F1291D15A65}" destId="{38F1AE2D-C50D-4E5B-92F9-5870D754B693}" srcOrd="0" destOrd="0" presId="urn:microsoft.com/office/officeart/2005/8/layout/orgChart1"/>
    <dgm:cxn modelId="{EE450F6B-C1BE-4D2B-A2B9-82E70141BF87}" type="presParOf" srcId="{5C2238B8-271A-40E0-ADCC-EE2551985736}" destId="{10B405EE-57FD-410B-AD23-F0041FE7DB12}" srcOrd="0" destOrd="0" presId="urn:microsoft.com/office/officeart/2005/8/layout/orgChart1"/>
    <dgm:cxn modelId="{4624BC52-BA94-47DD-9F8E-AB52E4546195}" type="presParOf" srcId="{10B405EE-57FD-410B-AD23-F0041FE7DB12}" destId="{67029DF1-9B1C-4170-B81A-50008E7E7278}" srcOrd="0" destOrd="0" presId="urn:microsoft.com/office/officeart/2005/8/layout/orgChart1"/>
    <dgm:cxn modelId="{61EE7131-7B6C-477D-B9BA-4E48A223DFE5}" type="presParOf" srcId="{67029DF1-9B1C-4170-B81A-50008E7E7278}" destId="{38F1AE2D-C50D-4E5B-92F9-5870D754B693}" srcOrd="0" destOrd="0" presId="urn:microsoft.com/office/officeart/2005/8/layout/orgChart1"/>
    <dgm:cxn modelId="{824A09C2-60CC-4FDD-9123-1774521C57F3}" type="presParOf" srcId="{67029DF1-9B1C-4170-B81A-50008E7E7278}" destId="{5D3D8E0D-EE46-4C2B-AB75-E80C03DE2A3A}" srcOrd="1" destOrd="0" presId="urn:microsoft.com/office/officeart/2005/8/layout/orgChart1"/>
    <dgm:cxn modelId="{EEBADC8E-3534-4F08-AB60-7E6C956676CB}" type="presParOf" srcId="{10B405EE-57FD-410B-AD23-F0041FE7DB12}" destId="{9B4DF531-8C90-404A-9F0C-7B3674B010FC}" srcOrd="1" destOrd="0" presId="urn:microsoft.com/office/officeart/2005/8/layout/orgChart1"/>
    <dgm:cxn modelId="{0E02DDCA-0849-4C3D-8435-FE37C1C2A262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The credit channel</a:t>
          </a:r>
          <a:endParaRPr lang="ru-RU" sz="28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</dgm:pt>
    <dgm:pt modelId="{67029DF1-9B1C-4170-B81A-50008E7E7278}" type="pres">
      <dgm:prSet presAssocID="{96AA3E1D-B482-4576-A6A6-5F1291D15A65}" presName="rootComposite1" presStyleCnt="0"/>
      <dgm:spPr/>
    </dgm:pt>
    <dgm:pt modelId="{38F1AE2D-C50D-4E5B-92F9-5870D754B693}" type="pres">
      <dgm:prSet presAssocID="{96AA3E1D-B482-4576-A6A6-5F1291D15A65}" presName="rootText1" presStyleLbl="node0" presStyleIdx="0" presStyleCnt="1" custScaleX="595547" custScaleY="88786" custLinFactY="-200000" custLinFactNeighborX="-117" custLinFactNeighborY="-2012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</dgm:pt>
    <dgm:pt modelId="{9DC59B48-9F56-46E1-9019-168A57A4719B}" type="pres">
      <dgm:prSet presAssocID="{96AA3E1D-B482-4576-A6A6-5F1291D15A65}" presName="hierChild3" presStyleCnt="0"/>
      <dgm:spPr/>
    </dgm:pt>
  </dgm:ptLst>
  <dgm:cxnLst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36B90838-AF82-4088-925C-0121484C2EB8}" type="presOf" srcId="{973D8335-81C5-4B1E-A5BF-3F84816DEA1B}" destId="{5C2238B8-271A-40E0-ADCC-EE2551985736}" srcOrd="0" destOrd="0" presId="urn:microsoft.com/office/officeart/2005/8/layout/orgChart1"/>
    <dgm:cxn modelId="{8B411267-2505-4141-A60F-C741F98F65A2}" type="presOf" srcId="{96AA3E1D-B482-4576-A6A6-5F1291D15A65}" destId="{5D3D8E0D-EE46-4C2B-AB75-E80C03DE2A3A}" srcOrd="1" destOrd="0" presId="urn:microsoft.com/office/officeart/2005/8/layout/orgChart1"/>
    <dgm:cxn modelId="{19708B6D-B6E9-46AE-91B5-DA57B4D7CDB6}" type="presOf" srcId="{96AA3E1D-B482-4576-A6A6-5F1291D15A65}" destId="{38F1AE2D-C50D-4E5B-92F9-5870D754B693}" srcOrd="0" destOrd="0" presId="urn:microsoft.com/office/officeart/2005/8/layout/orgChart1"/>
    <dgm:cxn modelId="{7E7F8EA4-9DBF-4BD3-BD06-4218A8635B5E}" type="presParOf" srcId="{5C2238B8-271A-40E0-ADCC-EE2551985736}" destId="{10B405EE-57FD-410B-AD23-F0041FE7DB12}" srcOrd="0" destOrd="0" presId="urn:microsoft.com/office/officeart/2005/8/layout/orgChart1"/>
    <dgm:cxn modelId="{6B115355-4DAD-4019-AC7E-E781BA8EA799}" type="presParOf" srcId="{10B405EE-57FD-410B-AD23-F0041FE7DB12}" destId="{67029DF1-9B1C-4170-B81A-50008E7E7278}" srcOrd="0" destOrd="0" presId="urn:microsoft.com/office/officeart/2005/8/layout/orgChart1"/>
    <dgm:cxn modelId="{C7C3FB92-9958-4FE6-9385-56D8B6A0E0B0}" type="presParOf" srcId="{67029DF1-9B1C-4170-B81A-50008E7E7278}" destId="{38F1AE2D-C50D-4E5B-92F9-5870D754B693}" srcOrd="0" destOrd="0" presId="urn:microsoft.com/office/officeart/2005/8/layout/orgChart1"/>
    <dgm:cxn modelId="{C54807E3-4004-4E5B-A53B-3F3B2E481109}" type="presParOf" srcId="{67029DF1-9B1C-4170-B81A-50008E7E7278}" destId="{5D3D8E0D-EE46-4C2B-AB75-E80C03DE2A3A}" srcOrd="1" destOrd="0" presId="urn:microsoft.com/office/officeart/2005/8/layout/orgChart1"/>
    <dgm:cxn modelId="{04476004-07DD-44E5-890A-6CAA64F3A21E}" type="presParOf" srcId="{10B405EE-57FD-410B-AD23-F0041FE7DB12}" destId="{9B4DF531-8C90-404A-9F0C-7B3674B010FC}" srcOrd="1" destOrd="0" presId="urn:microsoft.com/office/officeart/2005/8/layout/orgChart1"/>
    <dgm:cxn modelId="{1640C767-ECDD-49D2-8279-959345A968AA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3AFC06-1D58-46A0-92AF-2179F81017B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6420A-2B2D-4BFF-9686-8DC9D3659517}">
      <dgm:prSet phldrT="[Текст]"/>
      <dgm:spPr>
        <a:solidFill>
          <a:srgbClr val="3399FF"/>
        </a:solidFill>
      </dgm:spPr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Инструменты денежно-кредитной политики (управляемые переменные)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2214F73-FE27-467D-89C7-00BB52E545BA}" type="parTrans" cxnId="{2AF40FF8-D5A0-4D2B-BF7E-D54BE468DF0E}">
      <dgm:prSet/>
      <dgm:spPr/>
      <dgm:t>
        <a:bodyPr/>
        <a:lstStyle/>
        <a:p>
          <a:endParaRPr lang="ru-RU"/>
        </a:p>
      </dgm:t>
    </dgm:pt>
    <dgm:pt modelId="{7C97DCE6-D741-4A03-86BE-4FF2AD2213EA}" type="sibTrans" cxnId="{2AF40FF8-D5A0-4D2B-BF7E-D54BE468DF0E}">
      <dgm:prSet/>
      <dgm:spPr/>
      <dgm:t>
        <a:bodyPr/>
        <a:lstStyle/>
        <a:p>
          <a:endParaRPr lang="ru-RU"/>
        </a:p>
      </dgm:t>
    </dgm:pt>
    <dgm:pt modelId="{DEBADD80-125C-4A0B-AE8E-4AA89E9C4705}">
      <dgm:prSet phldrT="[Текст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Регулирование процентных ставок </a:t>
          </a:r>
          <a:r>
            <a:rPr lang="ru-RU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(ставка рефинансирования, </a:t>
          </a:r>
          <a:r>
            <a:rPr lang="ru-RU" dirty="0" smtClean="0"/>
            <a:t>ставка по депозитам овернайт, ставка по кредитам овернайт)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B619424-EF7A-4F40-A0F6-CEEFBFACBCD5}" type="parTrans" cxnId="{91A2FF2E-AAA1-488A-B892-5E36B6782338}">
      <dgm:prSet/>
      <dgm:spPr/>
      <dgm:t>
        <a:bodyPr/>
        <a:lstStyle/>
        <a:p>
          <a:endParaRPr lang="ru-RU"/>
        </a:p>
      </dgm:t>
    </dgm:pt>
    <dgm:pt modelId="{FB5A4DD3-92E5-45C2-9BAB-71FC7A2B882F}" type="sibTrans" cxnId="{91A2FF2E-AAA1-488A-B892-5E36B6782338}">
      <dgm:prSet/>
      <dgm:spPr/>
      <dgm:t>
        <a:bodyPr/>
        <a:lstStyle/>
        <a:p>
          <a:endParaRPr lang="ru-RU"/>
        </a:p>
      </dgm:t>
    </dgm:pt>
    <dgm:pt modelId="{1AD38405-45A1-49E5-AF14-9ABD182354AA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Рублевая денежная база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1AC649C-2C7D-4040-9EF2-BCC6531CF5CA}" type="parTrans" cxnId="{63D9E996-6D02-4D61-AC1D-3B92F1B0A686}">
      <dgm:prSet/>
      <dgm:spPr/>
      <dgm:t>
        <a:bodyPr/>
        <a:lstStyle/>
        <a:p>
          <a:endParaRPr lang="ru-RU"/>
        </a:p>
      </dgm:t>
    </dgm:pt>
    <dgm:pt modelId="{B858CB2C-1644-4480-B114-A2624104A248}" type="sibTrans" cxnId="{63D9E996-6D02-4D61-AC1D-3B92F1B0A686}">
      <dgm:prSet/>
      <dgm:spPr/>
      <dgm:t>
        <a:bodyPr/>
        <a:lstStyle/>
        <a:p>
          <a:endParaRPr lang="ru-RU"/>
        </a:p>
      </dgm:t>
    </dgm:pt>
    <dgm:pt modelId="{87E2F0C7-D773-4A8C-BBC2-379E7864AC5E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Обменный курс белорусского рубля (валютные интервенции)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7CEA44E-5F95-49B7-B4CB-F2BBCE7F30A0}" type="parTrans" cxnId="{689C4FFD-CDD4-42B9-B8D7-1A9DC2504C40}">
      <dgm:prSet/>
      <dgm:spPr/>
      <dgm:t>
        <a:bodyPr/>
        <a:lstStyle/>
        <a:p>
          <a:endParaRPr lang="ru-RU"/>
        </a:p>
      </dgm:t>
    </dgm:pt>
    <dgm:pt modelId="{9FDE1E5D-844C-48D6-9892-DCDBF286FC39}" type="sibTrans" cxnId="{689C4FFD-CDD4-42B9-B8D7-1A9DC2504C40}">
      <dgm:prSet/>
      <dgm:spPr/>
      <dgm:t>
        <a:bodyPr/>
        <a:lstStyle/>
        <a:p>
          <a:endParaRPr lang="ru-RU"/>
        </a:p>
      </dgm:t>
    </dgm:pt>
    <dgm:pt modelId="{EFB66FAF-7561-4BBF-B10C-BD7D022B4B02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Резервные требования (нормативы отчислений)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AE0AF5D-1289-442B-9EE3-6F80880BCE14}" type="parTrans" cxnId="{E75E499D-AD6E-45FD-9406-246CA9E7E306}">
      <dgm:prSet/>
      <dgm:spPr/>
      <dgm:t>
        <a:bodyPr/>
        <a:lstStyle/>
        <a:p>
          <a:endParaRPr lang="ru-RU"/>
        </a:p>
      </dgm:t>
    </dgm:pt>
    <dgm:pt modelId="{1830547B-CDA3-4651-AA8F-A82D7A69D393}" type="sibTrans" cxnId="{E75E499D-AD6E-45FD-9406-246CA9E7E306}">
      <dgm:prSet/>
      <dgm:spPr/>
      <dgm:t>
        <a:bodyPr/>
        <a:lstStyle/>
        <a:p>
          <a:endParaRPr lang="ru-RU"/>
        </a:p>
      </dgm:t>
    </dgm:pt>
    <dgm:pt modelId="{023EE6CA-42B9-416E-BD48-A278AC0ADE01}" type="pres">
      <dgm:prSet presAssocID="{8D3AFC06-1D58-46A0-92AF-2179F81017B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3B7180E-4A23-46B0-8315-18E1F32A3F93}" type="pres">
      <dgm:prSet presAssocID="{E6D6420A-2B2D-4BFF-9686-8DC9D3659517}" presName="root" presStyleCnt="0"/>
      <dgm:spPr/>
    </dgm:pt>
    <dgm:pt modelId="{E501541F-2219-4F12-B036-D5618003F7E5}" type="pres">
      <dgm:prSet presAssocID="{E6D6420A-2B2D-4BFF-9686-8DC9D3659517}" presName="rootComposite" presStyleCnt="0"/>
      <dgm:spPr/>
    </dgm:pt>
    <dgm:pt modelId="{A6BB1B11-FE66-45E3-B240-A869DC6853C9}" type="pres">
      <dgm:prSet presAssocID="{E6D6420A-2B2D-4BFF-9686-8DC9D3659517}" presName="rootText" presStyleLbl="node1" presStyleIdx="0" presStyleCnt="1" custScaleX="576901" custScaleY="184712" custLinFactNeighborX="0" custLinFactNeighborY="-72295"/>
      <dgm:spPr/>
      <dgm:t>
        <a:bodyPr/>
        <a:lstStyle/>
        <a:p>
          <a:endParaRPr lang="ru-RU"/>
        </a:p>
      </dgm:t>
    </dgm:pt>
    <dgm:pt modelId="{0C4040D9-2FE0-4E72-ABE3-80AA1B118E33}" type="pres">
      <dgm:prSet presAssocID="{E6D6420A-2B2D-4BFF-9686-8DC9D3659517}" presName="rootConnector" presStyleLbl="node1" presStyleIdx="0" presStyleCnt="1"/>
      <dgm:spPr/>
      <dgm:t>
        <a:bodyPr/>
        <a:lstStyle/>
        <a:p>
          <a:endParaRPr lang="ru-RU"/>
        </a:p>
      </dgm:t>
    </dgm:pt>
    <dgm:pt modelId="{D9E83469-DF41-476A-B909-F5A990C8B59C}" type="pres">
      <dgm:prSet presAssocID="{E6D6420A-2B2D-4BFF-9686-8DC9D3659517}" presName="childShape" presStyleCnt="0"/>
      <dgm:spPr/>
    </dgm:pt>
    <dgm:pt modelId="{DE59BD24-4777-4855-9E95-577DC287775A}" type="pres">
      <dgm:prSet presAssocID="{3B619424-EF7A-4F40-A0F6-CEEFBFACBCD5}" presName="Name13" presStyleLbl="parChTrans1D2" presStyleIdx="0" presStyleCnt="4"/>
      <dgm:spPr/>
      <dgm:t>
        <a:bodyPr/>
        <a:lstStyle/>
        <a:p>
          <a:endParaRPr lang="ru-RU"/>
        </a:p>
      </dgm:t>
    </dgm:pt>
    <dgm:pt modelId="{5E3482FE-1F30-4C52-90B2-25318AE641C5}" type="pres">
      <dgm:prSet presAssocID="{DEBADD80-125C-4A0B-AE8E-4AA89E9C4705}" presName="childText" presStyleLbl="bgAcc1" presStyleIdx="0" presStyleCnt="4" custScaleX="520230" custScaleY="206481" custLinFactNeighborX="-3382" custLinFactNeighborY="-12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9E619-A68D-49A8-B45C-4EA5D707D5BD}" type="pres">
      <dgm:prSet presAssocID="{31AC649C-2C7D-4040-9EF2-BCC6531CF5CA}" presName="Name13" presStyleLbl="parChTrans1D2" presStyleIdx="1" presStyleCnt="4"/>
      <dgm:spPr/>
      <dgm:t>
        <a:bodyPr/>
        <a:lstStyle/>
        <a:p>
          <a:endParaRPr lang="ru-RU"/>
        </a:p>
      </dgm:t>
    </dgm:pt>
    <dgm:pt modelId="{60BEE904-E3D5-4928-ACD6-1AA5C6C463A9}" type="pres">
      <dgm:prSet presAssocID="{1AD38405-45A1-49E5-AF14-9ABD182354AA}" presName="childText" presStyleLbl="bgAcc1" presStyleIdx="1" presStyleCnt="4" custScaleX="520230" custLinFactNeighborX="1147" custLinFactNeighborY="-3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EF13A-AFA4-4673-9089-B606126EC9B3}" type="pres">
      <dgm:prSet presAssocID="{C7CEA44E-5F95-49B7-B4CB-F2BBCE7F30A0}" presName="Name13" presStyleLbl="parChTrans1D2" presStyleIdx="2" presStyleCnt="4"/>
      <dgm:spPr/>
      <dgm:t>
        <a:bodyPr/>
        <a:lstStyle/>
        <a:p>
          <a:endParaRPr lang="ru-RU"/>
        </a:p>
      </dgm:t>
    </dgm:pt>
    <dgm:pt modelId="{17298286-4387-4D47-A110-0F699BCE4547}" type="pres">
      <dgm:prSet presAssocID="{87E2F0C7-D773-4A8C-BBC2-379E7864AC5E}" presName="childText" presStyleLbl="bgAcc1" presStyleIdx="2" presStyleCnt="4" custScaleX="520230" custLinFactNeighborX="1147" custLinFactNeighborY="-3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0F329-4FA9-44FA-96AE-7F2171A17739}" type="pres">
      <dgm:prSet presAssocID="{EAE0AF5D-1289-442B-9EE3-6F80880BCE14}" presName="Name13" presStyleLbl="parChTrans1D2" presStyleIdx="3" presStyleCnt="4"/>
      <dgm:spPr/>
      <dgm:t>
        <a:bodyPr/>
        <a:lstStyle/>
        <a:p>
          <a:endParaRPr lang="ru-RU"/>
        </a:p>
      </dgm:t>
    </dgm:pt>
    <dgm:pt modelId="{53387A16-1BD3-4D4F-8B24-8C7AA6D0F597}" type="pres">
      <dgm:prSet presAssocID="{EFB66FAF-7561-4BBF-B10C-BD7D022B4B02}" presName="childText" presStyleLbl="bgAcc1" presStyleIdx="3" presStyleCnt="4" custScaleX="520230" custLinFactNeighborX="-991" custLinFactNeighborY="9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794E31-894F-4835-8D0E-7422D6B525BE}" type="presOf" srcId="{EFB66FAF-7561-4BBF-B10C-BD7D022B4B02}" destId="{53387A16-1BD3-4D4F-8B24-8C7AA6D0F597}" srcOrd="0" destOrd="0" presId="urn:microsoft.com/office/officeart/2005/8/layout/hierarchy3"/>
    <dgm:cxn modelId="{E75E499D-AD6E-45FD-9406-246CA9E7E306}" srcId="{E6D6420A-2B2D-4BFF-9686-8DC9D3659517}" destId="{EFB66FAF-7561-4BBF-B10C-BD7D022B4B02}" srcOrd="3" destOrd="0" parTransId="{EAE0AF5D-1289-442B-9EE3-6F80880BCE14}" sibTransId="{1830547B-CDA3-4651-AA8F-A82D7A69D393}"/>
    <dgm:cxn modelId="{DACA537C-A1AF-4A54-A95F-8DFA209BAC8F}" type="presOf" srcId="{C7CEA44E-5F95-49B7-B4CB-F2BBCE7F30A0}" destId="{E9DEF13A-AFA4-4673-9089-B606126EC9B3}" srcOrd="0" destOrd="0" presId="urn:microsoft.com/office/officeart/2005/8/layout/hierarchy3"/>
    <dgm:cxn modelId="{91A2FF2E-AAA1-488A-B892-5E36B6782338}" srcId="{E6D6420A-2B2D-4BFF-9686-8DC9D3659517}" destId="{DEBADD80-125C-4A0B-AE8E-4AA89E9C4705}" srcOrd="0" destOrd="0" parTransId="{3B619424-EF7A-4F40-A0F6-CEEFBFACBCD5}" sibTransId="{FB5A4DD3-92E5-45C2-9BAB-71FC7A2B882F}"/>
    <dgm:cxn modelId="{689C4FFD-CDD4-42B9-B8D7-1A9DC2504C40}" srcId="{E6D6420A-2B2D-4BFF-9686-8DC9D3659517}" destId="{87E2F0C7-D773-4A8C-BBC2-379E7864AC5E}" srcOrd="2" destOrd="0" parTransId="{C7CEA44E-5F95-49B7-B4CB-F2BBCE7F30A0}" sibTransId="{9FDE1E5D-844C-48D6-9892-DCDBF286FC39}"/>
    <dgm:cxn modelId="{E2336566-16B0-42A1-88A7-E388DC1E7450}" type="presOf" srcId="{31AC649C-2C7D-4040-9EF2-BCC6531CF5CA}" destId="{E2F9E619-A68D-49A8-B45C-4EA5D707D5BD}" srcOrd="0" destOrd="0" presId="urn:microsoft.com/office/officeart/2005/8/layout/hierarchy3"/>
    <dgm:cxn modelId="{63D9E996-6D02-4D61-AC1D-3B92F1B0A686}" srcId="{E6D6420A-2B2D-4BFF-9686-8DC9D3659517}" destId="{1AD38405-45A1-49E5-AF14-9ABD182354AA}" srcOrd="1" destOrd="0" parTransId="{31AC649C-2C7D-4040-9EF2-BCC6531CF5CA}" sibTransId="{B858CB2C-1644-4480-B114-A2624104A248}"/>
    <dgm:cxn modelId="{B630D9AD-9D04-4D17-B67C-99C70801A569}" type="presOf" srcId="{87E2F0C7-D773-4A8C-BBC2-379E7864AC5E}" destId="{17298286-4387-4D47-A110-0F699BCE4547}" srcOrd="0" destOrd="0" presId="urn:microsoft.com/office/officeart/2005/8/layout/hierarchy3"/>
    <dgm:cxn modelId="{B75813B9-EE50-4B3C-A7B7-5E12253828CD}" type="presOf" srcId="{3B619424-EF7A-4F40-A0F6-CEEFBFACBCD5}" destId="{DE59BD24-4777-4855-9E95-577DC287775A}" srcOrd="0" destOrd="0" presId="urn:microsoft.com/office/officeart/2005/8/layout/hierarchy3"/>
    <dgm:cxn modelId="{CD602440-BE5E-4775-8F0E-2164E25005E7}" type="presOf" srcId="{EAE0AF5D-1289-442B-9EE3-6F80880BCE14}" destId="{CDF0F329-4FA9-44FA-96AE-7F2171A17739}" srcOrd="0" destOrd="0" presId="urn:microsoft.com/office/officeart/2005/8/layout/hierarchy3"/>
    <dgm:cxn modelId="{C4E19E99-FADE-421F-A234-4A2C83F68E76}" type="presOf" srcId="{DEBADD80-125C-4A0B-AE8E-4AA89E9C4705}" destId="{5E3482FE-1F30-4C52-90B2-25318AE641C5}" srcOrd="0" destOrd="0" presId="urn:microsoft.com/office/officeart/2005/8/layout/hierarchy3"/>
    <dgm:cxn modelId="{B7D4AF32-A87B-45A5-A67B-812299F6FE12}" type="presOf" srcId="{E6D6420A-2B2D-4BFF-9686-8DC9D3659517}" destId="{A6BB1B11-FE66-45E3-B240-A869DC6853C9}" srcOrd="0" destOrd="0" presId="urn:microsoft.com/office/officeart/2005/8/layout/hierarchy3"/>
    <dgm:cxn modelId="{85B9E4A7-C65F-4696-A81B-6823ADC2F705}" type="presOf" srcId="{E6D6420A-2B2D-4BFF-9686-8DC9D3659517}" destId="{0C4040D9-2FE0-4E72-ABE3-80AA1B118E33}" srcOrd="1" destOrd="0" presId="urn:microsoft.com/office/officeart/2005/8/layout/hierarchy3"/>
    <dgm:cxn modelId="{03933AE8-2C11-4366-81E9-1DDCF04550B6}" type="presOf" srcId="{8D3AFC06-1D58-46A0-92AF-2179F81017BD}" destId="{023EE6CA-42B9-416E-BD48-A278AC0ADE01}" srcOrd="0" destOrd="0" presId="urn:microsoft.com/office/officeart/2005/8/layout/hierarchy3"/>
    <dgm:cxn modelId="{112D929B-8F0A-4C09-B9E3-7A2EA2D2869F}" type="presOf" srcId="{1AD38405-45A1-49E5-AF14-9ABD182354AA}" destId="{60BEE904-E3D5-4928-ACD6-1AA5C6C463A9}" srcOrd="0" destOrd="0" presId="urn:microsoft.com/office/officeart/2005/8/layout/hierarchy3"/>
    <dgm:cxn modelId="{2AF40FF8-D5A0-4D2B-BF7E-D54BE468DF0E}" srcId="{8D3AFC06-1D58-46A0-92AF-2179F81017BD}" destId="{E6D6420A-2B2D-4BFF-9686-8DC9D3659517}" srcOrd="0" destOrd="0" parTransId="{D2214F73-FE27-467D-89C7-00BB52E545BA}" sibTransId="{7C97DCE6-D741-4A03-86BE-4FF2AD2213EA}"/>
    <dgm:cxn modelId="{87B589CC-0A3D-44F9-8448-1199A0EF84B3}" type="presParOf" srcId="{023EE6CA-42B9-416E-BD48-A278AC0ADE01}" destId="{E3B7180E-4A23-46B0-8315-18E1F32A3F93}" srcOrd="0" destOrd="0" presId="urn:microsoft.com/office/officeart/2005/8/layout/hierarchy3"/>
    <dgm:cxn modelId="{D8C96350-FEF6-4E5C-89CE-29EBE573E077}" type="presParOf" srcId="{E3B7180E-4A23-46B0-8315-18E1F32A3F93}" destId="{E501541F-2219-4F12-B036-D5618003F7E5}" srcOrd="0" destOrd="0" presId="urn:microsoft.com/office/officeart/2005/8/layout/hierarchy3"/>
    <dgm:cxn modelId="{14374ABA-172B-400B-BDAD-25A846D1C54D}" type="presParOf" srcId="{E501541F-2219-4F12-B036-D5618003F7E5}" destId="{A6BB1B11-FE66-45E3-B240-A869DC6853C9}" srcOrd="0" destOrd="0" presId="urn:microsoft.com/office/officeart/2005/8/layout/hierarchy3"/>
    <dgm:cxn modelId="{BCDD6CE3-D617-4F0F-8009-A3047439903F}" type="presParOf" srcId="{E501541F-2219-4F12-B036-D5618003F7E5}" destId="{0C4040D9-2FE0-4E72-ABE3-80AA1B118E33}" srcOrd="1" destOrd="0" presId="urn:microsoft.com/office/officeart/2005/8/layout/hierarchy3"/>
    <dgm:cxn modelId="{83DA9732-7253-4C17-B391-6D22BAECA3D6}" type="presParOf" srcId="{E3B7180E-4A23-46B0-8315-18E1F32A3F93}" destId="{D9E83469-DF41-476A-B909-F5A990C8B59C}" srcOrd="1" destOrd="0" presId="urn:microsoft.com/office/officeart/2005/8/layout/hierarchy3"/>
    <dgm:cxn modelId="{4D727AFE-C51E-47B6-AF32-251F14BAF54A}" type="presParOf" srcId="{D9E83469-DF41-476A-B909-F5A990C8B59C}" destId="{DE59BD24-4777-4855-9E95-577DC287775A}" srcOrd="0" destOrd="0" presId="urn:microsoft.com/office/officeart/2005/8/layout/hierarchy3"/>
    <dgm:cxn modelId="{7B7E665A-2F20-40CB-BE33-9E0386C63A82}" type="presParOf" srcId="{D9E83469-DF41-476A-B909-F5A990C8B59C}" destId="{5E3482FE-1F30-4C52-90B2-25318AE641C5}" srcOrd="1" destOrd="0" presId="urn:microsoft.com/office/officeart/2005/8/layout/hierarchy3"/>
    <dgm:cxn modelId="{3D4F6E76-DE6F-4EA0-B76F-110A76D88E59}" type="presParOf" srcId="{D9E83469-DF41-476A-B909-F5A990C8B59C}" destId="{E2F9E619-A68D-49A8-B45C-4EA5D707D5BD}" srcOrd="2" destOrd="0" presId="urn:microsoft.com/office/officeart/2005/8/layout/hierarchy3"/>
    <dgm:cxn modelId="{DC9147B8-93A8-4F6E-858C-9FA5C30BB8AC}" type="presParOf" srcId="{D9E83469-DF41-476A-B909-F5A990C8B59C}" destId="{60BEE904-E3D5-4928-ACD6-1AA5C6C463A9}" srcOrd="3" destOrd="0" presId="urn:microsoft.com/office/officeart/2005/8/layout/hierarchy3"/>
    <dgm:cxn modelId="{CAABAEC4-B369-4BC9-ACB1-3D7A262D7B7E}" type="presParOf" srcId="{D9E83469-DF41-476A-B909-F5A990C8B59C}" destId="{E9DEF13A-AFA4-4673-9089-B606126EC9B3}" srcOrd="4" destOrd="0" presId="urn:microsoft.com/office/officeart/2005/8/layout/hierarchy3"/>
    <dgm:cxn modelId="{8DAB4BAC-EF21-48D7-8627-39679753CDC6}" type="presParOf" srcId="{D9E83469-DF41-476A-B909-F5A990C8B59C}" destId="{17298286-4387-4D47-A110-0F699BCE4547}" srcOrd="5" destOrd="0" presId="urn:microsoft.com/office/officeart/2005/8/layout/hierarchy3"/>
    <dgm:cxn modelId="{33807F09-7378-4DAA-A9B1-168A7C6C440A}" type="presParOf" srcId="{D9E83469-DF41-476A-B909-F5A990C8B59C}" destId="{CDF0F329-4FA9-44FA-96AE-7F2171A17739}" srcOrd="6" destOrd="0" presId="urn:microsoft.com/office/officeart/2005/8/layout/hierarchy3"/>
    <dgm:cxn modelId="{67B90361-47F7-4CF3-9A9A-88F637D91996}" type="presParOf" srcId="{D9E83469-DF41-476A-B909-F5A990C8B59C}" destId="{53387A16-1BD3-4D4F-8B24-8C7AA6D0F59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rgbClr val="660033"/>
        </a:solidFill>
      </dgm:spPr>
      <dgm:t>
        <a:bodyPr/>
        <a:lstStyle/>
        <a:p>
          <a:r>
            <a:rPr lang="ru-RU" sz="4400" dirty="0" smtClean="0">
              <a:solidFill>
                <a:schemeClr val="bg1">
                  <a:lumMod val="9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Каналы монетарной трансмиссии</a:t>
          </a:r>
          <a:endParaRPr lang="ru-RU" sz="4400" dirty="0">
            <a:solidFill>
              <a:schemeClr val="bg1">
                <a:lumMod val="9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BB1F050-4645-4D15-8B73-F81301DAB350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Кредитный канал </a:t>
          </a:r>
          <a:r>
            <a:rPr lang="en-US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(credit channel)</a:t>
          </a:r>
          <a:endParaRPr lang="ru-RU" sz="20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C459D35-E202-4AAB-987D-08A1E19B717C}" type="parTrans" cxnId="{E80489F6-1C1E-448B-942E-60C39B893DBC}">
      <dgm:prSet/>
      <dgm:spPr/>
      <dgm:t>
        <a:bodyPr/>
        <a:lstStyle/>
        <a:p>
          <a:endParaRPr lang="ru-RU"/>
        </a:p>
      </dgm:t>
    </dgm:pt>
    <dgm:pt modelId="{74A89D60-0496-4BB8-89D0-A815BF3EB65E}" type="sibTrans" cxnId="{E80489F6-1C1E-448B-942E-60C39B893DBC}">
      <dgm:prSet/>
      <dgm:spPr/>
      <dgm:t>
        <a:bodyPr/>
        <a:lstStyle/>
        <a:p>
          <a:endParaRPr lang="ru-RU"/>
        </a:p>
      </dgm:t>
    </dgm:pt>
    <dgm:pt modelId="{2513C910-DC31-493E-B877-9795CF527E8F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Процентный канал </a:t>
          </a:r>
          <a:r>
            <a:rPr lang="ru-RU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(</a:t>
          </a:r>
          <a:r>
            <a:rPr lang="en-US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interest</a:t>
          </a:r>
          <a:r>
            <a:rPr lang="ru-RU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 </a:t>
          </a:r>
          <a:r>
            <a:rPr lang="en-US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rate channel)</a:t>
          </a:r>
          <a:endParaRPr lang="ru-RU" sz="20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69A86B1-5D90-428D-A6B9-8007AEFC90A0}" type="parTrans" cxnId="{A72AC86C-2A94-4BF0-85B6-173C6572DD7B}">
      <dgm:prSet/>
      <dgm:spPr/>
      <dgm:t>
        <a:bodyPr/>
        <a:lstStyle/>
        <a:p>
          <a:endParaRPr lang="ru-RU"/>
        </a:p>
      </dgm:t>
    </dgm:pt>
    <dgm:pt modelId="{9074784B-A50D-4F21-9AD9-0DC35A7AC652}" type="sibTrans" cxnId="{A72AC86C-2A94-4BF0-85B6-173C6572DD7B}">
      <dgm:prSet/>
      <dgm:spPr/>
      <dgm:t>
        <a:bodyPr/>
        <a:lstStyle/>
        <a:p>
          <a:endParaRPr lang="ru-RU"/>
        </a:p>
      </dgm:t>
    </dgm:pt>
    <dgm:pt modelId="{46D4DB95-D034-4A4F-A956-38C26CF1EB3E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9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Валютный канал </a:t>
          </a:r>
          <a:r>
            <a:rPr lang="en-US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(exchange</a:t>
          </a:r>
          <a:r>
            <a:rPr lang="ru-RU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 </a:t>
          </a:r>
          <a:r>
            <a:rPr lang="en-US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rate channel)</a:t>
          </a:r>
          <a:endParaRPr lang="ru-RU" sz="19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7F37FFF-0CD7-439C-9B9F-D51C0E996CF3}" type="parTrans" cxnId="{CE26E9B0-CDCD-4F02-8850-CE1C48B1E009}">
      <dgm:prSet/>
      <dgm:spPr/>
      <dgm:t>
        <a:bodyPr/>
        <a:lstStyle/>
        <a:p>
          <a:endParaRPr lang="ru-RU"/>
        </a:p>
      </dgm:t>
    </dgm:pt>
    <dgm:pt modelId="{A6405822-5216-4F90-92B3-C33B70BE4B72}" type="sibTrans" cxnId="{CE26E9B0-CDCD-4F02-8850-CE1C48B1E009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</dgm:pt>
    <dgm:pt modelId="{67029DF1-9B1C-4170-B81A-50008E7E7278}" type="pres">
      <dgm:prSet presAssocID="{96AA3E1D-B482-4576-A6A6-5F1291D15A65}" presName="rootComposite1" presStyleCnt="0"/>
      <dgm:spPr/>
    </dgm:pt>
    <dgm:pt modelId="{38F1AE2D-C50D-4E5B-92F9-5870D754B693}" type="pres">
      <dgm:prSet presAssocID="{96AA3E1D-B482-4576-A6A6-5F1291D15A65}" presName="rootText1" presStyleLbl="node0" presStyleIdx="0" presStyleCnt="1" custScaleX="595547" custScaleY="190483" custLinFactY="-20872" custLinFactNeighborX="168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</dgm:pt>
    <dgm:pt modelId="{59D63529-E646-4194-828E-EEF21255A8F1}" type="pres">
      <dgm:prSet presAssocID="{AC459D35-E202-4AAB-987D-08A1E19B717C}" presName="Name37" presStyleLbl="parChTrans1D2" presStyleIdx="0" presStyleCnt="3"/>
      <dgm:spPr/>
      <dgm:t>
        <a:bodyPr/>
        <a:lstStyle/>
        <a:p>
          <a:endParaRPr lang="ru-RU"/>
        </a:p>
      </dgm:t>
    </dgm:pt>
    <dgm:pt modelId="{2FF470FF-FD7B-44B8-A2D2-2EA1C3399946}" type="pres">
      <dgm:prSet presAssocID="{5BB1F050-4645-4D15-8B73-F81301DAB350}" presName="hierRoot2" presStyleCnt="0">
        <dgm:presLayoutVars>
          <dgm:hierBranch val="init"/>
        </dgm:presLayoutVars>
      </dgm:prSet>
      <dgm:spPr/>
    </dgm:pt>
    <dgm:pt modelId="{ABB1B23D-F041-40EE-83B4-46C48C932A0A}" type="pres">
      <dgm:prSet presAssocID="{5BB1F050-4645-4D15-8B73-F81301DAB350}" presName="rootComposite" presStyleCnt="0"/>
      <dgm:spPr/>
    </dgm:pt>
    <dgm:pt modelId="{18EFE4B2-131B-441A-BA53-CD3E5F719C46}" type="pres">
      <dgm:prSet presAssocID="{5BB1F050-4645-4D15-8B73-F81301DAB350}" presName="rootText" presStyleLbl="node2" presStyleIdx="0" presStyleCnt="3" custScaleX="165578" custScaleY="180767" custLinFactNeighborY="-378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0BE357-9F5F-48F9-91CC-F0DBC2383167}" type="pres">
      <dgm:prSet presAssocID="{5BB1F050-4645-4D15-8B73-F81301DAB350}" presName="rootConnector" presStyleLbl="node2" presStyleIdx="0" presStyleCnt="3"/>
      <dgm:spPr/>
      <dgm:t>
        <a:bodyPr/>
        <a:lstStyle/>
        <a:p>
          <a:endParaRPr lang="ru-RU"/>
        </a:p>
      </dgm:t>
    </dgm:pt>
    <dgm:pt modelId="{7D3EC599-EB61-4C05-9E58-B7CF8889B84C}" type="pres">
      <dgm:prSet presAssocID="{5BB1F050-4645-4D15-8B73-F81301DAB350}" presName="hierChild4" presStyleCnt="0"/>
      <dgm:spPr/>
    </dgm:pt>
    <dgm:pt modelId="{9AB9773D-7680-4E36-BB68-FA90BD1EC281}" type="pres">
      <dgm:prSet presAssocID="{5BB1F050-4645-4D15-8B73-F81301DAB350}" presName="hierChild5" presStyleCnt="0"/>
      <dgm:spPr/>
    </dgm:pt>
    <dgm:pt modelId="{540E2D95-BCAE-441D-8FE5-CA4F5739A3BC}" type="pres">
      <dgm:prSet presAssocID="{369A86B1-5D90-428D-A6B9-8007AEFC90A0}" presName="Name37" presStyleLbl="parChTrans1D2" presStyleIdx="1" presStyleCnt="3"/>
      <dgm:spPr/>
      <dgm:t>
        <a:bodyPr/>
        <a:lstStyle/>
        <a:p>
          <a:endParaRPr lang="ru-RU"/>
        </a:p>
      </dgm:t>
    </dgm:pt>
    <dgm:pt modelId="{18B96E08-D8FB-46F7-AC50-6E96F075E7AF}" type="pres">
      <dgm:prSet presAssocID="{2513C910-DC31-493E-B877-9795CF527E8F}" presName="hierRoot2" presStyleCnt="0">
        <dgm:presLayoutVars>
          <dgm:hierBranch val="init"/>
        </dgm:presLayoutVars>
      </dgm:prSet>
      <dgm:spPr/>
    </dgm:pt>
    <dgm:pt modelId="{741B8A82-3522-4B3D-AD41-869475573762}" type="pres">
      <dgm:prSet presAssocID="{2513C910-DC31-493E-B877-9795CF527E8F}" presName="rootComposite" presStyleCnt="0"/>
      <dgm:spPr/>
    </dgm:pt>
    <dgm:pt modelId="{A1677461-2BCB-4754-9DB4-6D14A1D49A6E}" type="pres">
      <dgm:prSet presAssocID="{2513C910-DC31-493E-B877-9795CF527E8F}" presName="rootText" presStyleLbl="node2" presStyleIdx="1" presStyleCnt="3" custScaleX="173895" custScaleY="191196" custLinFactNeighborY="-378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A4A250-EEDC-430E-A8C5-EE6B843F729F}" type="pres">
      <dgm:prSet presAssocID="{2513C910-DC31-493E-B877-9795CF527E8F}" presName="rootConnector" presStyleLbl="node2" presStyleIdx="1" presStyleCnt="3"/>
      <dgm:spPr/>
      <dgm:t>
        <a:bodyPr/>
        <a:lstStyle/>
        <a:p>
          <a:endParaRPr lang="ru-RU"/>
        </a:p>
      </dgm:t>
    </dgm:pt>
    <dgm:pt modelId="{73305F2D-08A9-4629-BC81-936C5C689381}" type="pres">
      <dgm:prSet presAssocID="{2513C910-DC31-493E-B877-9795CF527E8F}" presName="hierChild4" presStyleCnt="0"/>
      <dgm:spPr/>
    </dgm:pt>
    <dgm:pt modelId="{DBBC644D-FF42-4B01-B26C-FA530D024B33}" type="pres">
      <dgm:prSet presAssocID="{2513C910-DC31-493E-B877-9795CF527E8F}" presName="hierChild5" presStyleCnt="0"/>
      <dgm:spPr/>
    </dgm:pt>
    <dgm:pt modelId="{F2883F93-890B-4AB8-8CCB-62F5B46A9B36}" type="pres">
      <dgm:prSet presAssocID="{E7F37FFF-0CD7-439C-9B9F-D51C0E996CF3}" presName="Name37" presStyleLbl="parChTrans1D2" presStyleIdx="2" presStyleCnt="3"/>
      <dgm:spPr/>
      <dgm:t>
        <a:bodyPr/>
        <a:lstStyle/>
        <a:p>
          <a:endParaRPr lang="ru-RU"/>
        </a:p>
      </dgm:t>
    </dgm:pt>
    <dgm:pt modelId="{9CFC4A47-ACF3-4168-9DBA-969D09627280}" type="pres">
      <dgm:prSet presAssocID="{46D4DB95-D034-4A4F-A956-38C26CF1EB3E}" presName="hierRoot2" presStyleCnt="0">
        <dgm:presLayoutVars>
          <dgm:hierBranch val="init"/>
        </dgm:presLayoutVars>
      </dgm:prSet>
      <dgm:spPr/>
    </dgm:pt>
    <dgm:pt modelId="{38DF3698-0F2C-45F2-AB55-2B26414A5B3E}" type="pres">
      <dgm:prSet presAssocID="{46D4DB95-D034-4A4F-A956-38C26CF1EB3E}" presName="rootComposite" presStyleCnt="0"/>
      <dgm:spPr/>
    </dgm:pt>
    <dgm:pt modelId="{86346ECF-BA63-49F3-83C1-B70906DC2D79}" type="pres">
      <dgm:prSet presAssocID="{46D4DB95-D034-4A4F-A956-38C26CF1EB3E}" presName="rootText" presStyleLbl="node2" presStyleIdx="2" presStyleCnt="3" custScaleX="196484" custScaleY="191196" custLinFactNeighborY="-378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DAF54B-E4D8-424F-ADF6-F67315EFE75C}" type="pres">
      <dgm:prSet presAssocID="{46D4DB95-D034-4A4F-A956-38C26CF1EB3E}" presName="rootConnector" presStyleLbl="node2" presStyleIdx="2" presStyleCnt="3"/>
      <dgm:spPr/>
      <dgm:t>
        <a:bodyPr/>
        <a:lstStyle/>
        <a:p>
          <a:endParaRPr lang="ru-RU"/>
        </a:p>
      </dgm:t>
    </dgm:pt>
    <dgm:pt modelId="{73F7A64A-AC0A-44E8-86FD-EF18F70A8B69}" type="pres">
      <dgm:prSet presAssocID="{46D4DB95-D034-4A4F-A956-38C26CF1EB3E}" presName="hierChild4" presStyleCnt="0"/>
      <dgm:spPr/>
    </dgm:pt>
    <dgm:pt modelId="{4232D856-F835-496A-B14F-68B9B4367367}" type="pres">
      <dgm:prSet presAssocID="{46D4DB95-D034-4A4F-A956-38C26CF1EB3E}" presName="hierChild5" presStyleCnt="0"/>
      <dgm:spPr/>
    </dgm:pt>
    <dgm:pt modelId="{9DC59B48-9F56-46E1-9019-168A57A4719B}" type="pres">
      <dgm:prSet presAssocID="{96AA3E1D-B482-4576-A6A6-5F1291D15A65}" presName="hierChild3" presStyleCnt="0"/>
      <dgm:spPr/>
    </dgm:pt>
  </dgm:ptLst>
  <dgm:cxnLst>
    <dgm:cxn modelId="{284E0A8D-D480-4738-8A7E-316AD33BA150}" type="presOf" srcId="{973D8335-81C5-4B1E-A5BF-3F84816DEA1B}" destId="{5C2238B8-271A-40E0-ADCC-EE2551985736}" srcOrd="0" destOrd="0" presId="urn:microsoft.com/office/officeart/2005/8/layout/orgChart1"/>
    <dgm:cxn modelId="{4771C398-15AB-4089-AD9E-959116E228D6}" type="presOf" srcId="{AC459D35-E202-4AAB-987D-08A1E19B717C}" destId="{59D63529-E646-4194-828E-EEF21255A8F1}" srcOrd="0" destOrd="0" presId="urn:microsoft.com/office/officeart/2005/8/layout/orgChart1"/>
    <dgm:cxn modelId="{D15C0FF1-7E02-42C9-8057-71BDDA63A59F}" type="presOf" srcId="{369A86B1-5D90-428D-A6B9-8007AEFC90A0}" destId="{540E2D95-BCAE-441D-8FE5-CA4F5739A3BC}" srcOrd="0" destOrd="0" presId="urn:microsoft.com/office/officeart/2005/8/layout/orgChart1"/>
    <dgm:cxn modelId="{EAC7FBB4-9FCA-4A27-949F-30F0C8F5EC1C}" type="presOf" srcId="{46D4DB95-D034-4A4F-A956-38C26CF1EB3E}" destId="{86346ECF-BA63-49F3-83C1-B70906DC2D79}" srcOrd="0" destOrd="0" presId="urn:microsoft.com/office/officeart/2005/8/layout/orgChart1"/>
    <dgm:cxn modelId="{E80489F6-1C1E-448B-942E-60C39B893DBC}" srcId="{96AA3E1D-B482-4576-A6A6-5F1291D15A65}" destId="{5BB1F050-4645-4D15-8B73-F81301DAB350}" srcOrd="0" destOrd="0" parTransId="{AC459D35-E202-4AAB-987D-08A1E19B717C}" sibTransId="{74A89D60-0496-4BB8-89D0-A815BF3EB65E}"/>
    <dgm:cxn modelId="{823CD8BA-D1A4-4DF2-A816-641A5EF4DE6D}" type="presOf" srcId="{2513C910-DC31-493E-B877-9795CF527E8F}" destId="{A1677461-2BCB-4754-9DB4-6D14A1D49A6E}" srcOrd="0" destOrd="0" presId="urn:microsoft.com/office/officeart/2005/8/layout/orgChart1"/>
    <dgm:cxn modelId="{2F49944E-202F-4EC3-B96D-9AFDE9C0F9F8}" type="presOf" srcId="{5BB1F050-4645-4D15-8B73-F81301DAB350}" destId="{18EFE4B2-131B-441A-BA53-CD3E5F719C46}" srcOrd="0" destOrd="0" presId="urn:microsoft.com/office/officeart/2005/8/layout/orgChart1"/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33FE3BDE-4753-432E-87FE-73FF134165D6}" type="presOf" srcId="{96AA3E1D-B482-4576-A6A6-5F1291D15A65}" destId="{38F1AE2D-C50D-4E5B-92F9-5870D754B693}" srcOrd="0" destOrd="0" presId="urn:microsoft.com/office/officeart/2005/8/layout/orgChart1"/>
    <dgm:cxn modelId="{CE26E9B0-CDCD-4F02-8850-CE1C48B1E009}" srcId="{96AA3E1D-B482-4576-A6A6-5F1291D15A65}" destId="{46D4DB95-D034-4A4F-A956-38C26CF1EB3E}" srcOrd="2" destOrd="0" parTransId="{E7F37FFF-0CD7-439C-9B9F-D51C0E996CF3}" sibTransId="{A6405822-5216-4F90-92B3-C33B70BE4B72}"/>
    <dgm:cxn modelId="{F7501A30-1645-46B8-A2F9-CC6D2CB83090}" type="presOf" srcId="{96AA3E1D-B482-4576-A6A6-5F1291D15A65}" destId="{5D3D8E0D-EE46-4C2B-AB75-E80C03DE2A3A}" srcOrd="1" destOrd="0" presId="urn:microsoft.com/office/officeart/2005/8/layout/orgChart1"/>
    <dgm:cxn modelId="{0523B82C-BAAC-4004-AA12-90F1040469A7}" type="presOf" srcId="{E7F37FFF-0CD7-439C-9B9F-D51C0E996CF3}" destId="{F2883F93-890B-4AB8-8CCB-62F5B46A9B36}" srcOrd="0" destOrd="0" presId="urn:microsoft.com/office/officeart/2005/8/layout/orgChart1"/>
    <dgm:cxn modelId="{9B2B89A2-CC2F-48B5-A50C-A344A8CE052E}" type="presOf" srcId="{46D4DB95-D034-4A4F-A956-38C26CF1EB3E}" destId="{F4DAF54B-E4D8-424F-ADF6-F67315EFE75C}" srcOrd="1" destOrd="0" presId="urn:microsoft.com/office/officeart/2005/8/layout/orgChart1"/>
    <dgm:cxn modelId="{E42DE1AB-0EE2-492D-8CDA-3CCFEF612025}" type="presOf" srcId="{5BB1F050-4645-4D15-8B73-F81301DAB350}" destId="{900BE357-9F5F-48F9-91CC-F0DBC2383167}" srcOrd="1" destOrd="0" presId="urn:microsoft.com/office/officeart/2005/8/layout/orgChart1"/>
    <dgm:cxn modelId="{A72AC86C-2A94-4BF0-85B6-173C6572DD7B}" srcId="{96AA3E1D-B482-4576-A6A6-5F1291D15A65}" destId="{2513C910-DC31-493E-B877-9795CF527E8F}" srcOrd="1" destOrd="0" parTransId="{369A86B1-5D90-428D-A6B9-8007AEFC90A0}" sibTransId="{9074784B-A50D-4F21-9AD9-0DC35A7AC652}"/>
    <dgm:cxn modelId="{A0781E41-E7AC-4036-A4C6-1A48E65831BB}" type="presOf" srcId="{2513C910-DC31-493E-B877-9795CF527E8F}" destId="{E1A4A250-EEDC-430E-A8C5-EE6B843F729F}" srcOrd="1" destOrd="0" presId="urn:microsoft.com/office/officeart/2005/8/layout/orgChart1"/>
    <dgm:cxn modelId="{73BF603C-3790-4346-967D-63B08CF411D9}" type="presParOf" srcId="{5C2238B8-271A-40E0-ADCC-EE2551985736}" destId="{10B405EE-57FD-410B-AD23-F0041FE7DB12}" srcOrd="0" destOrd="0" presId="urn:microsoft.com/office/officeart/2005/8/layout/orgChart1"/>
    <dgm:cxn modelId="{4DFC8D06-4537-48DB-B77F-4035F2443E3D}" type="presParOf" srcId="{10B405EE-57FD-410B-AD23-F0041FE7DB12}" destId="{67029DF1-9B1C-4170-B81A-50008E7E7278}" srcOrd="0" destOrd="0" presId="urn:microsoft.com/office/officeart/2005/8/layout/orgChart1"/>
    <dgm:cxn modelId="{251C5A0C-B511-42DE-99F7-265827445FAD}" type="presParOf" srcId="{67029DF1-9B1C-4170-B81A-50008E7E7278}" destId="{38F1AE2D-C50D-4E5B-92F9-5870D754B693}" srcOrd="0" destOrd="0" presId="urn:microsoft.com/office/officeart/2005/8/layout/orgChart1"/>
    <dgm:cxn modelId="{9D8283D0-D198-4414-8349-2361BA407CE0}" type="presParOf" srcId="{67029DF1-9B1C-4170-B81A-50008E7E7278}" destId="{5D3D8E0D-EE46-4C2B-AB75-E80C03DE2A3A}" srcOrd="1" destOrd="0" presId="urn:microsoft.com/office/officeart/2005/8/layout/orgChart1"/>
    <dgm:cxn modelId="{8C72DA37-98AA-4C7F-B4DC-50F5249E5A3A}" type="presParOf" srcId="{10B405EE-57FD-410B-AD23-F0041FE7DB12}" destId="{9B4DF531-8C90-404A-9F0C-7B3674B010FC}" srcOrd="1" destOrd="0" presId="urn:microsoft.com/office/officeart/2005/8/layout/orgChart1"/>
    <dgm:cxn modelId="{D22BD0A9-31F2-4398-8632-3712E40129BE}" type="presParOf" srcId="{9B4DF531-8C90-404A-9F0C-7B3674B010FC}" destId="{59D63529-E646-4194-828E-EEF21255A8F1}" srcOrd="0" destOrd="0" presId="urn:microsoft.com/office/officeart/2005/8/layout/orgChart1"/>
    <dgm:cxn modelId="{5303831A-2C23-4335-9599-CB6620D41271}" type="presParOf" srcId="{9B4DF531-8C90-404A-9F0C-7B3674B010FC}" destId="{2FF470FF-FD7B-44B8-A2D2-2EA1C3399946}" srcOrd="1" destOrd="0" presId="urn:microsoft.com/office/officeart/2005/8/layout/orgChart1"/>
    <dgm:cxn modelId="{9BB86535-A79F-47E1-B4DB-11E564D89297}" type="presParOf" srcId="{2FF470FF-FD7B-44B8-A2D2-2EA1C3399946}" destId="{ABB1B23D-F041-40EE-83B4-46C48C932A0A}" srcOrd="0" destOrd="0" presId="urn:microsoft.com/office/officeart/2005/8/layout/orgChart1"/>
    <dgm:cxn modelId="{9F9B60D6-39BF-4D84-BE2F-64EF6B0D2434}" type="presParOf" srcId="{ABB1B23D-F041-40EE-83B4-46C48C932A0A}" destId="{18EFE4B2-131B-441A-BA53-CD3E5F719C46}" srcOrd="0" destOrd="0" presId="urn:microsoft.com/office/officeart/2005/8/layout/orgChart1"/>
    <dgm:cxn modelId="{6C8DFCFC-BE05-4E5F-9254-70CF9F670943}" type="presParOf" srcId="{ABB1B23D-F041-40EE-83B4-46C48C932A0A}" destId="{900BE357-9F5F-48F9-91CC-F0DBC2383167}" srcOrd="1" destOrd="0" presId="urn:microsoft.com/office/officeart/2005/8/layout/orgChart1"/>
    <dgm:cxn modelId="{C6685F47-D404-4D10-8B9F-022BAB430454}" type="presParOf" srcId="{2FF470FF-FD7B-44B8-A2D2-2EA1C3399946}" destId="{7D3EC599-EB61-4C05-9E58-B7CF8889B84C}" srcOrd="1" destOrd="0" presId="urn:microsoft.com/office/officeart/2005/8/layout/orgChart1"/>
    <dgm:cxn modelId="{FB78FC58-A137-4F35-9EC6-D9E36650F99D}" type="presParOf" srcId="{2FF470FF-FD7B-44B8-A2D2-2EA1C3399946}" destId="{9AB9773D-7680-4E36-BB68-FA90BD1EC281}" srcOrd="2" destOrd="0" presId="urn:microsoft.com/office/officeart/2005/8/layout/orgChart1"/>
    <dgm:cxn modelId="{3E28BC01-83DB-4739-BAE1-3CD45CC197EF}" type="presParOf" srcId="{9B4DF531-8C90-404A-9F0C-7B3674B010FC}" destId="{540E2D95-BCAE-441D-8FE5-CA4F5739A3BC}" srcOrd="2" destOrd="0" presId="urn:microsoft.com/office/officeart/2005/8/layout/orgChart1"/>
    <dgm:cxn modelId="{190E800F-9DAE-4A3B-8826-99254EF16952}" type="presParOf" srcId="{9B4DF531-8C90-404A-9F0C-7B3674B010FC}" destId="{18B96E08-D8FB-46F7-AC50-6E96F075E7AF}" srcOrd="3" destOrd="0" presId="urn:microsoft.com/office/officeart/2005/8/layout/orgChart1"/>
    <dgm:cxn modelId="{2F39ED76-4990-4710-90B5-7D0037F4E55F}" type="presParOf" srcId="{18B96E08-D8FB-46F7-AC50-6E96F075E7AF}" destId="{741B8A82-3522-4B3D-AD41-869475573762}" srcOrd="0" destOrd="0" presId="urn:microsoft.com/office/officeart/2005/8/layout/orgChart1"/>
    <dgm:cxn modelId="{EFEF7B14-9A88-479E-86E5-C307413FEE91}" type="presParOf" srcId="{741B8A82-3522-4B3D-AD41-869475573762}" destId="{A1677461-2BCB-4754-9DB4-6D14A1D49A6E}" srcOrd="0" destOrd="0" presId="urn:microsoft.com/office/officeart/2005/8/layout/orgChart1"/>
    <dgm:cxn modelId="{879D5898-077D-46BF-9681-110780F6B6C2}" type="presParOf" srcId="{741B8A82-3522-4B3D-AD41-869475573762}" destId="{E1A4A250-EEDC-430E-A8C5-EE6B843F729F}" srcOrd="1" destOrd="0" presId="urn:microsoft.com/office/officeart/2005/8/layout/orgChart1"/>
    <dgm:cxn modelId="{1FA0503B-2BDB-441A-B90B-2207E80C0529}" type="presParOf" srcId="{18B96E08-D8FB-46F7-AC50-6E96F075E7AF}" destId="{73305F2D-08A9-4629-BC81-936C5C689381}" srcOrd="1" destOrd="0" presId="urn:microsoft.com/office/officeart/2005/8/layout/orgChart1"/>
    <dgm:cxn modelId="{E5292A21-AC1A-49A2-A071-06638FC3996D}" type="presParOf" srcId="{18B96E08-D8FB-46F7-AC50-6E96F075E7AF}" destId="{DBBC644D-FF42-4B01-B26C-FA530D024B33}" srcOrd="2" destOrd="0" presId="urn:microsoft.com/office/officeart/2005/8/layout/orgChart1"/>
    <dgm:cxn modelId="{C14DD63B-DE8E-4C5F-905F-25C11A643AB6}" type="presParOf" srcId="{9B4DF531-8C90-404A-9F0C-7B3674B010FC}" destId="{F2883F93-890B-4AB8-8CCB-62F5B46A9B36}" srcOrd="4" destOrd="0" presId="urn:microsoft.com/office/officeart/2005/8/layout/orgChart1"/>
    <dgm:cxn modelId="{519695D5-EB6A-48CF-8DEF-C098D03A3838}" type="presParOf" srcId="{9B4DF531-8C90-404A-9F0C-7B3674B010FC}" destId="{9CFC4A47-ACF3-4168-9DBA-969D09627280}" srcOrd="5" destOrd="0" presId="urn:microsoft.com/office/officeart/2005/8/layout/orgChart1"/>
    <dgm:cxn modelId="{3D0C35F9-5BDB-4E8A-A52E-C626124EEF93}" type="presParOf" srcId="{9CFC4A47-ACF3-4168-9DBA-969D09627280}" destId="{38DF3698-0F2C-45F2-AB55-2B26414A5B3E}" srcOrd="0" destOrd="0" presId="urn:microsoft.com/office/officeart/2005/8/layout/orgChart1"/>
    <dgm:cxn modelId="{6F3E80BC-6FAA-4D08-B896-40E06A6C6E53}" type="presParOf" srcId="{38DF3698-0F2C-45F2-AB55-2B26414A5B3E}" destId="{86346ECF-BA63-49F3-83C1-B70906DC2D79}" srcOrd="0" destOrd="0" presId="urn:microsoft.com/office/officeart/2005/8/layout/orgChart1"/>
    <dgm:cxn modelId="{892B0E64-24D3-4D2B-B318-D6AE87003352}" type="presParOf" srcId="{38DF3698-0F2C-45F2-AB55-2B26414A5B3E}" destId="{F4DAF54B-E4D8-424F-ADF6-F67315EFE75C}" srcOrd="1" destOrd="0" presId="urn:microsoft.com/office/officeart/2005/8/layout/orgChart1"/>
    <dgm:cxn modelId="{DAB006FA-6FE7-4074-83A6-8AE6E371D09C}" type="presParOf" srcId="{9CFC4A47-ACF3-4168-9DBA-969D09627280}" destId="{73F7A64A-AC0A-44E8-86FD-EF18F70A8B69}" srcOrd="1" destOrd="0" presId="urn:microsoft.com/office/officeart/2005/8/layout/orgChart1"/>
    <dgm:cxn modelId="{C9F4C8D6-077E-4C57-B8F3-0CAD646EF679}" type="presParOf" srcId="{9CFC4A47-ACF3-4168-9DBA-969D09627280}" destId="{4232D856-F835-496A-B14F-68B9B4367367}" srcOrd="2" destOrd="0" presId="urn:microsoft.com/office/officeart/2005/8/layout/orgChart1"/>
    <dgm:cxn modelId="{CE16194E-D9F6-4949-9693-5B069255174B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rgbClr val="0070C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The exchange</a:t>
          </a:r>
          <a:r>
            <a:rPr lang="ru-RU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 </a:t>
          </a:r>
          <a:r>
            <a:rPr lang="en-US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rate channel</a:t>
          </a:r>
          <a:endParaRPr lang="ru-RU" sz="2800" dirty="0">
            <a:solidFill>
              <a:schemeClr val="bg1">
                <a:lumMod val="9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</dgm:pt>
    <dgm:pt modelId="{67029DF1-9B1C-4170-B81A-50008E7E7278}" type="pres">
      <dgm:prSet presAssocID="{96AA3E1D-B482-4576-A6A6-5F1291D15A65}" presName="rootComposite1" presStyleCnt="0"/>
      <dgm:spPr/>
    </dgm:pt>
    <dgm:pt modelId="{38F1AE2D-C50D-4E5B-92F9-5870D754B693}" type="pres">
      <dgm:prSet presAssocID="{96AA3E1D-B482-4576-A6A6-5F1291D15A65}" presName="rootText1" presStyleLbl="node0" presStyleIdx="0" presStyleCnt="1" custScaleX="595547" custScaleY="88786" custLinFactY="-200000" custLinFactNeighborX="117" custLinFactNeighborY="-2012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</dgm:pt>
    <dgm:pt modelId="{9DC59B48-9F56-46E1-9019-168A57A4719B}" type="pres">
      <dgm:prSet presAssocID="{96AA3E1D-B482-4576-A6A6-5F1291D15A65}" presName="hierChild3" presStyleCnt="0"/>
      <dgm:spPr/>
    </dgm:pt>
  </dgm:ptLst>
  <dgm:cxnLst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EFA7A2E6-53A3-43A2-96A1-386C3E776BFC}" type="presOf" srcId="{973D8335-81C5-4B1E-A5BF-3F84816DEA1B}" destId="{5C2238B8-271A-40E0-ADCC-EE2551985736}" srcOrd="0" destOrd="0" presId="urn:microsoft.com/office/officeart/2005/8/layout/orgChart1"/>
    <dgm:cxn modelId="{48BDA8B7-18CE-4E5A-8C53-1E7658411133}" type="presOf" srcId="{96AA3E1D-B482-4576-A6A6-5F1291D15A65}" destId="{5D3D8E0D-EE46-4C2B-AB75-E80C03DE2A3A}" srcOrd="1" destOrd="0" presId="urn:microsoft.com/office/officeart/2005/8/layout/orgChart1"/>
    <dgm:cxn modelId="{8D2AFC02-CA4C-4BAF-9F15-2FE52EAA6C88}" type="presOf" srcId="{96AA3E1D-B482-4576-A6A6-5F1291D15A65}" destId="{38F1AE2D-C50D-4E5B-92F9-5870D754B693}" srcOrd="0" destOrd="0" presId="urn:microsoft.com/office/officeart/2005/8/layout/orgChart1"/>
    <dgm:cxn modelId="{9718AB54-C3C2-4394-BE0B-5F7795D031BB}" type="presParOf" srcId="{5C2238B8-271A-40E0-ADCC-EE2551985736}" destId="{10B405EE-57FD-410B-AD23-F0041FE7DB12}" srcOrd="0" destOrd="0" presId="urn:microsoft.com/office/officeart/2005/8/layout/orgChart1"/>
    <dgm:cxn modelId="{29C6A8B7-ABE4-4E98-A512-995D5BD2789C}" type="presParOf" srcId="{10B405EE-57FD-410B-AD23-F0041FE7DB12}" destId="{67029DF1-9B1C-4170-B81A-50008E7E7278}" srcOrd="0" destOrd="0" presId="urn:microsoft.com/office/officeart/2005/8/layout/orgChart1"/>
    <dgm:cxn modelId="{1CBB26F9-5343-4262-AE96-B8A03EA35104}" type="presParOf" srcId="{67029DF1-9B1C-4170-B81A-50008E7E7278}" destId="{38F1AE2D-C50D-4E5B-92F9-5870D754B693}" srcOrd="0" destOrd="0" presId="urn:microsoft.com/office/officeart/2005/8/layout/orgChart1"/>
    <dgm:cxn modelId="{95D16D13-44BF-4C5C-B8E0-BA2610F6886B}" type="presParOf" srcId="{67029DF1-9B1C-4170-B81A-50008E7E7278}" destId="{5D3D8E0D-EE46-4C2B-AB75-E80C03DE2A3A}" srcOrd="1" destOrd="0" presId="urn:microsoft.com/office/officeart/2005/8/layout/orgChart1"/>
    <dgm:cxn modelId="{A15E74AD-B2AB-4AD7-A794-4F36A269C10B}" type="presParOf" srcId="{10B405EE-57FD-410B-AD23-F0041FE7DB12}" destId="{9B4DF531-8C90-404A-9F0C-7B3674B010FC}" srcOrd="1" destOrd="0" presId="urn:microsoft.com/office/officeart/2005/8/layout/orgChart1"/>
    <dgm:cxn modelId="{62481179-ED12-40D3-A258-312927C098E9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rgbClr val="0070C0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8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Валютный канал </a:t>
          </a:r>
        </a:p>
        <a:p>
          <a:pPr>
            <a:spcAft>
              <a:spcPts val="0"/>
            </a:spcAft>
          </a:pPr>
          <a:r>
            <a:rPr lang="ru-RU" sz="28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трансмиссионного механизма монетарной политики </a:t>
          </a:r>
        </a:p>
        <a:p>
          <a:pPr>
            <a:spcAft>
              <a:spcPct val="35000"/>
            </a:spcAft>
          </a:pPr>
          <a:r>
            <a:rPr lang="en-US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(The exchange</a:t>
          </a:r>
          <a:r>
            <a:rPr lang="ru-RU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 </a:t>
          </a:r>
          <a:r>
            <a:rPr lang="en-US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rate channel)</a:t>
          </a:r>
          <a:endParaRPr lang="ru-RU" sz="2800" dirty="0">
            <a:solidFill>
              <a:schemeClr val="bg1">
                <a:lumMod val="9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</dgm:pt>
    <dgm:pt modelId="{67029DF1-9B1C-4170-B81A-50008E7E7278}" type="pres">
      <dgm:prSet presAssocID="{96AA3E1D-B482-4576-A6A6-5F1291D15A65}" presName="rootComposite1" presStyleCnt="0"/>
      <dgm:spPr/>
    </dgm:pt>
    <dgm:pt modelId="{38F1AE2D-C50D-4E5B-92F9-5870D754B693}" type="pres">
      <dgm:prSet presAssocID="{96AA3E1D-B482-4576-A6A6-5F1291D15A65}" presName="rootText1" presStyleLbl="node0" presStyleIdx="0" presStyleCnt="1" custScaleX="595547" custScaleY="190483" custLinFactY="-150422" custLinFactNeighborX="-117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</dgm:pt>
    <dgm:pt modelId="{9DC59B48-9F56-46E1-9019-168A57A4719B}" type="pres">
      <dgm:prSet presAssocID="{96AA3E1D-B482-4576-A6A6-5F1291D15A65}" presName="hierChild3" presStyleCnt="0"/>
      <dgm:spPr/>
    </dgm:pt>
  </dgm:ptLst>
  <dgm:cxnLst>
    <dgm:cxn modelId="{8EA74762-3E9B-4B4D-B1EC-00F29D606E2B}" type="presOf" srcId="{973D8335-81C5-4B1E-A5BF-3F84816DEA1B}" destId="{5C2238B8-271A-40E0-ADCC-EE2551985736}" srcOrd="0" destOrd="0" presId="urn:microsoft.com/office/officeart/2005/8/layout/orgChart1"/>
    <dgm:cxn modelId="{8844C42C-95E2-48E2-966C-220E703B0B94}" type="presOf" srcId="{96AA3E1D-B482-4576-A6A6-5F1291D15A65}" destId="{5D3D8E0D-EE46-4C2B-AB75-E80C03DE2A3A}" srcOrd="1" destOrd="0" presId="urn:microsoft.com/office/officeart/2005/8/layout/orgChart1"/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C6645178-597D-4E8D-AF74-8531B710CDDF}" type="presOf" srcId="{96AA3E1D-B482-4576-A6A6-5F1291D15A65}" destId="{38F1AE2D-C50D-4E5B-92F9-5870D754B693}" srcOrd="0" destOrd="0" presId="urn:microsoft.com/office/officeart/2005/8/layout/orgChart1"/>
    <dgm:cxn modelId="{58C71173-47BB-433E-A33A-E6127F9EA5DB}" type="presParOf" srcId="{5C2238B8-271A-40E0-ADCC-EE2551985736}" destId="{10B405EE-57FD-410B-AD23-F0041FE7DB12}" srcOrd="0" destOrd="0" presId="urn:microsoft.com/office/officeart/2005/8/layout/orgChart1"/>
    <dgm:cxn modelId="{6FB8DBA1-6A71-444B-9DC1-DBCF3042D85C}" type="presParOf" srcId="{10B405EE-57FD-410B-AD23-F0041FE7DB12}" destId="{67029DF1-9B1C-4170-B81A-50008E7E7278}" srcOrd="0" destOrd="0" presId="urn:microsoft.com/office/officeart/2005/8/layout/orgChart1"/>
    <dgm:cxn modelId="{57575853-BB83-448D-8646-EF3EE9F81EFC}" type="presParOf" srcId="{67029DF1-9B1C-4170-B81A-50008E7E7278}" destId="{38F1AE2D-C50D-4E5B-92F9-5870D754B693}" srcOrd="0" destOrd="0" presId="urn:microsoft.com/office/officeart/2005/8/layout/orgChart1"/>
    <dgm:cxn modelId="{7D94FD6E-B799-4E7A-94F5-4643230816E3}" type="presParOf" srcId="{67029DF1-9B1C-4170-B81A-50008E7E7278}" destId="{5D3D8E0D-EE46-4C2B-AB75-E80C03DE2A3A}" srcOrd="1" destOrd="0" presId="urn:microsoft.com/office/officeart/2005/8/layout/orgChart1"/>
    <dgm:cxn modelId="{060B10B2-1C95-497E-8534-0F839F2727CE}" type="presParOf" srcId="{10B405EE-57FD-410B-AD23-F0041FE7DB12}" destId="{9B4DF531-8C90-404A-9F0C-7B3674B010FC}" srcOrd="1" destOrd="0" presId="urn:microsoft.com/office/officeart/2005/8/layout/orgChart1"/>
    <dgm:cxn modelId="{903BCBD2-2328-442A-A5D5-3317299E6264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rgbClr val="0070C0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Оценка влияния номинального обменного курса (</a:t>
          </a:r>
          <a:r>
            <a:rPr lang="en-US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NER</a:t>
          </a:r>
          <a:r>
            <a:rPr lang="ru-RU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) на инфляцию</a:t>
          </a:r>
          <a:r>
            <a:rPr lang="en-US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 (CPI)</a:t>
          </a:r>
          <a:endParaRPr lang="ru-RU" sz="24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7029DF1-9B1C-4170-B81A-50008E7E7278}" type="pres">
      <dgm:prSet presAssocID="{96AA3E1D-B482-4576-A6A6-5F1291D15A65}" presName="rootComposite1" presStyleCnt="0"/>
      <dgm:spPr/>
      <dgm:t>
        <a:bodyPr/>
        <a:lstStyle/>
        <a:p>
          <a:endParaRPr lang="ru-RU"/>
        </a:p>
      </dgm:t>
    </dgm:pt>
    <dgm:pt modelId="{38F1AE2D-C50D-4E5B-92F9-5870D754B693}" type="pres">
      <dgm:prSet presAssocID="{96AA3E1D-B482-4576-A6A6-5F1291D15A65}" presName="rootText1" presStyleLbl="node0" presStyleIdx="0" presStyleCnt="1" custScaleX="595547" custScaleY="144641" custLinFactY="-173343" custLinFactNeighborX="-117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  <dgm:t>
        <a:bodyPr/>
        <a:lstStyle/>
        <a:p>
          <a:endParaRPr lang="ru-RU"/>
        </a:p>
      </dgm:t>
    </dgm:pt>
    <dgm:pt modelId="{9DC59B48-9F56-46E1-9019-168A57A4719B}" type="pres">
      <dgm:prSet presAssocID="{96AA3E1D-B482-4576-A6A6-5F1291D15A65}" presName="hierChild3" presStyleCnt="0"/>
      <dgm:spPr/>
      <dgm:t>
        <a:bodyPr/>
        <a:lstStyle/>
        <a:p>
          <a:endParaRPr lang="ru-RU"/>
        </a:p>
      </dgm:t>
    </dgm:pt>
  </dgm:ptLst>
  <dgm:cxnLst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C23D8B30-A291-4983-97AE-6A140CCFC018}" type="presOf" srcId="{973D8335-81C5-4B1E-A5BF-3F84816DEA1B}" destId="{5C2238B8-271A-40E0-ADCC-EE2551985736}" srcOrd="0" destOrd="0" presId="urn:microsoft.com/office/officeart/2005/8/layout/orgChart1"/>
    <dgm:cxn modelId="{4D5452E4-8448-4F0F-828E-97BE603A9CE0}" type="presOf" srcId="{96AA3E1D-B482-4576-A6A6-5F1291D15A65}" destId="{38F1AE2D-C50D-4E5B-92F9-5870D754B693}" srcOrd="0" destOrd="0" presId="urn:microsoft.com/office/officeart/2005/8/layout/orgChart1"/>
    <dgm:cxn modelId="{0E8D9347-0D7D-49C3-AE80-72BB12DCBB73}" type="presOf" srcId="{96AA3E1D-B482-4576-A6A6-5F1291D15A65}" destId="{5D3D8E0D-EE46-4C2B-AB75-E80C03DE2A3A}" srcOrd="1" destOrd="0" presId="urn:microsoft.com/office/officeart/2005/8/layout/orgChart1"/>
    <dgm:cxn modelId="{D206388F-9F17-483A-B520-F37505C24B93}" type="presParOf" srcId="{5C2238B8-271A-40E0-ADCC-EE2551985736}" destId="{10B405EE-57FD-410B-AD23-F0041FE7DB12}" srcOrd="0" destOrd="0" presId="urn:microsoft.com/office/officeart/2005/8/layout/orgChart1"/>
    <dgm:cxn modelId="{59ACB456-42A5-4594-9225-A957021C1E76}" type="presParOf" srcId="{10B405EE-57FD-410B-AD23-F0041FE7DB12}" destId="{67029DF1-9B1C-4170-B81A-50008E7E7278}" srcOrd="0" destOrd="0" presId="urn:microsoft.com/office/officeart/2005/8/layout/orgChart1"/>
    <dgm:cxn modelId="{17EAAB91-EB37-4F41-9E87-F924EB93B299}" type="presParOf" srcId="{67029DF1-9B1C-4170-B81A-50008E7E7278}" destId="{38F1AE2D-C50D-4E5B-92F9-5870D754B693}" srcOrd="0" destOrd="0" presId="urn:microsoft.com/office/officeart/2005/8/layout/orgChart1"/>
    <dgm:cxn modelId="{587FD787-3337-4853-B944-4350B12A48DE}" type="presParOf" srcId="{67029DF1-9B1C-4170-B81A-50008E7E7278}" destId="{5D3D8E0D-EE46-4C2B-AB75-E80C03DE2A3A}" srcOrd="1" destOrd="0" presId="urn:microsoft.com/office/officeart/2005/8/layout/orgChart1"/>
    <dgm:cxn modelId="{4E26F85F-DA63-4D00-8889-C06EEBAFB3A9}" type="presParOf" srcId="{10B405EE-57FD-410B-AD23-F0041FE7DB12}" destId="{9B4DF531-8C90-404A-9F0C-7B3674B010FC}" srcOrd="1" destOrd="0" presId="urn:microsoft.com/office/officeart/2005/8/layout/orgChart1"/>
    <dgm:cxn modelId="{0F343F1F-47FD-47E1-94DD-B61D949D02E0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rgbClr val="C0000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800" dirty="0" smtClean="0">
              <a:latin typeface="Tahoma" pitchFamily="34" charset="0"/>
              <a:cs typeface="Tahoma" pitchFamily="34" charset="0"/>
            </a:rPr>
            <a:t>The interest</a:t>
          </a:r>
          <a:r>
            <a:rPr lang="ru-RU" sz="2800" dirty="0" smtClean="0">
              <a:latin typeface="Tahoma" pitchFamily="34" charset="0"/>
              <a:cs typeface="Tahoma" pitchFamily="34" charset="0"/>
            </a:rPr>
            <a:t> </a:t>
          </a:r>
          <a:r>
            <a:rPr lang="en-US" sz="2800" dirty="0" smtClean="0">
              <a:latin typeface="Tahoma" pitchFamily="34" charset="0"/>
              <a:cs typeface="Tahoma" pitchFamily="34" charset="0"/>
            </a:rPr>
            <a:t>rate channel</a:t>
          </a:r>
          <a:endParaRPr lang="ru-RU" sz="28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7029DF1-9B1C-4170-B81A-50008E7E7278}" type="pres">
      <dgm:prSet presAssocID="{96AA3E1D-B482-4576-A6A6-5F1291D15A65}" presName="rootComposite1" presStyleCnt="0"/>
      <dgm:spPr/>
      <dgm:t>
        <a:bodyPr/>
        <a:lstStyle/>
        <a:p>
          <a:endParaRPr lang="ru-RU"/>
        </a:p>
      </dgm:t>
    </dgm:pt>
    <dgm:pt modelId="{38F1AE2D-C50D-4E5B-92F9-5870D754B693}" type="pres">
      <dgm:prSet presAssocID="{96AA3E1D-B482-4576-A6A6-5F1291D15A65}" presName="rootText1" presStyleLbl="node0" presStyleIdx="0" presStyleCnt="1" custScaleX="595547" custScaleY="88786" custLinFactY="-200000" custLinFactNeighborX="117" custLinFactNeighborY="-2012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  <dgm:t>
        <a:bodyPr/>
        <a:lstStyle/>
        <a:p>
          <a:endParaRPr lang="ru-RU"/>
        </a:p>
      </dgm:t>
    </dgm:pt>
    <dgm:pt modelId="{9DC59B48-9F56-46E1-9019-168A57A4719B}" type="pres">
      <dgm:prSet presAssocID="{96AA3E1D-B482-4576-A6A6-5F1291D15A65}" presName="hierChild3" presStyleCnt="0"/>
      <dgm:spPr/>
      <dgm:t>
        <a:bodyPr/>
        <a:lstStyle/>
        <a:p>
          <a:endParaRPr lang="ru-RU"/>
        </a:p>
      </dgm:t>
    </dgm:pt>
  </dgm:ptLst>
  <dgm:cxnLst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55F997B3-8ED8-4AB6-88BC-56638BD59040}" type="presOf" srcId="{96AA3E1D-B482-4576-A6A6-5F1291D15A65}" destId="{38F1AE2D-C50D-4E5B-92F9-5870D754B693}" srcOrd="0" destOrd="0" presId="urn:microsoft.com/office/officeart/2005/8/layout/orgChart1"/>
    <dgm:cxn modelId="{B72ADB00-23F1-4533-9799-200B968CB652}" type="presOf" srcId="{96AA3E1D-B482-4576-A6A6-5F1291D15A65}" destId="{5D3D8E0D-EE46-4C2B-AB75-E80C03DE2A3A}" srcOrd="1" destOrd="0" presId="urn:microsoft.com/office/officeart/2005/8/layout/orgChart1"/>
    <dgm:cxn modelId="{19AE73DD-1A0B-4F16-AB7C-AD6BF3B0735E}" type="presOf" srcId="{973D8335-81C5-4B1E-A5BF-3F84816DEA1B}" destId="{5C2238B8-271A-40E0-ADCC-EE2551985736}" srcOrd="0" destOrd="0" presId="urn:microsoft.com/office/officeart/2005/8/layout/orgChart1"/>
    <dgm:cxn modelId="{7C39C4F1-562B-4E30-9749-A45EB65B1EFD}" type="presParOf" srcId="{5C2238B8-271A-40E0-ADCC-EE2551985736}" destId="{10B405EE-57FD-410B-AD23-F0041FE7DB12}" srcOrd="0" destOrd="0" presId="urn:microsoft.com/office/officeart/2005/8/layout/orgChart1"/>
    <dgm:cxn modelId="{2C5B69D8-D417-4C2C-B12D-A95F203C678A}" type="presParOf" srcId="{10B405EE-57FD-410B-AD23-F0041FE7DB12}" destId="{67029DF1-9B1C-4170-B81A-50008E7E7278}" srcOrd="0" destOrd="0" presId="urn:microsoft.com/office/officeart/2005/8/layout/orgChart1"/>
    <dgm:cxn modelId="{AC0DECF4-6882-418F-B83C-151D192A4947}" type="presParOf" srcId="{67029DF1-9B1C-4170-B81A-50008E7E7278}" destId="{38F1AE2D-C50D-4E5B-92F9-5870D754B693}" srcOrd="0" destOrd="0" presId="urn:microsoft.com/office/officeart/2005/8/layout/orgChart1"/>
    <dgm:cxn modelId="{4BEFD0C9-CDB5-4B99-BC6C-857EB31EF732}" type="presParOf" srcId="{67029DF1-9B1C-4170-B81A-50008E7E7278}" destId="{5D3D8E0D-EE46-4C2B-AB75-E80C03DE2A3A}" srcOrd="1" destOrd="0" presId="urn:microsoft.com/office/officeart/2005/8/layout/orgChart1"/>
    <dgm:cxn modelId="{9E517382-6EF9-4E20-BA95-778AF5532D65}" type="presParOf" srcId="{10B405EE-57FD-410B-AD23-F0041FE7DB12}" destId="{9B4DF531-8C90-404A-9F0C-7B3674B010FC}" srcOrd="1" destOrd="0" presId="urn:microsoft.com/office/officeart/2005/8/layout/orgChart1"/>
    <dgm:cxn modelId="{53EB099F-729B-45B4-843D-3068DC68D6E8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rgbClr val="C00000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800" dirty="0" smtClean="0">
              <a:latin typeface="Tahoma" pitchFamily="34" charset="0"/>
              <a:ea typeface="Tahoma" pitchFamily="34" charset="0"/>
              <a:cs typeface="Tahoma" pitchFamily="34" charset="0"/>
            </a:rPr>
            <a:t>Процентный канал </a:t>
          </a:r>
        </a:p>
        <a:p>
          <a:pPr>
            <a:spcAft>
              <a:spcPts val="0"/>
            </a:spcAft>
          </a:pPr>
          <a:r>
            <a:rPr lang="ru-RU" sz="2800" dirty="0" smtClean="0">
              <a:latin typeface="Tahoma" pitchFamily="34" charset="0"/>
              <a:ea typeface="Tahoma" pitchFamily="34" charset="0"/>
              <a:cs typeface="Tahoma" pitchFamily="34" charset="0"/>
            </a:rPr>
            <a:t>трансмиссионного механизма монетарной политики </a:t>
          </a:r>
        </a:p>
        <a:p>
          <a:pPr>
            <a:spcAft>
              <a:spcPct val="35000"/>
            </a:spcAft>
          </a:pPr>
          <a:r>
            <a:rPr lang="en-US" sz="2800" dirty="0" smtClean="0">
              <a:latin typeface="Tahoma" pitchFamily="34" charset="0"/>
              <a:cs typeface="Tahoma" pitchFamily="34" charset="0"/>
            </a:rPr>
            <a:t>(interest</a:t>
          </a:r>
          <a:r>
            <a:rPr lang="ru-RU" sz="2800" dirty="0" smtClean="0">
              <a:latin typeface="Tahoma" pitchFamily="34" charset="0"/>
              <a:cs typeface="Tahoma" pitchFamily="34" charset="0"/>
            </a:rPr>
            <a:t> </a:t>
          </a:r>
          <a:r>
            <a:rPr lang="en-US" sz="2800" dirty="0" smtClean="0">
              <a:latin typeface="Tahoma" pitchFamily="34" charset="0"/>
              <a:cs typeface="Tahoma" pitchFamily="34" charset="0"/>
            </a:rPr>
            <a:t>rate channel)</a:t>
          </a:r>
          <a:endParaRPr lang="ru-RU" sz="28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7029DF1-9B1C-4170-B81A-50008E7E7278}" type="pres">
      <dgm:prSet presAssocID="{96AA3E1D-B482-4576-A6A6-5F1291D15A65}" presName="rootComposite1" presStyleCnt="0"/>
      <dgm:spPr/>
      <dgm:t>
        <a:bodyPr/>
        <a:lstStyle/>
        <a:p>
          <a:endParaRPr lang="ru-RU"/>
        </a:p>
      </dgm:t>
    </dgm:pt>
    <dgm:pt modelId="{38F1AE2D-C50D-4E5B-92F9-5870D754B693}" type="pres">
      <dgm:prSet presAssocID="{96AA3E1D-B482-4576-A6A6-5F1291D15A65}" presName="rootText1" presStyleLbl="node0" presStyleIdx="0" presStyleCnt="1" custScaleX="595547" custScaleY="190483" custLinFactY="-150422" custLinFactNeighborX="-117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  <dgm:t>
        <a:bodyPr/>
        <a:lstStyle/>
        <a:p>
          <a:endParaRPr lang="ru-RU"/>
        </a:p>
      </dgm:t>
    </dgm:pt>
    <dgm:pt modelId="{9DC59B48-9F56-46E1-9019-168A57A4719B}" type="pres">
      <dgm:prSet presAssocID="{96AA3E1D-B482-4576-A6A6-5F1291D15A65}" presName="hierChild3" presStyleCnt="0"/>
      <dgm:spPr/>
      <dgm:t>
        <a:bodyPr/>
        <a:lstStyle/>
        <a:p>
          <a:endParaRPr lang="ru-RU"/>
        </a:p>
      </dgm:t>
    </dgm:pt>
  </dgm:ptLst>
  <dgm:cxnLst>
    <dgm:cxn modelId="{FEA763DC-FD74-40B5-A4A9-DCCC963FB924}" type="presOf" srcId="{973D8335-81C5-4B1E-A5BF-3F84816DEA1B}" destId="{5C2238B8-271A-40E0-ADCC-EE2551985736}" srcOrd="0" destOrd="0" presId="urn:microsoft.com/office/officeart/2005/8/layout/orgChart1"/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20AF739A-6431-4E56-A1BF-A38213DCF46E}" type="presOf" srcId="{96AA3E1D-B482-4576-A6A6-5F1291D15A65}" destId="{5D3D8E0D-EE46-4C2B-AB75-E80C03DE2A3A}" srcOrd="1" destOrd="0" presId="urn:microsoft.com/office/officeart/2005/8/layout/orgChart1"/>
    <dgm:cxn modelId="{843AE701-B543-43D9-90BE-676B00FC4C22}" type="presOf" srcId="{96AA3E1D-B482-4576-A6A6-5F1291D15A65}" destId="{38F1AE2D-C50D-4E5B-92F9-5870D754B693}" srcOrd="0" destOrd="0" presId="urn:microsoft.com/office/officeart/2005/8/layout/orgChart1"/>
    <dgm:cxn modelId="{7909CDE0-1517-4079-8484-FD1AC4CF8757}" type="presParOf" srcId="{5C2238B8-271A-40E0-ADCC-EE2551985736}" destId="{10B405EE-57FD-410B-AD23-F0041FE7DB12}" srcOrd="0" destOrd="0" presId="urn:microsoft.com/office/officeart/2005/8/layout/orgChart1"/>
    <dgm:cxn modelId="{46328698-5CC9-4289-A030-03C40371E471}" type="presParOf" srcId="{10B405EE-57FD-410B-AD23-F0041FE7DB12}" destId="{67029DF1-9B1C-4170-B81A-50008E7E7278}" srcOrd="0" destOrd="0" presId="urn:microsoft.com/office/officeart/2005/8/layout/orgChart1"/>
    <dgm:cxn modelId="{BC6626E4-B51B-4B87-8D05-355EAAF9FBAB}" type="presParOf" srcId="{67029DF1-9B1C-4170-B81A-50008E7E7278}" destId="{38F1AE2D-C50D-4E5B-92F9-5870D754B693}" srcOrd="0" destOrd="0" presId="urn:microsoft.com/office/officeart/2005/8/layout/orgChart1"/>
    <dgm:cxn modelId="{1A0A3877-B9C4-46B4-9387-FB65AA5FB6E2}" type="presParOf" srcId="{67029DF1-9B1C-4170-B81A-50008E7E7278}" destId="{5D3D8E0D-EE46-4C2B-AB75-E80C03DE2A3A}" srcOrd="1" destOrd="0" presId="urn:microsoft.com/office/officeart/2005/8/layout/orgChart1"/>
    <dgm:cxn modelId="{497F0AC4-CF41-4C0C-B154-32BEFBF5F11F}" type="presParOf" srcId="{10B405EE-57FD-410B-AD23-F0041FE7DB12}" destId="{9B4DF531-8C90-404A-9F0C-7B3674B010FC}" srcOrd="1" destOrd="0" presId="urn:microsoft.com/office/officeart/2005/8/layout/orgChart1"/>
    <dgm:cxn modelId="{AF473E96-AB3A-4502-AC4A-D792F8BE0D05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3D8335-81C5-4B1E-A5BF-3F84816DEA1B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A3E1D-B482-4576-A6A6-5F1291D15A65}">
      <dgm:prSet phldrT="[Текст]" custT="1"/>
      <dgm:spPr>
        <a:solidFill>
          <a:srgbClr val="C00000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Оценка влияния роста денежной массы на инфляцию</a:t>
          </a:r>
          <a:endParaRPr lang="ru-RU" sz="24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60D0381-71EF-46A3-BC0D-56B66755AD78}" type="parTrans" cxnId="{683A02BA-A13F-4F2D-BBA8-7383AEC092BA}">
      <dgm:prSet/>
      <dgm:spPr/>
      <dgm:t>
        <a:bodyPr/>
        <a:lstStyle/>
        <a:p>
          <a:endParaRPr lang="ru-RU"/>
        </a:p>
      </dgm:t>
    </dgm:pt>
    <dgm:pt modelId="{01DCF7EA-6D56-4137-A2EC-2656EF8BF6C9}" type="sibTrans" cxnId="{683A02BA-A13F-4F2D-BBA8-7383AEC092BA}">
      <dgm:prSet/>
      <dgm:spPr/>
      <dgm:t>
        <a:bodyPr/>
        <a:lstStyle/>
        <a:p>
          <a:endParaRPr lang="ru-RU"/>
        </a:p>
      </dgm:t>
    </dgm:pt>
    <dgm:pt modelId="{5C2238B8-271A-40E0-ADCC-EE2551985736}" type="pres">
      <dgm:prSet presAssocID="{973D8335-81C5-4B1E-A5BF-3F84816DEA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B405EE-57FD-410B-AD23-F0041FE7DB12}" type="pres">
      <dgm:prSet presAssocID="{96AA3E1D-B482-4576-A6A6-5F1291D15A6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7029DF1-9B1C-4170-B81A-50008E7E7278}" type="pres">
      <dgm:prSet presAssocID="{96AA3E1D-B482-4576-A6A6-5F1291D15A65}" presName="rootComposite1" presStyleCnt="0"/>
      <dgm:spPr/>
      <dgm:t>
        <a:bodyPr/>
        <a:lstStyle/>
        <a:p>
          <a:endParaRPr lang="ru-RU"/>
        </a:p>
      </dgm:t>
    </dgm:pt>
    <dgm:pt modelId="{38F1AE2D-C50D-4E5B-92F9-5870D754B693}" type="pres">
      <dgm:prSet presAssocID="{96AA3E1D-B482-4576-A6A6-5F1291D15A65}" presName="rootText1" presStyleLbl="node0" presStyleIdx="0" presStyleCnt="1" custScaleX="595547" custScaleY="144641" custLinFactY="-173343" custLinFactNeighborX="-117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D8E0D-EE46-4C2B-AB75-E80C03DE2A3A}" type="pres">
      <dgm:prSet presAssocID="{96AA3E1D-B482-4576-A6A6-5F1291D15A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4DF531-8C90-404A-9F0C-7B3674B010FC}" type="pres">
      <dgm:prSet presAssocID="{96AA3E1D-B482-4576-A6A6-5F1291D15A65}" presName="hierChild2" presStyleCnt="0"/>
      <dgm:spPr/>
      <dgm:t>
        <a:bodyPr/>
        <a:lstStyle/>
        <a:p>
          <a:endParaRPr lang="ru-RU"/>
        </a:p>
      </dgm:t>
    </dgm:pt>
    <dgm:pt modelId="{9DC59B48-9F56-46E1-9019-168A57A4719B}" type="pres">
      <dgm:prSet presAssocID="{96AA3E1D-B482-4576-A6A6-5F1291D15A65}" presName="hierChild3" presStyleCnt="0"/>
      <dgm:spPr/>
      <dgm:t>
        <a:bodyPr/>
        <a:lstStyle/>
        <a:p>
          <a:endParaRPr lang="ru-RU"/>
        </a:p>
      </dgm:t>
    </dgm:pt>
  </dgm:ptLst>
  <dgm:cxnLst>
    <dgm:cxn modelId="{3646D178-E8D5-4E39-AC4D-D857F3875DE5}" type="presOf" srcId="{96AA3E1D-B482-4576-A6A6-5F1291D15A65}" destId="{5D3D8E0D-EE46-4C2B-AB75-E80C03DE2A3A}" srcOrd="1" destOrd="0" presId="urn:microsoft.com/office/officeart/2005/8/layout/orgChart1"/>
    <dgm:cxn modelId="{683A02BA-A13F-4F2D-BBA8-7383AEC092BA}" srcId="{973D8335-81C5-4B1E-A5BF-3F84816DEA1B}" destId="{96AA3E1D-B482-4576-A6A6-5F1291D15A65}" srcOrd="0" destOrd="0" parTransId="{260D0381-71EF-46A3-BC0D-56B66755AD78}" sibTransId="{01DCF7EA-6D56-4137-A2EC-2656EF8BF6C9}"/>
    <dgm:cxn modelId="{3559AEC2-EDEF-4981-B1F7-A0F588237B0D}" type="presOf" srcId="{96AA3E1D-B482-4576-A6A6-5F1291D15A65}" destId="{38F1AE2D-C50D-4E5B-92F9-5870D754B693}" srcOrd="0" destOrd="0" presId="urn:microsoft.com/office/officeart/2005/8/layout/orgChart1"/>
    <dgm:cxn modelId="{15B33186-8BA2-4114-967E-FB861CF61170}" type="presOf" srcId="{973D8335-81C5-4B1E-A5BF-3F84816DEA1B}" destId="{5C2238B8-271A-40E0-ADCC-EE2551985736}" srcOrd="0" destOrd="0" presId="urn:microsoft.com/office/officeart/2005/8/layout/orgChart1"/>
    <dgm:cxn modelId="{90ED8CE3-E6DD-4E09-8A9F-B4A6B63AD410}" type="presParOf" srcId="{5C2238B8-271A-40E0-ADCC-EE2551985736}" destId="{10B405EE-57FD-410B-AD23-F0041FE7DB12}" srcOrd="0" destOrd="0" presId="urn:microsoft.com/office/officeart/2005/8/layout/orgChart1"/>
    <dgm:cxn modelId="{0A07DF4F-06D0-44B5-8635-A6C36124B2AF}" type="presParOf" srcId="{10B405EE-57FD-410B-AD23-F0041FE7DB12}" destId="{67029DF1-9B1C-4170-B81A-50008E7E7278}" srcOrd="0" destOrd="0" presId="urn:microsoft.com/office/officeart/2005/8/layout/orgChart1"/>
    <dgm:cxn modelId="{E565B134-A0BB-4B63-BDF5-B9E8FE45B0A5}" type="presParOf" srcId="{67029DF1-9B1C-4170-B81A-50008E7E7278}" destId="{38F1AE2D-C50D-4E5B-92F9-5870D754B693}" srcOrd="0" destOrd="0" presId="urn:microsoft.com/office/officeart/2005/8/layout/orgChart1"/>
    <dgm:cxn modelId="{D633EEE6-27FD-4875-8894-8DC6CA92BF05}" type="presParOf" srcId="{67029DF1-9B1C-4170-B81A-50008E7E7278}" destId="{5D3D8E0D-EE46-4C2B-AB75-E80C03DE2A3A}" srcOrd="1" destOrd="0" presId="urn:microsoft.com/office/officeart/2005/8/layout/orgChart1"/>
    <dgm:cxn modelId="{74F0A0B9-B2C5-47E8-BE4B-E157C97A538F}" type="presParOf" srcId="{10B405EE-57FD-410B-AD23-F0041FE7DB12}" destId="{9B4DF531-8C90-404A-9F0C-7B3674B010FC}" srcOrd="1" destOrd="0" presId="urn:microsoft.com/office/officeart/2005/8/layout/orgChart1"/>
    <dgm:cxn modelId="{926230F8-A921-4FE9-9DF8-0E22D58901C3}" type="presParOf" srcId="{10B405EE-57FD-410B-AD23-F0041FE7DB12}" destId="{9DC59B48-9F56-46E1-9019-168A57A471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9950B6B-0DDF-4CA9-B649-EDAE594B63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19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Lecture notes:</a:t>
            </a:r>
          </a:p>
          <a:p>
            <a:pPr lvl="0"/>
            <a:r>
              <a:rPr lang="en-US" noProof="0" smtClean="0"/>
              <a:t>n.a.</a:t>
            </a:r>
          </a:p>
          <a:p>
            <a:pPr lvl="0"/>
            <a:endParaRPr lang="en-US" noProof="0" smtClean="0"/>
          </a:p>
          <a:p>
            <a:pPr lvl="0"/>
            <a:r>
              <a:rPr lang="en-US" noProof="0" smtClean="0"/>
              <a:t>To the Instructor:</a:t>
            </a:r>
          </a:p>
          <a:p>
            <a:pPr lvl="0"/>
            <a:r>
              <a:rPr lang="en-US" noProof="0" smtClean="0"/>
              <a:t>n.a. </a:t>
            </a:r>
          </a:p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3A5084E-6786-468C-8BC1-2D909914DA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64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116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84A798D-0515-4B10-8B74-E9B678F46DEB}" type="slidenum">
              <a:rPr lang="en-US" sz="1200"/>
              <a:pPr/>
              <a:t>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83782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YellowGrid3"/>
          <p:cNvPicPr>
            <a:picLocks noChangeAspect="1" noChangeArrowheads="1"/>
          </p:cNvPicPr>
          <p:nvPr/>
        </p:nvPicPr>
        <p:blipFill>
          <a:blip r:embed="rId2">
            <a:lum bright="2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12"/>
          <a:stretch>
            <a:fillRect/>
          </a:stretch>
        </p:blipFill>
        <p:spPr bwMode="auto">
          <a:xfrm>
            <a:off x="1676400" y="0"/>
            <a:ext cx="746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orange-bar1"/>
          <p:cNvPicPr>
            <a:picLocks noChangeAspect="1" noChangeArrowheads="1"/>
          </p:cNvPicPr>
          <p:nvPr/>
        </p:nvPicPr>
        <p:blipFill>
          <a:blip r:embed="rId3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667000" y="2895600"/>
            <a:ext cx="5410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75000"/>
              </a:lnSpc>
              <a:spcBef>
                <a:spcPct val="120000"/>
              </a:spcBef>
              <a:tabLst>
                <a:tab pos="4348163" algn="r"/>
              </a:tabLst>
              <a:defRPr/>
            </a:pPr>
            <a:r>
              <a:rPr lang="en-US" sz="5000">
                <a:solidFill>
                  <a:srgbClr val="660033"/>
                </a:solidFill>
                <a:latin typeface="Arial" charset="0"/>
              </a:rPr>
              <a:t>macroeconomics</a:t>
            </a:r>
            <a:r>
              <a:rPr lang="en-US" sz="5000">
                <a:solidFill>
                  <a:srgbClr val="6D92DB"/>
                </a:solidFill>
                <a:latin typeface="Arial" charset="0"/>
              </a:rPr>
              <a:t> </a:t>
            </a:r>
            <a:r>
              <a:rPr lang="en-US" sz="2200">
                <a:solidFill>
                  <a:srgbClr val="6D92DB"/>
                </a:solidFill>
                <a:latin typeface="Arial" charset="0"/>
              </a:rPr>
              <a:t>	</a:t>
            </a:r>
            <a:r>
              <a:rPr lang="en-US" sz="2200">
                <a:solidFill>
                  <a:srgbClr val="8CAFCE"/>
                </a:solidFill>
                <a:latin typeface="Arial" charset="0"/>
              </a:rPr>
              <a:t>fifth edition</a:t>
            </a:r>
          </a:p>
          <a:p>
            <a:pPr algn="ctr">
              <a:spcBef>
                <a:spcPct val="100000"/>
              </a:spcBef>
              <a:tabLst>
                <a:tab pos="4348163" algn="r"/>
              </a:tabLst>
              <a:defRPr/>
            </a:pPr>
            <a:r>
              <a:rPr lang="en-US" sz="3000" b="1">
                <a:solidFill>
                  <a:srgbClr val="6D92DB"/>
                </a:solidFill>
                <a:latin typeface="Arial" charset="0"/>
              </a:rPr>
              <a:t>	</a:t>
            </a:r>
            <a:r>
              <a:rPr lang="en-US" sz="3000" b="1">
                <a:solidFill>
                  <a:srgbClr val="C24F00"/>
                </a:solidFill>
                <a:latin typeface="Arial" charset="0"/>
              </a:rPr>
              <a:t>N. Gregory Mankiw</a:t>
            </a:r>
          </a:p>
          <a:p>
            <a:pPr algn="ctr">
              <a:spcBef>
                <a:spcPct val="100000"/>
              </a:spcBef>
              <a:tabLst>
                <a:tab pos="4348163" algn="r"/>
              </a:tabLst>
              <a:defRPr/>
            </a:pPr>
            <a:r>
              <a:rPr lang="en-US">
                <a:solidFill>
                  <a:srgbClr val="C24F00"/>
                </a:solidFill>
                <a:latin typeface="Arial" charset="0"/>
              </a:rPr>
              <a:t>	</a:t>
            </a:r>
            <a:r>
              <a:rPr lang="en-US">
                <a:solidFill>
                  <a:srgbClr val="660033"/>
                </a:solidFill>
                <a:latin typeface="Arial" charset="0"/>
              </a:rPr>
              <a:t>PowerPoint</a:t>
            </a:r>
            <a:r>
              <a:rPr lang="en-US" baseline="40000">
                <a:solidFill>
                  <a:srgbClr val="660033"/>
                </a:solidFill>
                <a:latin typeface="Arial" charset="0"/>
              </a:rPr>
              <a:t>®</a:t>
            </a:r>
            <a:r>
              <a:rPr lang="en-US">
                <a:solidFill>
                  <a:srgbClr val="660033"/>
                </a:solidFill>
                <a:latin typeface="Arial" charset="0"/>
              </a:rPr>
              <a:t> Slides </a:t>
            </a:r>
            <a:br>
              <a:rPr lang="en-US">
                <a:solidFill>
                  <a:srgbClr val="660033"/>
                </a:solidFill>
                <a:latin typeface="Arial" charset="0"/>
              </a:rPr>
            </a:br>
            <a:r>
              <a:rPr lang="en-US">
                <a:solidFill>
                  <a:srgbClr val="660033"/>
                </a:solidFill>
                <a:latin typeface="Arial" charset="0"/>
              </a:rPr>
              <a:t>	by Ron Cronovich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 rot="16200000">
            <a:off x="-2460625" y="2538413"/>
            <a:ext cx="6400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r>
              <a:rPr lang="en-US" sz="15000" b="1">
                <a:solidFill>
                  <a:srgbClr val="F58803"/>
                </a:solidFill>
                <a:latin typeface="Arial" charset="0"/>
              </a:rPr>
              <a:t>macro 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19400" y="6324600"/>
            <a:ext cx="510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/>
              <a:t>© 2002 Worth Publishers,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63676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FD7C4E12-21F8-4351-8139-0DB777243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09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7500" y="228600"/>
            <a:ext cx="20955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1341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2B25334D-E139-4D3A-95B5-EF945C3048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04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36600"/>
            <a:ext cx="6477000" cy="5397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7188200" y="6527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1EFDE0D-AE98-4605-8517-C726E430BDE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95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5C2539BA-073F-47D7-B487-EB2E09EFAA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B2E4B841-F508-4B37-93F6-E9BEBE563A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1295400"/>
            <a:ext cx="36957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38700" y="1295400"/>
            <a:ext cx="36957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BC936A7D-7266-46CE-A6A1-475BF691F8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4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583AC244-AD28-4BE4-8CB8-A99B1CC4A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0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8153A72F-E95F-4961-AE84-7B03769389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8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197040B1-21AD-423A-8E8B-EAFE2912F9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6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5B8FD2BD-B1C8-4941-9BBF-F58DFDCD9D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5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5C5CC760-F9A5-4C37-9193-E770E7DF2A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295400"/>
            <a:ext cx="7543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583C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28" name="Picture 4" descr="YellowGrid-VerticalBar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615950" y="1087438"/>
            <a:ext cx="7924800" cy="46037"/>
          </a:xfrm>
          <a:prstGeom prst="rect">
            <a:avLst/>
          </a:prstGeom>
          <a:solidFill>
            <a:srgbClr val="7598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456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4770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3366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E3A84CE3-86D6-4F8A-A2CD-B1C17F7B95C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8" r:id="rId1"/>
    <p:sldLayoutId id="2147485438" r:id="rId2"/>
    <p:sldLayoutId id="2147485439" r:id="rId3"/>
    <p:sldLayoutId id="2147485440" r:id="rId4"/>
    <p:sldLayoutId id="2147485441" r:id="rId5"/>
    <p:sldLayoutId id="2147485442" r:id="rId6"/>
    <p:sldLayoutId id="2147485443" r:id="rId7"/>
    <p:sldLayoutId id="2147485444" r:id="rId8"/>
    <p:sldLayoutId id="2147485445" r:id="rId9"/>
    <p:sldLayoutId id="2147485446" r:id="rId10"/>
    <p:sldLayoutId id="2147485447" r:id="rId11"/>
    <p:sldLayoutId id="214748544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2" grpId="0" build="p" bldLvl="3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456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456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456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456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45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523985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523985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523985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523985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523985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 b="1">
          <a:solidFill>
            <a:srgbClr val="523985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 b="1">
          <a:solidFill>
            <a:srgbClr val="523985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 b="1">
          <a:solidFill>
            <a:srgbClr val="523985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 b="1">
          <a:solidFill>
            <a:srgbClr val="523985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87338" indent="-287338" algn="l" rtl="0" eaLnBrk="0" fontAlgn="base" hangingPunct="0">
        <a:spcBef>
          <a:spcPct val="40000"/>
        </a:spcBef>
        <a:spcAft>
          <a:spcPct val="0"/>
        </a:spcAft>
        <a:buClr>
          <a:schemeClr val="accent2"/>
        </a:buClr>
        <a:buSzPct val="11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90513" algn="l" rtl="0" eaLnBrk="0" fontAlgn="base" hangingPunct="0">
        <a:spcBef>
          <a:spcPct val="15000"/>
        </a:spcBef>
        <a:spcAft>
          <a:spcPct val="0"/>
        </a:spcAft>
        <a:buClr>
          <a:srgbClr val="FF9900"/>
        </a:buClr>
        <a:buSzPct val="11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10000"/>
        </a:spcBef>
        <a:spcAft>
          <a:spcPct val="0"/>
        </a:spcAft>
        <a:buClr>
          <a:srgbClr val="339933"/>
        </a:buClr>
        <a:buSzPct val="110000"/>
        <a:buChar char="–"/>
        <a:defRPr sz="2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5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47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48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9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50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51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53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54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85938" y="357188"/>
            <a:ext cx="7129462" cy="14319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40000"/>
              </a:spcBef>
              <a:defRPr/>
            </a:pPr>
            <a:r>
              <a:rPr lang="ru-RU" sz="2000" dirty="0">
                <a:solidFill>
                  <a:srgbClr val="660033"/>
                </a:solidFill>
              </a:rPr>
              <a:t>Курс: «Национальная экономика Беларуси»</a:t>
            </a:r>
            <a:br>
              <a:rPr lang="ru-RU" sz="2000" dirty="0">
                <a:solidFill>
                  <a:srgbClr val="660033"/>
                </a:solidFill>
              </a:rPr>
            </a:br>
            <a:r>
              <a:rPr lang="ru-RU" sz="2000" dirty="0">
                <a:solidFill>
                  <a:srgbClr val="660033"/>
                </a:solidFill>
              </a:rPr>
              <a:t>для специальности: «Национальная экономика»</a:t>
            </a:r>
            <a:endParaRPr lang="ru-RU" sz="2000" dirty="0" smtClean="0">
              <a:solidFill>
                <a:srgbClr val="660033"/>
              </a:solidFill>
            </a:endParaRP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835150" y="2000250"/>
            <a:ext cx="7058025" cy="4668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3000" b="1" dirty="0" smtClean="0"/>
              <a:t>Акулич Владимир Алексеевич</a:t>
            </a:r>
          </a:p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3000" dirty="0" smtClean="0"/>
              <a:t>Доцент кафедры национальной экономики и государственного управления БГЭУ  </a:t>
            </a:r>
          </a:p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ru-RU" sz="1050" dirty="0" smtClean="0"/>
          </a:p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2400" dirty="0" smtClean="0"/>
              <a:t>Кафедра находится: корпус 4, к. 704</a:t>
            </a:r>
          </a:p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ru-RU" sz="3000" dirty="0" smtClean="0"/>
          </a:p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3000" dirty="0" smtClean="0"/>
              <a:t>Лекция. Модели монетарной политики</a:t>
            </a:r>
            <a:endParaRPr lang="ru-RU" dirty="0" smtClean="0"/>
          </a:p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http://www.nbrb.by/mp/auctions/Deposits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Депозитные аукционы Нацбанка Беларуси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9864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http://www.nbrb.by/mp/NBB_Bonds/NBB_Bonds.asp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Краткосрочные облигации Нацбанка Беларуси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60007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http://www.nbrb.by/mp/ReserveRequirements/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Нормативы обязательных резервов, установленные Нацбанком Беларуси (процентов)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44000" cy="58102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http://www.nbrb.by/statistics/sref.asp?menu=monpol_m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Ставка рефинансирования Нацбанка Беларуси, </a:t>
            </a:r>
            <a:r>
              <a:rPr lang="ru-RU" sz="24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процентов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4772025" cy="58102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786188"/>
            <a:ext cx="2952750" cy="27051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915988"/>
            <a:ext cx="3429000" cy="2738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http://www.nbrb.by/statistics/PrStavkiNbrb/prstavki.asp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Ставки по операциям Нацбанка Беларуси, </a:t>
            </a:r>
            <a:r>
              <a:rPr lang="ru-RU" sz="24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процентов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8429625" cy="57753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Вопрос.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smtClean="0"/>
              <a:t>   Какими инструментами Нацбанк может оказывать влияние на эмиссию денег в экономике?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605F5EC9-7FDC-4FE8-A223-65F394E02A5B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14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Аналитическое обозрение "Основные тенденции в экономике и денежно-кредитной сфере Республики Беларусь" за 2013 г. Нацбанк.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Динамика процентных ставок по операциям Национального банка РБ в 2013 г., </a:t>
            </a:r>
            <a:r>
              <a:rPr lang="ru-RU" sz="24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процентов годовых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472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25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Динамика процентных ставок по операциям Национального банка Республики Беларусь в 2012 году, </a:t>
            </a:r>
            <a:r>
              <a:rPr lang="ru-RU" sz="28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процентов годовых</a:t>
            </a:r>
            <a:endParaRPr lang="ru-RU" sz="28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Аналитическое обозрение. Ноябрь 2012 г. </a:t>
            </a:r>
            <a:r>
              <a:rPr lang="ru-RU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Нацбанк</a:t>
            </a: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РБ. </a:t>
            </a:r>
            <a:endParaRPr lang="ru-RU" sz="12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71625"/>
            <a:ext cx="9105900" cy="50720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Динамика процентных ставок по операциям Нацбанка Беларуси, </a:t>
            </a:r>
            <a:r>
              <a:rPr lang="ru-RU" sz="28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процентов годовых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ДТ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Разработка БГЭУ (В.А. Акулич)</a:t>
            </a:r>
            <a:endParaRPr lang="ru-RU" sz="12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5578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Динамика процентных ставок по операциям Нацбанка Беларуси, </a:t>
            </a:r>
            <a:r>
              <a:rPr lang="ru-RU" sz="28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процентов годовых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ДТ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Разработка БГЭУ (студ. Яна Журавлёва)</a:t>
            </a:r>
            <a:endParaRPr lang="ru-RU" sz="12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7673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Вопрос.</a:t>
            </a: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smtClean="0"/>
              <a:t>1. Цели и инструменты Национального банка.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smtClean="0"/>
              <a:t>2. Инструменты монетарной политики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77F258A4-A34D-462F-805B-EA6225F64D9D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Текущие значения процентных ставок приводятся на главной странице сайта </a:t>
            </a:r>
            <a:r>
              <a:rPr lang="ru-RU" sz="2400" dirty="0" err="1" smtClean="0">
                <a:latin typeface="Tahoma" pitchFamily="34" charset="0"/>
                <a:cs typeface="Tahoma" pitchFamily="34" charset="0"/>
              </a:rPr>
              <a:t>Нацбанка</a:t>
            </a:r>
            <a:r>
              <a:rPr lang="ru-RU" sz="2400" dirty="0" smtClean="0">
                <a:latin typeface="Tahoma" pitchFamily="34" charset="0"/>
                <a:cs typeface="Tahoma" pitchFamily="34" charset="0"/>
              </a:rPr>
              <a:t> Беларуси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8572500" cy="56959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Аналитическое обозрение «Основные тенденции в экономике и ДКС». Январь-август 2014 г.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81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63"/>
          </a:xfrm>
          <a:solidFill>
            <a:srgbClr val="D4ECBA"/>
          </a:solidFill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2300" b="0" dirty="0" smtClean="0">
                <a:solidFill>
                  <a:schemeClr val="tx1"/>
                </a:solidFill>
                <a:latin typeface="+mn-lt"/>
              </a:rPr>
              <a:t>Нормативы отчислений банков в обязательные резервы Национального банка Республики Беларусь </a:t>
            </a:r>
            <a:br>
              <a:rPr lang="ru-RU" sz="2300" b="0" dirty="0" smtClean="0">
                <a:solidFill>
                  <a:schemeClr val="tx1"/>
                </a:solidFill>
                <a:latin typeface="+mn-lt"/>
              </a:rPr>
            </a:br>
            <a:r>
              <a:rPr lang="ru-RU" sz="2300" b="0" dirty="0" smtClean="0">
                <a:solidFill>
                  <a:schemeClr val="tx1"/>
                </a:solidFill>
                <a:latin typeface="+mn-lt"/>
              </a:rPr>
              <a:t>(на конец года, процентов)</a:t>
            </a:r>
            <a:endParaRPr lang="ru-RU" sz="2300" b="0" dirty="0">
              <a:solidFill>
                <a:schemeClr val="tx1"/>
              </a:solidFill>
              <a:latin typeface="+mn-lt"/>
              <a:cs typeface="Tahoma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00813"/>
            <a:ext cx="9144000" cy="357187"/>
          </a:xfrm>
          <a:prstGeom prst="rect">
            <a:avLst/>
          </a:prstGeom>
          <a:solidFill>
            <a:srgbClr val="D4EC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Разработка БГЭУ (студ. Татьяна </a:t>
            </a:r>
            <a:r>
              <a:rPr lang="ru-RU" sz="1400" kern="0" dirty="0" err="1">
                <a:latin typeface="+mn-lt"/>
              </a:rPr>
              <a:t>Трайкович</a:t>
            </a:r>
            <a:r>
              <a:rPr lang="ru-RU" sz="1400" kern="0" dirty="0">
                <a:latin typeface="+mn-lt"/>
              </a:rPr>
              <a:t>)</a:t>
            </a:r>
            <a:endParaRPr lang="ru-RU" sz="1400" dirty="0">
              <a:latin typeface="+mn-lt"/>
            </a:endParaRPr>
          </a:p>
        </p:txBody>
      </p:sp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5588" cy="54578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143625"/>
            <a:ext cx="9144000" cy="714375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Лобанов А. (начальник главного управления монетарной политики и экономического анализа Нацбанка РБ) Механизм монетарной политики Республики Беларусь // Банковский вестник.  </a:t>
            </a:r>
            <a:r>
              <a:rPr lang="ru-RU" sz="1400" kern="0" dirty="0" err="1">
                <a:latin typeface="+mn-lt"/>
              </a:rPr>
              <a:t>Верасень</a:t>
            </a:r>
            <a:r>
              <a:rPr lang="ru-RU" sz="1400" kern="0" dirty="0">
                <a:latin typeface="+mn-lt"/>
              </a:rPr>
              <a:t> 2006. С. 21-28</a:t>
            </a:r>
            <a:endParaRPr lang="ru-RU" sz="1400" dirty="0">
              <a:latin typeface="+mn-lt"/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830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Аналитическое обозрение "Основные тенденции в экономике и денежно-кредитной сфере Республики Беларусь" за 2013 г. Нацбанк.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Динамика банковской ликвидности, </a:t>
            </a:r>
            <a:r>
              <a:rPr lang="ru-RU" sz="24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млрд. руб.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5006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88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Динамика среднедневных остатков задолженности по применяемым операциям регулирования ликвидности в 2012-2013 гг., </a:t>
            </a:r>
            <a:r>
              <a:rPr lang="ru-RU" sz="24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млрд. руб.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Аналитическое обозрение. Июнь 2013 г. </a:t>
            </a:r>
            <a:r>
              <a:rPr lang="ru-RU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Нацбанк</a:t>
            </a: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РБ. </a:t>
            </a:r>
            <a:endParaRPr lang="ru-RU" sz="12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51482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88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Динамика среднедневных остатков задолженности по применяемым операциям регулирования ликвидности в 2011-2012 гг., </a:t>
            </a:r>
            <a:r>
              <a:rPr lang="ru-RU" sz="24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млрд. руб.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Аналитическое обозрение. Ноябрь 2012 г. </a:t>
            </a:r>
            <a:r>
              <a:rPr lang="ru-RU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Нацбанк</a:t>
            </a: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РБ. </a:t>
            </a:r>
            <a:endParaRPr lang="ru-RU" sz="12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05900" cy="51435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Пополнение ликвидности госбанков в конце года, в % к ВВП</a:t>
            </a:r>
            <a:endParaRPr lang="ru-RU" sz="24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A57E7207-DB7A-4C15-B7BE-5ABFFA99F2C5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>
                <a:latin typeface="Tahoma" panose="020B0604030504040204" pitchFamily="34" charset="0"/>
                <a:cs typeface="Tahoma" panose="020B0604030504040204" pitchFamily="34" charset="0"/>
              </a:rPr>
              <a:t>Источник: Разработка БГЭУ (студ. Дарья Короткина)</a:t>
            </a:r>
          </a:p>
        </p:txBody>
      </p:sp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5721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Вопрос.</a:t>
            </a:r>
          </a:p>
        </p:txBody>
      </p:sp>
      <p:sp>
        <p:nvSpPr>
          <p:cNvPr id="593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smtClean="0"/>
              <a:t>   Какие прогнозные показатели устанавливаются в области денежно-кредитной политики в Беларуси?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038997DE-C616-4005-9032-5A2C7D8DE3FB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27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436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1999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143625"/>
            <a:ext cx="9144000" cy="714375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Лобанов А. (начальник главного управления монетарной политики и экономического анализа Нацбанка РБ) Механизм монетарной политики Республики Беларусь // Банковский вестник.  </a:t>
            </a:r>
            <a:r>
              <a:rPr lang="ru-RU" sz="1400" kern="0" dirty="0" err="1">
                <a:latin typeface="+mn-lt"/>
              </a:rPr>
              <a:t>Верасень</a:t>
            </a:r>
            <a:r>
              <a:rPr lang="ru-RU" sz="1400" kern="0" dirty="0">
                <a:latin typeface="+mn-lt"/>
              </a:rPr>
              <a:t> 2006. С. 21-28</a:t>
            </a:r>
            <a:endParaRPr lang="ru-RU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Лобанов А. (начальник главного управления монетарной политики и экономического анализа Нацбанка РБ) Механизм монетарной политики Республики Беларусь // Банковский вестник.  </a:t>
            </a:r>
            <a:r>
              <a:rPr lang="ru-RU" sz="1200" kern="0" dirty="0" err="1">
                <a:latin typeface="+mn-lt"/>
              </a:rPr>
              <a:t>Верасень</a:t>
            </a:r>
            <a:r>
              <a:rPr lang="ru-RU" sz="1200" kern="0" dirty="0">
                <a:latin typeface="+mn-lt"/>
              </a:rPr>
              <a:t> 2006. С. 21-28</a:t>
            </a:r>
            <a:endParaRPr lang="ru-RU" sz="1200" dirty="0">
              <a:latin typeface="+mn-lt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95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DEF2E0"/>
          </a:solidFill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2400" b="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Выполнение прогнозных параметров денежно-кредитных показателей и показателей банковского сектора Республики Беларусь в 2013 г.</a:t>
            </a:r>
            <a:endParaRPr lang="ru-RU" sz="2400" b="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00813"/>
            <a:ext cx="9144000" cy="357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Бюллетень банковской статистики. №8. 2013. Сайт </a:t>
            </a:r>
            <a:r>
              <a:rPr lang="ru-RU" sz="1400" kern="0" dirty="0" err="1">
                <a:latin typeface="+mn-lt"/>
              </a:rPr>
              <a:t>Нацбанка</a:t>
            </a:r>
            <a:r>
              <a:rPr lang="ru-RU" sz="1400" kern="0" dirty="0">
                <a:latin typeface="+mn-lt"/>
              </a:rPr>
              <a:t> Беларуси.</a:t>
            </a:r>
            <a:endParaRPr lang="ru-RU" sz="1400" dirty="0">
              <a:latin typeface="+mn-lt"/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18600" cy="32146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DEF2E0"/>
          </a:solidFill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2400" b="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Выполнение прогнозных параметров денежно-кредитных показателей и показателей банковского сектора Республики Беларусь в 2012 г.</a:t>
            </a:r>
            <a:endParaRPr lang="ru-RU" sz="2400" b="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00813"/>
            <a:ext cx="9144000" cy="357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Бюллетень банковской статистики. №12. 2012. Сайт </a:t>
            </a:r>
            <a:r>
              <a:rPr lang="ru-RU" sz="1400" kern="0" dirty="0" err="1">
                <a:latin typeface="+mn-lt"/>
              </a:rPr>
              <a:t>Нацбанка</a:t>
            </a:r>
            <a:r>
              <a:rPr lang="ru-RU" sz="1400" kern="0" dirty="0">
                <a:latin typeface="+mn-lt"/>
              </a:rPr>
              <a:t> Беларуси.</a:t>
            </a:r>
            <a:endParaRPr lang="ru-RU" sz="1400" dirty="0">
              <a:latin typeface="+mn-lt"/>
            </a:endParaRPr>
          </a:p>
        </p:txBody>
      </p: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001125" cy="44291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00188"/>
          </a:xfrm>
          <a:solidFill>
            <a:srgbClr val="DEF2E0"/>
          </a:solidFill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2400" b="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Выполнение прогнозных параметров денежно-кредитных показателей и показателей банковского сектора Республики Беларусь в 2012 г. </a:t>
            </a:r>
            <a:r>
              <a:rPr lang="ru-RU" sz="2400" b="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Продолжение.</a:t>
            </a:r>
            <a:endParaRPr lang="ru-RU" sz="2400" b="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00813"/>
            <a:ext cx="9144000" cy="357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Бюллетень банковской статистики. №12. 2012. Сайт </a:t>
            </a:r>
            <a:r>
              <a:rPr lang="ru-RU" sz="1400" kern="0" dirty="0" err="1">
                <a:latin typeface="+mn-lt"/>
              </a:rPr>
              <a:t>Нацбанка</a:t>
            </a:r>
            <a:r>
              <a:rPr lang="ru-RU" sz="1400" kern="0" dirty="0">
                <a:latin typeface="+mn-lt"/>
              </a:rPr>
              <a:t> Беларуси.</a:t>
            </a:r>
            <a:endParaRPr lang="ru-RU" sz="1400" dirty="0">
              <a:latin typeface="+mn-lt"/>
            </a:endParaRP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2148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8572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FFE3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О расчетных балансовых показателях прогноза социально-экономического развития РБ на 2013 год // Постановление Министерства экономики РБ от 4 января 2013 г. №1. С. 46</a:t>
            </a:r>
            <a:endParaRPr lang="ru-RU" sz="1400" dirty="0">
              <a:latin typeface="+mn-lt"/>
            </a:endParaRP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862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Вопрос.</a:t>
            </a:r>
          </a:p>
        </p:txBody>
      </p:sp>
      <p:sp>
        <p:nvSpPr>
          <p:cNvPr id="655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smtClean="0"/>
              <a:t>   Как действует трансмиссионный механизм монетарной политики?</a:t>
            </a:r>
            <a:endParaRPr lang="ru-RU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38C77ECF-3036-49C7-A22C-A60BF0BA7A53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33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012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Схема каналов монетарной трансмиссии</a:t>
            </a:r>
            <a:endParaRPr lang="ru-RU" sz="24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300" kern="0" dirty="0">
                <a:latin typeface="+mn-lt"/>
              </a:rPr>
              <a:t>Источник: Корчагин О. Модели трансмиссионного механизма ДКП // Банковский вестник. Ноябрь 2004. С. 41 </a:t>
            </a:r>
            <a:endParaRPr lang="ru-RU" sz="1300" dirty="0">
              <a:latin typeface="+mn-lt"/>
            </a:endParaRP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5578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357938"/>
            <a:ext cx="9144000" cy="500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300" kern="0" dirty="0">
                <a:latin typeface="+mn-lt"/>
              </a:rPr>
              <a:t>Источник: </a:t>
            </a:r>
            <a:r>
              <a:rPr lang="ru-RU" sz="1300" kern="0" dirty="0" err="1">
                <a:latin typeface="+mn-lt"/>
              </a:rPr>
              <a:t>Миксюк</a:t>
            </a:r>
            <a:r>
              <a:rPr lang="ru-RU" sz="1300" kern="0" dirty="0">
                <a:latin typeface="+mn-lt"/>
              </a:rPr>
              <a:t> А. </a:t>
            </a:r>
            <a:r>
              <a:rPr lang="ru-RU" sz="1300" kern="0" dirty="0" err="1">
                <a:latin typeface="+mn-lt"/>
              </a:rPr>
              <a:t>Новокейнсианская</a:t>
            </a:r>
            <a:r>
              <a:rPr lang="ru-RU" sz="1300" kern="0" dirty="0">
                <a:latin typeface="+mn-lt"/>
              </a:rPr>
              <a:t> кривая </a:t>
            </a:r>
            <a:r>
              <a:rPr lang="ru-RU" sz="1300" kern="0" dirty="0" err="1">
                <a:latin typeface="+mn-lt"/>
              </a:rPr>
              <a:t>Филлипса</a:t>
            </a:r>
            <a:r>
              <a:rPr lang="ru-RU" sz="1300" kern="0" dirty="0">
                <a:latin typeface="+mn-lt"/>
              </a:rPr>
              <a:t>  и механизмы регулирования инфляции Национальным банком. // Банковский вестник.  Май 2013. С. 41-48. – С. </a:t>
            </a:r>
            <a:r>
              <a:rPr lang="ru-RU" sz="1300" kern="0">
                <a:latin typeface="+mn-lt"/>
              </a:rPr>
              <a:t>30</a:t>
            </a:r>
            <a:endParaRPr lang="ru-RU" sz="1300" dirty="0">
              <a:latin typeface="+mn-lt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79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44000" cy="9286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400" kern="0" dirty="0">
                <a:latin typeface="+mn-lt"/>
              </a:rPr>
              <a:t>Source</a:t>
            </a:r>
            <a:r>
              <a:rPr lang="ru-RU" sz="1400" kern="0" dirty="0">
                <a:latin typeface="+mn-lt"/>
              </a:rPr>
              <a:t>: </a:t>
            </a:r>
            <a:r>
              <a:rPr lang="en-US" sz="1400" dirty="0" err="1">
                <a:latin typeface="+mn-lt"/>
              </a:rPr>
              <a:t>Mishkin</a:t>
            </a:r>
            <a:r>
              <a:rPr lang="en-US" sz="1400" dirty="0">
                <a:latin typeface="+mn-lt"/>
              </a:rPr>
              <a:t>, F. Symposium on the Monetary Transmission Mechanism // Journal of Economic Perspectives, Vol. 9 (Fall), 1995. pp. 3–10.</a:t>
            </a:r>
            <a:endParaRPr lang="ru-RU" sz="1400" dirty="0">
              <a:latin typeface="+mn-lt"/>
            </a:endParaRPr>
          </a:p>
        </p:txBody>
      </p:sp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9144000" cy="10001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9144000" cy="37004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одержимое 2"/>
          <p:cNvSpPr txBox="1">
            <a:spLocks/>
          </p:cNvSpPr>
          <p:nvPr/>
        </p:nvSpPr>
        <p:spPr>
          <a:xfrm>
            <a:off x="0" y="1428750"/>
            <a:ext cx="9144000" cy="1000125"/>
          </a:xfrm>
          <a:prstGeom prst="rect">
            <a:avLst/>
          </a:prstGeom>
          <a:solidFill>
            <a:srgbClr val="FFC000"/>
          </a:solidFill>
        </p:spPr>
        <p:txBody>
          <a:bodyPr/>
          <a:lstStyle/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r>
              <a:rPr lang="ru-RU" sz="3200" b="1" kern="0" dirty="0">
                <a:latin typeface="+mn-lt"/>
              </a:rPr>
              <a:t>в теории</a:t>
            </a:r>
            <a:endParaRPr lang="ru-RU" sz="3200" kern="0" dirty="0">
              <a:latin typeface="+mn-lt"/>
            </a:endParaRPr>
          </a:p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endParaRPr lang="ru-RU" sz="2800" b="1" kern="0" dirty="0">
              <a:latin typeface="+mn-lt"/>
            </a:endParaRPr>
          </a:p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endParaRPr lang="ru-RU" sz="2800" b="1" kern="0" dirty="0">
              <a:latin typeface="+mn-lt"/>
            </a:endParaRPr>
          </a:p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endParaRPr lang="ru-RU" sz="2800" b="1" kern="0" dirty="0">
              <a:latin typeface="+mn-lt"/>
            </a:endParaRPr>
          </a:p>
        </p:txBody>
      </p:sp>
      <p:pic>
        <p:nvPicPr>
          <p:cNvPr id="7066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9144000" cy="9286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0" y="3429000"/>
            <a:ext cx="9144000" cy="847725"/>
          </a:xfrm>
          <a:prstGeom prst="rect">
            <a:avLst/>
          </a:prstGeom>
          <a:solidFill>
            <a:srgbClr val="92D050"/>
          </a:solidFill>
        </p:spPr>
        <p:txBody>
          <a:bodyPr/>
          <a:lstStyle/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r>
              <a:rPr lang="ru-RU" sz="3200" b="1" kern="0" dirty="0">
                <a:latin typeface="+mn-lt"/>
              </a:rPr>
              <a:t>на практике (в Беларуси)</a:t>
            </a:r>
            <a:endParaRPr lang="ru-RU" sz="3200" kern="0" dirty="0">
              <a:latin typeface="+mn-lt"/>
            </a:endParaRPr>
          </a:p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endParaRPr lang="ru-RU" sz="2800" b="1" kern="0" dirty="0">
              <a:latin typeface="+mn-lt"/>
            </a:endParaRPr>
          </a:p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endParaRPr lang="ru-RU" sz="2800" b="1" kern="0" dirty="0">
              <a:latin typeface="+mn-lt"/>
            </a:endParaRPr>
          </a:p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endParaRPr lang="ru-RU" sz="2800" b="1" kern="0" dirty="0">
              <a:latin typeface="+mn-lt"/>
            </a:endParaRPr>
          </a:p>
        </p:txBody>
      </p:sp>
      <p:pic>
        <p:nvPicPr>
          <p:cNvPr id="7066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9144000" cy="25717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</a:t>
            </a:r>
            <a:r>
              <a:rPr lang="en-US" sz="1400" dirty="0"/>
              <a:t>Horvath B.,</a:t>
            </a:r>
            <a:r>
              <a:rPr lang="ru-RU" sz="1400" dirty="0"/>
              <a:t> </a:t>
            </a:r>
            <a:r>
              <a:rPr lang="en-US" sz="1400" dirty="0" err="1"/>
              <a:t>Maino</a:t>
            </a:r>
            <a:r>
              <a:rPr lang="en-US" sz="1400" dirty="0"/>
              <a:t> R. </a:t>
            </a:r>
            <a:r>
              <a:rPr lang="ru-RU" sz="1400" dirty="0"/>
              <a:t> </a:t>
            </a:r>
            <a:r>
              <a:rPr lang="en-US" sz="1400" dirty="0"/>
              <a:t>Monetary Transmission Mechanisms in Belarus. IMF Working Paper. WP/06/246. – 24 p.</a:t>
            </a:r>
            <a:endParaRPr lang="ru-RU" sz="1400" dirty="0">
              <a:latin typeface="+mn-lt"/>
            </a:endParaRP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13"/>
            <a:ext cx="9144000" cy="54848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400" kern="0" dirty="0">
                <a:latin typeface="+mn-lt"/>
              </a:rPr>
              <a:t>Source</a:t>
            </a:r>
            <a:r>
              <a:rPr lang="ru-RU" sz="1400" kern="0" dirty="0">
                <a:latin typeface="+mn-lt"/>
              </a:rPr>
              <a:t>: </a:t>
            </a:r>
            <a:r>
              <a:rPr lang="en-US" sz="1400" dirty="0" err="1">
                <a:latin typeface="+mn-lt"/>
              </a:rPr>
              <a:t>Mishkin</a:t>
            </a:r>
            <a:r>
              <a:rPr lang="en-US" sz="1400" dirty="0">
                <a:latin typeface="+mn-lt"/>
              </a:rPr>
              <a:t>, F. Symposium on the Monetary Transmission Mechanism // Journal of Economic Perspectives, Vol. 9 (Fall), 1995. pp. 3–10.</a:t>
            </a:r>
            <a:endParaRPr lang="ru-RU" sz="1400" dirty="0">
              <a:latin typeface="+mn-lt"/>
            </a:endParaRP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42413" cy="2286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50720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</a:t>
            </a:r>
            <a:r>
              <a:rPr lang="en-US" sz="1400" dirty="0"/>
              <a:t>Horvath B.,</a:t>
            </a:r>
            <a:r>
              <a:rPr lang="ru-RU" sz="1400" dirty="0"/>
              <a:t> </a:t>
            </a:r>
            <a:r>
              <a:rPr lang="en-US" sz="1400" dirty="0" err="1"/>
              <a:t>Maino</a:t>
            </a:r>
            <a:r>
              <a:rPr lang="en-US" sz="1400" dirty="0"/>
              <a:t> R. </a:t>
            </a:r>
            <a:r>
              <a:rPr lang="ru-RU" sz="1400" dirty="0"/>
              <a:t> </a:t>
            </a:r>
            <a:r>
              <a:rPr lang="en-US" sz="1400" dirty="0"/>
              <a:t>Monetary Transmission Mechanisms in Belarus. IMF Working Paper. WP/06/246. – 24 p.</a:t>
            </a:r>
            <a:endParaRPr lang="ru-RU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</a:t>
            </a:r>
            <a:r>
              <a:rPr lang="en-US" sz="1400" dirty="0"/>
              <a:t>Horvath B.,</a:t>
            </a:r>
            <a:r>
              <a:rPr lang="ru-RU" sz="1400" dirty="0"/>
              <a:t> </a:t>
            </a:r>
            <a:r>
              <a:rPr lang="en-US" sz="1400" dirty="0" err="1"/>
              <a:t>Maino</a:t>
            </a:r>
            <a:r>
              <a:rPr lang="en-US" sz="1400" dirty="0"/>
              <a:t> R. </a:t>
            </a:r>
            <a:r>
              <a:rPr lang="ru-RU" sz="1400" dirty="0"/>
              <a:t> </a:t>
            </a:r>
            <a:r>
              <a:rPr lang="en-US" sz="1400" dirty="0"/>
              <a:t>Monetary Transmission Mechanisms in Belarus. IMF Working Paper. WP/06/246. – 24 p.</a:t>
            </a:r>
            <a:endParaRPr lang="ru-RU" sz="1400" dirty="0">
              <a:latin typeface="+mn-lt"/>
            </a:endParaRPr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5006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</a:t>
            </a:r>
            <a:r>
              <a:rPr lang="en-US" sz="1400" dirty="0"/>
              <a:t>Horvath B.,</a:t>
            </a:r>
            <a:r>
              <a:rPr lang="ru-RU" sz="1400" dirty="0"/>
              <a:t> </a:t>
            </a:r>
            <a:r>
              <a:rPr lang="en-US" sz="1400" dirty="0" err="1"/>
              <a:t>Maino</a:t>
            </a:r>
            <a:r>
              <a:rPr lang="en-US" sz="1400" dirty="0"/>
              <a:t> R. </a:t>
            </a:r>
            <a:r>
              <a:rPr lang="ru-RU" sz="1400" dirty="0"/>
              <a:t> </a:t>
            </a:r>
            <a:r>
              <a:rPr lang="en-US" sz="1400" dirty="0"/>
              <a:t>Monetary Transmission Mechanisms in Belarus. IMF Working Paper. WP/06/246. – 24 p.</a:t>
            </a:r>
            <a:endParaRPr lang="ru-RU" sz="1400" dirty="0">
              <a:latin typeface="+mn-lt"/>
            </a:endParaRPr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410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</a:t>
            </a:r>
            <a:r>
              <a:rPr lang="en-US" sz="1200" dirty="0" err="1">
                <a:latin typeface="+mn-lt"/>
              </a:rPr>
              <a:t>Dedola</a:t>
            </a:r>
            <a:r>
              <a:rPr lang="en-US" sz="1200" dirty="0">
                <a:latin typeface="+mn-lt"/>
              </a:rPr>
              <a:t> L., Lippi F. The monetary transmission mechanism: evidence from the industries of five OECD countries // European Economic Review, 2005. 44 p.</a:t>
            </a:r>
            <a:endParaRPr lang="ru-RU" sz="1200" dirty="0">
              <a:latin typeface="+mn-lt"/>
            </a:endParaRPr>
          </a:p>
        </p:txBody>
      </p:sp>
      <p:pic>
        <p:nvPicPr>
          <p:cNvPr id="7680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21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2188"/>
            <a:ext cx="9144000" cy="3619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</a:t>
            </a:r>
            <a:r>
              <a:rPr lang="en-US" sz="1200" dirty="0" err="1">
                <a:latin typeface="+mn-lt"/>
              </a:rPr>
              <a:t>Dedola</a:t>
            </a:r>
            <a:r>
              <a:rPr lang="en-US" sz="1200" dirty="0">
                <a:latin typeface="+mn-lt"/>
              </a:rPr>
              <a:t> L., Lippi F. The monetary transmission mechanism: evidence from the industries of five OECD countries // European Economic Review, 2005. 44 p.</a:t>
            </a:r>
            <a:endParaRPr lang="ru-RU" sz="1200" dirty="0">
              <a:latin typeface="+mn-lt"/>
            </a:endParaRP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64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</a:t>
            </a:r>
            <a:r>
              <a:rPr lang="en-US" sz="1200" dirty="0" err="1">
                <a:latin typeface="+mn-lt"/>
              </a:rPr>
              <a:t>Dedola</a:t>
            </a:r>
            <a:r>
              <a:rPr lang="en-US" sz="1200" dirty="0">
                <a:latin typeface="+mn-lt"/>
              </a:rPr>
              <a:t> L., Lippi F. The monetary transmission mechanism: evidence from the industries of five OECD countries // European Economic Review, 2005. 44 p.</a:t>
            </a:r>
            <a:endParaRPr lang="ru-RU" sz="1200" dirty="0">
              <a:latin typeface="+mn-lt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9225" cy="64293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</a:t>
            </a:r>
            <a:r>
              <a:rPr lang="en-US" sz="1200" dirty="0" err="1">
                <a:latin typeface="+mn-lt"/>
              </a:rPr>
              <a:t>Dedola</a:t>
            </a:r>
            <a:r>
              <a:rPr lang="en-US" sz="1200" dirty="0">
                <a:latin typeface="+mn-lt"/>
              </a:rPr>
              <a:t> L., Lippi F. The monetary transmission mechanism: evidence from the industries of five OECD countries // European Economic Review, 2005. 44 p.</a:t>
            </a:r>
            <a:endParaRPr lang="ru-RU" sz="1200" dirty="0">
              <a:latin typeface="+mn-lt"/>
            </a:endParaRP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5429250" cy="63944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400" kern="0" dirty="0">
                <a:latin typeface="+mn-lt"/>
              </a:rPr>
              <a:t>Source</a:t>
            </a:r>
            <a:r>
              <a:rPr lang="ru-RU" sz="1400" kern="0" dirty="0">
                <a:latin typeface="+mn-lt"/>
              </a:rPr>
              <a:t>: </a:t>
            </a:r>
            <a:r>
              <a:rPr lang="en-US" sz="1400" dirty="0" err="1">
                <a:latin typeface="+mn-lt"/>
              </a:rPr>
              <a:t>Mishkin</a:t>
            </a:r>
            <a:r>
              <a:rPr lang="en-US" sz="1400" dirty="0">
                <a:latin typeface="+mn-lt"/>
              </a:rPr>
              <a:t>, F. Symposium on the Monetary Transmission Mechanism // Journal of Economic Perspectives, Vol. 9 (Fall), 1995. pp. 3–10.</a:t>
            </a:r>
            <a:endParaRPr lang="ru-RU" sz="1400" dirty="0">
              <a:latin typeface="+mn-lt"/>
            </a:endParaRPr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58288" cy="3571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400" kern="0" dirty="0">
                <a:latin typeface="+mn-lt"/>
              </a:rPr>
              <a:t>Source</a:t>
            </a:r>
            <a:r>
              <a:rPr lang="ru-RU" sz="1400" kern="0" dirty="0">
                <a:latin typeface="+mn-lt"/>
              </a:rPr>
              <a:t>: </a:t>
            </a:r>
            <a:r>
              <a:rPr lang="en-US" sz="1400" dirty="0" err="1">
                <a:latin typeface="+mn-lt"/>
              </a:rPr>
              <a:t>Mishkin</a:t>
            </a:r>
            <a:r>
              <a:rPr lang="en-US" sz="1400" dirty="0">
                <a:latin typeface="+mn-lt"/>
              </a:rPr>
              <a:t>, F. Symposium on the Monetary Transmission Mechanism // Journal of Economic Perspectives, Vol. 9 (Fall), 1995. pp. 3–10.</a:t>
            </a:r>
            <a:endParaRPr lang="ru-RU" sz="1400" dirty="0">
              <a:latin typeface="+mn-lt"/>
            </a:endParaRPr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055100" cy="28575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7688"/>
            <a:ext cx="3071813" cy="4810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400" kern="0" dirty="0">
                <a:latin typeface="+mn-lt"/>
              </a:rPr>
              <a:t>Source</a:t>
            </a:r>
            <a:r>
              <a:rPr lang="ru-RU" sz="1400" kern="0" dirty="0">
                <a:latin typeface="+mn-lt"/>
              </a:rPr>
              <a:t>: </a:t>
            </a:r>
            <a:r>
              <a:rPr lang="en-US" sz="1400" dirty="0" err="1">
                <a:latin typeface="+mn-lt"/>
              </a:rPr>
              <a:t>Mishkin</a:t>
            </a:r>
            <a:r>
              <a:rPr lang="en-US" sz="1400" dirty="0">
                <a:latin typeface="+mn-lt"/>
              </a:rPr>
              <a:t>, F. Symposium on the Monetary Transmission Mechanism // Journal of Economic Perspectives, Vol. 9 (Fall), 1995. pp. 3–10.</a:t>
            </a:r>
            <a:endParaRPr lang="ru-RU" sz="1400" dirty="0">
              <a:latin typeface="+mn-lt"/>
            </a:endParaRP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25717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9BB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400" kern="0" dirty="0">
                <a:latin typeface="+mn-lt"/>
              </a:rPr>
              <a:t>Source</a:t>
            </a:r>
            <a:r>
              <a:rPr lang="ru-RU" sz="1400" kern="0" dirty="0">
                <a:latin typeface="+mn-lt"/>
              </a:rPr>
              <a:t>: </a:t>
            </a:r>
            <a:r>
              <a:rPr lang="en-US" sz="1400" dirty="0" err="1">
                <a:latin typeface="+mn-lt"/>
              </a:rPr>
              <a:t>Mishkin</a:t>
            </a:r>
            <a:r>
              <a:rPr lang="en-US" sz="1400" dirty="0">
                <a:latin typeface="+mn-lt"/>
              </a:rPr>
              <a:t>, F. Symposium on the Monetary Transmission Mechanism // Journal of Economic Perspectives, Vol. 9 (Fall), 1995. pp. 3–10.</a:t>
            </a:r>
            <a:endParaRPr lang="ru-RU" sz="1400" dirty="0">
              <a:latin typeface="+mn-lt"/>
            </a:endParaRPr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35655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0"/>
            <a:ext cx="3071813" cy="4810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Функционирование трансмиссионного механизма монетарной политики</a:t>
            </a:r>
            <a:endParaRPr lang="ru-RU" sz="24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300" kern="0" dirty="0">
                <a:latin typeface="+mn-lt"/>
              </a:rPr>
              <a:t>Источник: </a:t>
            </a:r>
            <a:r>
              <a:rPr lang="ru-RU" sz="1300" kern="0" dirty="0" err="1">
                <a:latin typeface="+mn-lt"/>
              </a:rPr>
              <a:t>Бриштелев</a:t>
            </a:r>
            <a:r>
              <a:rPr lang="ru-RU" sz="1300" kern="0" dirty="0">
                <a:latin typeface="+mn-lt"/>
              </a:rPr>
              <a:t> А. Кредитный канал трансмиссионного механизма  монетарной политики // Банковский вестник. </a:t>
            </a:r>
            <a:r>
              <a:rPr lang="ru-RU" sz="1300" kern="0" dirty="0" err="1">
                <a:latin typeface="+mn-lt"/>
              </a:rPr>
              <a:t>Верасень</a:t>
            </a:r>
            <a:r>
              <a:rPr lang="ru-RU" sz="1300" kern="0" dirty="0">
                <a:latin typeface="+mn-lt"/>
              </a:rPr>
              <a:t> 2006 г. С. 115-118</a:t>
            </a:r>
            <a:endParaRPr lang="ru-RU" sz="1300" dirty="0">
              <a:latin typeface="+mn-lt"/>
            </a:endParaRPr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5935663" cy="56530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000" dirty="0" smtClean="0">
                <a:latin typeface="+mn-lt"/>
              </a:rPr>
              <a:t>Влияние инструментов денежно-кредитной политики на совокупный спрос через каналы трансмиссионного механизма</a:t>
            </a:r>
            <a:endParaRPr lang="ru-RU" sz="2000" dirty="0">
              <a:latin typeface="+mn-lt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300" kern="0" dirty="0">
                <a:latin typeface="+mn-lt"/>
              </a:rPr>
              <a:t>Источник: Корчагин О. Особенности трансмиссионного механизма  в экономике Беларуси // Банковский вестник. </a:t>
            </a:r>
            <a:r>
              <a:rPr lang="ru-RU" sz="1300" kern="0" dirty="0" err="1">
                <a:latin typeface="+mn-lt"/>
              </a:rPr>
              <a:t>Верасень</a:t>
            </a:r>
            <a:r>
              <a:rPr lang="ru-RU" sz="1300" kern="0" dirty="0">
                <a:latin typeface="+mn-lt"/>
              </a:rPr>
              <a:t> 2006 г. С. 119-122</a:t>
            </a:r>
            <a:endParaRPr lang="ru-RU" sz="1300" dirty="0">
              <a:latin typeface="+mn-lt"/>
            </a:endParaRPr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7040563" cy="56435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Глава 4.  - С. 126</a:t>
            </a:r>
            <a:endParaRPr lang="ru-RU" sz="1200" dirty="0">
              <a:latin typeface="+mn-lt"/>
            </a:endParaRP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1436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00063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Трансмиссионный механизм монетарной политики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Глава 4.  - С. 132</a:t>
            </a:r>
            <a:endParaRPr lang="ru-RU" sz="1200" dirty="0">
              <a:latin typeface="+mn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00063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Трансмиссионный механизм монетарной политики</a:t>
            </a:r>
            <a:endParaRPr lang="ru-RU" sz="2400" dirty="0"/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01138" cy="40005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Глава 4.  - С. 127</a:t>
            </a:r>
            <a:endParaRPr lang="ru-RU" sz="1200" dirty="0">
              <a:latin typeface="+mn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Архитектоника монетарной политики в отдельных развитых странах</a:t>
            </a:r>
            <a:endParaRPr lang="ru-RU" sz="2400" dirty="0"/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44000" cy="5895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Глава 4.  - С. 129</a:t>
            </a:r>
            <a:endParaRPr lang="ru-RU" sz="1200" dirty="0">
              <a:latin typeface="+mn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Швейцария: Цели монетарной политики</a:t>
            </a:r>
            <a:endParaRPr lang="ru-RU" sz="2400" dirty="0"/>
          </a:p>
        </p:txBody>
      </p:sp>
      <p:pic>
        <p:nvPicPr>
          <p:cNvPr id="901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44000" cy="5842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Гл. 4.  - С. 140-141, 147</a:t>
            </a:r>
            <a:endParaRPr lang="ru-RU" sz="1200" dirty="0">
              <a:latin typeface="+mn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Математическая запись модели предложения денег</a:t>
            </a:r>
            <a:endParaRPr lang="ru-RU" sz="2400" dirty="0"/>
          </a:p>
        </p:txBody>
      </p:sp>
      <p:pic>
        <p:nvPicPr>
          <p:cNvPr id="911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8258175" cy="59150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http://www.nbrb.by/mp/auctions/LombCredits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Ломбардные кредитные аукционы Нацбанка Беларуси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9864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Гл. 4.  - С. 140-141, 147</a:t>
            </a:r>
            <a:endParaRPr lang="ru-RU" sz="1200" dirty="0">
              <a:latin typeface="+mn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Математическая запись модели предложения денег. </a:t>
            </a:r>
            <a:r>
              <a:rPr lang="ru-RU" sz="2400" dirty="0" smtClean="0">
                <a:solidFill>
                  <a:srgbClr val="C00000"/>
                </a:solidFill>
              </a:rPr>
              <a:t>Продолжение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786438"/>
            <a:ext cx="9144000" cy="785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8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Такая количественная модель используется Центральными банками большинства стран в мире для анализа и принятия решений в сфере монетарной политики. </a:t>
            </a:r>
            <a:endParaRPr lang="ru-RU" sz="1800" kern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8572500" cy="50720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Глава 4.  - С. 148</a:t>
            </a:r>
            <a:endParaRPr lang="ru-RU" sz="1200" dirty="0">
              <a:latin typeface="+mn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Факторы, влияющие на предложение широких денег </a:t>
            </a:r>
            <a:br>
              <a:rPr lang="ru-RU" sz="2400" dirty="0" smtClean="0"/>
            </a:br>
            <a:r>
              <a:rPr lang="ru-RU" sz="2400" dirty="0" smtClean="0">
                <a:solidFill>
                  <a:srgbClr val="C00000"/>
                </a:solidFill>
              </a:rPr>
              <a:t>(те, что представлены в формуле на предыдущем слайде)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09075" cy="5786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Глава 4.  - С. 149</a:t>
            </a:r>
            <a:endParaRPr lang="ru-RU" sz="1200" dirty="0">
              <a:latin typeface="+mn-lt"/>
            </a:endParaRP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5786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>
                <a:solidFill>
                  <a:srgbClr val="523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Факторы, влияющие на предложение широких денег </a:t>
            </a:r>
            <a:br>
              <a:rPr lang="ru-RU" b="1" kern="0" dirty="0">
                <a:solidFill>
                  <a:srgbClr val="523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(те, что представлены в формуле на предыдущем слайде)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Глава 4.  - С. 136</a:t>
            </a:r>
            <a:endParaRPr lang="ru-RU" sz="1200" dirty="0">
              <a:latin typeface="+mn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715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000" dirty="0" smtClean="0">
                <a:latin typeface="+mn-lt"/>
              </a:rPr>
              <a:t>Инструменты контроля Центробанка за резервными деньгами</a:t>
            </a:r>
            <a:endParaRPr lang="ru-RU" sz="2000" dirty="0">
              <a:latin typeface="+mn-lt"/>
            </a:endParaRPr>
          </a:p>
        </p:txBody>
      </p:sp>
      <p:pic>
        <p:nvPicPr>
          <p:cNvPr id="952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60007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000" dirty="0" smtClean="0">
                <a:latin typeface="+mn-lt"/>
              </a:rPr>
              <a:t>Расчет факторов, влияющих на изменение денежного мультипликатора (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развернутая запись</a:t>
            </a:r>
            <a:r>
              <a:rPr lang="ru-RU" sz="2000" dirty="0" smtClean="0">
                <a:latin typeface="+mn-lt"/>
              </a:rPr>
              <a:t>)  </a:t>
            </a: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Абстрактный пример</a:t>
            </a:r>
            <a:endParaRPr lang="ru-RU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44000" cy="42259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Глава 4.  - С. 146</a:t>
            </a:r>
            <a:endParaRPr lang="ru-RU" sz="1200" dirty="0">
              <a:latin typeface="+mn-lt"/>
            </a:endParaRPr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5214938"/>
            <a:ext cx="3667125" cy="10858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Разработка БГЭУ (студ. Я. Журавлева)</a:t>
            </a:r>
            <a:endParaRPr lang="ru-RU" sz="1200" dirty="0">
              <a:latin typeface="+mn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000" dirty="0" smtClean="0">
                <a:latin typeface="+mn-lt"/>
              </a:rPr>
              <a:t>Расчет факторов, влияющих на изменение денежного мультипликатора (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краткая запись</a:t>
            </a:r>
            <a:r>
              <a:rPr lang="ru-RU" sz="2000" dirty="0" smtClean="0">
                <a:latin typeface="+mn-lt"/>
              </a:rPr>
              <a:t>) в Беларуси</a:t>
            </a:r>
            <a:endParaRPr lang="ru-RU" sz="2000" dirty="0">
              <a:latin typeface="+mn-lt"/>
            </a:endParaRPr>
          </a:p>
        </p:txBody>
      </p:sp>
      <p:pic>
        <p:nvPicPr>
          <p:cNvPr id="972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928938"/>
            <a:ext cx="2162175" cy="9810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7239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2857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700"/>
            <a:ext cx="9144000" cy="2524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428875"/>
            <a:ext cx="3762375" cy="17716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Глава 4.  - С. 150</a:t>
            </a:r>
            <a:endParaRPr lang="ru-RU" sz="1200" dirty="0">
              <a:latin typeface="+mn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+mn-lt"/>
              </a:rPr>
              <a:t>Кто контролирует факторы, влияющие на предложение (на эмиссию) денег</a:t>
            </a:r>
            <a:endParaRPr lang="ru-RU" sz="2400" dirty="0">
              <a:latin typeface="+mn-lt"/>
            </a:endParaRP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58102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 kern="0" dirty="0">
                <a:latin typeface="+mn-lt"/>
              </a:rPr>
              <a:t>Источник: Киреев А.П. Прикладная макроэкономика. Учебник. М.: Международные отношения.  2006. Глава 4.  - С. 150</a:t>
            </a:r>
            <a:endParaRPr lang="ru-RU" sz="1200" dirty="0">
              <a:latin typeface="+mn-lt"/>
            </a:endParaRP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13"/>
            <a:ext cx="9144000" cy="2357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904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9144000" cy="2357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+mn-lt"/>
              </a:rPr>
              <a:t>Кто контролирует факторы, влияющие на предложение (на эмиссию) денег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Аналитическое обозрение "Основные тенденции в экономике и денежно-кредитной сфере Республики Беларусь" за 2013 г. Нацбанк.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86000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Изменение срочных депозитов нарастающим итогом с начала 2013 года, </a:t>
            </a:r>
            <a:r>
              <a:rPr lang="ru-RU" sz="24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процентов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(на графике видна взаимосвязь – увеличение доходов населения приводит к росту денежной массы; доходы населения росли именно в первой половине года, а во второй половине года их рост практически остановился; эта динамика доходов предопределила аналогичную динамику срочных депозитов населения)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2814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http://www.nbrb.by/mp/auctions/SWAP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Аукционы СВОП Нацбанка Беларуси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9626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http://www.nbrb.by/mp/repo/REPO.asp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Аукционы прямого РЕПО Нацбанка Беларуси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58769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http://www.nbrb.by/mp/repo/REPOreverse.asp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  <a:solidFill>
            <a:srgbClr val="FFE38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Аукционы обратного РЕПО Нацбанка Беларуси</a:t>
            </a:r>
            <a:endParaRPr lang="ru-RU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9578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3399FF"/>
      </a:folHlink>
    </a:clrScheme>
    <a:fontScheme name="Default Design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13321</TotalTime>
  <Words>1892</Words>
  <Application>Microsoft Office PowerPoint</Application>
  <PresentationFormat>Экран (4:3)</PresentationFormat>
  <Paragraphs>161</Paragraphs>
  <Slides>68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3" baseType="lpstr">
      <vt:lpstr>Arial</vt:lpstr>
      <vt:lpstr>Tahoma</vt:lpstr>
      <vt:lpstr>Times New Roman</vt:lpstr>
      <vt:lpstr>Wingdings</vt:lpstr>
      <vt:lpstr>Default Design</vt:lpstr>
      <vt:lpstr>Курс: «Национальная экономика Беларуси» для специальности: «Национальная экономика»</vt:lpstr>
      <vt:lpstr>Вопрос.</vt:lpstr>
      <vt:lpstr>Презентация PowerPoint</vt:lpstr>
      <vt:lpstr>Презентация PowerPoint</vt:lpstr>
      <vt:lpstr>Презентация PowerPoint</vt:lpstr>
      <vt:lpstr>Ломбардные кредитные аукционы Нацбанка Беларуси</vt:lpstr>
      <vt:lpstr>Аукционы СВОП Нацбанка Беларуси</vt:lpstr>
      <vt:lpstr>Аукционы прямого РЕПО Нацбанка Беларуси</vt:lpstr>
      <vt:lpstr>Аукционы обратного РЕПО Нацбанка Беларуси</vt:lpstr>
      <vt:lpstr>Депозитные аукционы Нацбанка Беларуси</vt:lpstr>
      <vt:lpstr>Краткосрочные облигации Нацбанка Беларуси</vt:lpstr>
      <vt:lpstr>Нормативы обязательных резервов, установленные Нацбанком Беларуси (процентов)</vt:lpstr>
      <vt:lpstr>Ставка рефинансирования Нацбанка Беларуси, процентов</vt:lpstr>
      <vt:lpstr>Ставки по операциям Нацбанка Беларуси, процентов</vt:lpstr>
      <vt:lpstr>Вопрос.</vt:lpstr>
      <vt:lpstr>Динамика процентных ставок по операциям Национального банка РБ в 2013 г., процентов годовых</vt:lpstr>
      <vt:lpstr>Динамика процентных ставок по операциям Национального банка Республики Беларусь в 2012 году, процентов годовых</vt:lpstr>
      <vt:lpstr>Динамика процентных ставок по операциям Нацбанка Беларуси, процентов годовых ДТ</vt:lpstr>
      <vt:lpstr>Динамика процентных ставок по операциям Нацбанка Беларуси, процентов годовых ДТ</vt:lpstr>
      <vt:lpstr>Текущие значения процентных ставок приводятся на главной странице сайта Нацбанка Беларуси</vt:lpstr>
      <vt:lpstr>Презентация PowerPoint</vt:lpstr>
      <vt:lpstr>Нормативы отчислений банков в обязательные резервы Национального банка Республики Беларусь  (на конец года, процентов)</vt:lpstr>
      <vt:lpstr>Презентация PowerPoint</vt:lpstr>
      <vt:lpstr>Динамика банковской ликвидности, млрд. руб.</vt:lpstr>
      <vt:lpstr>Динамика среднедневных остатков задолженности по применяемым операциям регулирования ликвидности в 2012-2013 гг., млрд. руб.</vt:lpstr>
      <vt:lpstr>Динамика среднедневных остатков задолженности по применяемым операциям регулирования ликвидности в 2011-2012 гг., млрд. руб.</vt:lpstr>
      <vt:lpstr>Пополнение ликвидности госбанков в конце года, в % к ВВП</vt:lpstr>
      <vt:lpstr>Вопрос.</vt:lpstr>
      <vt:lpstr>Презентация PowerPoint</vt:lpstr>
      <vt:lpstr>Выполнение прогнозных параметров денежно-кредитных показателей и показателей банковского сектора Республики Беларусь в 2013 г.</vt:lpstr>
      <vt:lpstr>Выполнение прогнозных параметров денежно-кредитных показателей и показателей банковского сектора Республики Беларусь в 2012 г.</vt:lpstr>
      <vt:lpstr>Выполнение прогнозных параметров денежно-кредитных показателей и показателей банковского сектора Республики Беларусь в 2012 г. Продолжение.</vt:lpstr>
      <vt:lpstr>Презентация PowerPoint</vt:lpstr>
      <vt:lpstr>Вопрос.</vt:lpstr>
      <vt:lpstr>Схема каналов монетарной трансмиссии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Функционирование трансмиссионного механизма монетарной политики</vt:lpstr>
      <vt:lpstr>Влияние инструментов денежно-кредитной политики на совокупный спрос через каналы трансмиссионного механизма</vt:lpstr>
      <vt:lpstr>Трансмиссионный механизм монетарной политики</vt:lpstr>
      <vt:lpstr>Трансмиссионный механизм монетарной политики</vt:lpstr>
      <vt:lpstr>Архитектоника монетарной политики в отдельных развитых странах</vt:lpstr>
      <vt:lpstr>Швейцария: Цели монетарной политики</vt:lpstr>
      <vt:lpstr>Математическая запись модели предложения денег</vt:lpstr>
      <vt:lpstr>Математическая запись модели предложения денег. Продолжение</vt:lpstr>
      <vt:lpstr>Факторы, влияющие на предложение широких денег  (те, что представлены в формуле на предыдущем слайде)</vt:lpstr>
      <vt:lpstr>Презентация PowerPoint</vt:lpstr>
      <vt:lpstr>Инструменты контроля Центробанка за резервными деньгами</vt:lpstr>
      <vt:lpstr>Расчет факторов, влияющих на изменение денежного мультипликатора (развернутая запись)  Абстрактный пример</vt:lpstr>
      <vt:lpstr>Расчет факторов, влияющих на изменение денежного мультипликатора (краткая запись) в Беларуси</vt:lpstr>
      <vt:lpstr>Кто контролирует факторы, влияющие на предложение (на эмиссию) денег</vt:lpstr>
      <vt:lpstr>Кто контролирует факторы, влияющие на предложение (на эмиссию) денег</vt:lpstr>
      <vt:lpstr>Изменение срочных депозитов нарастающим итогом с начала 2013 года, процентов (на графике видна взаимосвязь – увеличение доходов населения приводит к росту денежной массы; доходы населения росли именно в первой половине года, а во второй половине года их рост практически остановился; эта динамика доходов предопределила аналогичную динамику срочных депозитов населения)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 The Data of Macroeconomics</dc:title>
  <dc:creator>Ron Cronovich</dc:creator>
  <cp:lastModifiedBy>Пользователь Windows</cp:lastModifiedBy>
  <cp:revision>1103</cp:revision>
  <dcterms:created xsi:type="dcterms:W3CDTF">2001-08-18T20:45:39Z</dcterms:created>
  <dcterms:modified xsi:type="dcterms:W3CDTF">2019-03-26T06:46:52Z</dcterms:modified>
</cp:coreProperties>
</file>