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629" r:id="rId3"/>
    <p:sldId id="628" r:id="rId4"/>
    <p:sldId id="618" r:id="rId5"/>
    <p:sldId id="621" r:id="rId6"/>
    <p:sldId id="620" r:id="rId7"/>
    <p:sldId id="622" r:id="rId8"/>
    <p:sldId id="625" r:id="rId9"/>
    <p:sldId id="623" r:id="rId10"/>
    <p:sldId id="626" r:id="rId11"/>
    <p:sldId id="627" r:id="rId12"/>
    <p:sldId id="624" r:id="rId13"/>
  </p:sldIdLst>
  <p:sldSz cx="9144000" cy="6858000" type="screen4x3"/>
  <p:notesSz cx="6858000" cy="9144000"/>
  <p:defaultTextStyle>
    <a:defPPr>
      <a:defRPr lang="be-BY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80"/>
    <a:srgbClr val="43CEFF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85363" autoAdjust="0"/>
  </p:normalViewPr>
  <p:slideViewPr>
    <p:cSldViewPr>
      <p:cViewPr varScale="1">
        <p:scale>
          <a:sx n="99" d="100"/>
          <a:sy n="99" d="100"/>
        </p:scale>
        <p:origin x="8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6E5DB12-3276-4449-9C48-8FCEF8765E51}" type="datetimeFigureOut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08D029-E1C7-451A-ACF6-A96BC006B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4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38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853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33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0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52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7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5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0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66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63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248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93283-C084-4495-95BE-151259D8398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50947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D0FF2-D6D5-42F1-9DBC-F57FAF2D4965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8457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B849-734A-4535-A97F-91051121BB2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0925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ellowGrid3"/>
          <p:cNvPicPr>
            <a:picLocks noChangeAspect="1" noChangeArrowheads="1"/>
          </p:cNvPicPr>
          <p:nvPr/>
        </p:nvPicPr>
        <p:blipFill>
          <a:blip r:embed="rId2">
            <a:lum bright="20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12"/>
          <a:stretch>
            <a:fillRect/>
          </a:stretch>
        </p:blipFill>
        <p:spPr bwMode="auto">
          <a:xfrm>
            <a:off x="1676400" y="0"/>
            <a:ext cx="746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orange-bar1"/>
          <p:cNvPicPr>
            <a:picLocks noChangeAspect="1" noChangeArrowheads="1"/>
          </p:cNvPicPr>
          <p:nvPr/>
        </p:nvPicPr>
        <p:blipFill>
          <a:blip r:embed="rId3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5410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120000"/>
              </a:spcBef>
              <a:defRPr/>
            </a:pPr>
            <a:r>
              <a:rPr lang="en-US" sz="5000" smtClean="0">
                <a:solidFill>
                  <a:srgbClr val="660033"/>
                </a:solidFill>
              </a:rPr>
              <a:t>macroeconomics</a:t>
            </a:r>
            <a:r>
              <a:rPr lang="en-US" sz="5000" smtClean="0">
                <a:solidFill>
                  <a:srgbClr val="6D92DB"/>
                </a:solidFill>
              </a:rPr>
              <a:t> </a:t>
            </a:r>
            <a:r>
              <a:rPr lang="en-US" sz="2200" smtClean="0">
                <a:solidFill>
                  <a:srgbClr val="6D92DB"/>
                </a:solidFill>
              </a:rPr>
              <a:t>	</a:t>
            </a:r>
            <a:r>
              <a:rPr lang="en-US" sz="2200" smtClean="0">
                <a:solidFill>
                  <a:srgbClr val="8CAFCE"/>
                </a:solidFill>
              </a:rPr>
              <a:t>fifth edition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z="3000" b="1" smtClean="0">
                <a:solidFill>
                  <a:srgbClr val="6D92DB"/>
                </a:solidFill>
              </a:rPr>
              <a:t>	</a:t>
            </a:r>
            <a:r>
              <a:rPr lang="en-US" sz="3000" b="1" smtClean="0">
                <a:solidFill>
                  <a:srgbClr val="C24F00"/>
                </a:solidFill>
              </a:rPr>
              <a:t>N. Gregory Mankiw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mtClean="0">
                <a:solidFill>
                  <a:srgbClr val="C24F00"/>
                </a:solidFill>
              </a:rPr>
              <a:t>	</a:t>
            </a:r>
            <a:r>
              <a:rPr lang="en-US" smtClean="0">
                <a:solidFill>
                  <a:srgbClr val="660033"/>
                </a:solidFill>
              </a:rPr>
              <a:t>PowerPoint</a:t>
            </a:r>
            <a:r>
              <a:rPr lang="en-US" baseline="40000" smtClean="0">
                <a:solidFill>
                  <a:srgbClr val="660033"/>
                </a:solidFill>
              </a:rPr>
              <a:t>®</a:t>
            </a:r>
            <a:r>
              <a:rPr lang="en-US" smtClean="0">
                <a:solidFill>
                  <a:srgbClr val="660033"/>
                </a:solidFill>
              </a:rPr>
              <a:t> Slides </a:t>
            </a:r>
            <a:br>
              <a:rPr lang="en-US" smtClean="0">
                <a:solidFill>
                  <a:srgbClr val="660033"/>
                </a:solidFill>
              </a:rPr>
            </a:br>
            <a:r>
              <a:rPr lang="en-US" smtClean="0">
                <a:solidFill>
                  <a:srgbClr val="660033"/>
                </a:solidFill>
              </a:rPr>
              <a:t>	by Ron Cronovich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2460625" y="2538413"/>
            <a:ext cx="6400800" cy="2057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0" b="1" smtClean="0">
                <a:solidFill>
                  <a:srgbClr val="F58803"/>
                </a:solidFill>
              </a:rPr>
              <a:t>macro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51054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i="1" smtClean="0"/>
              <a:t>© 2002 Worth Publishers,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0152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0440-CA4A-496C-B953-4192EF5BDF4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15370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D374-56A0-4215-B7FA-E5F1CCB0B7F0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8006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ECA4-65F9-4050-87C6-CB3AA42F2BA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2431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6D25-D062-4FB1-8A40-1D41A70C3A8D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7717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CFA2-18C7-4BA6-A41A-BA1B879E4EEB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9652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C16C0-EB70-4571-B08B-247CC221CC04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8911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8C5F-2978-4208-84DF-98CCF46E9D3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545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7EA1-A329-4C78-B73E-F76381B84A97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80991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e-BY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e-BY" smtClean="0"/>
              <a:t>Click to edit Master text styles</a:t>
            </a:r>
          </a:p>
          <a:p>
            <a:pPr lvl="1"/>
            <a:r>
              <a:rPr lang="be-BY" smtClean="0"/>
              <a:t>Second level</a:t>
            </a:r>
          </a:p>
          <a:p>
            <a:pPr lvl="2"/>
            <a:r>
              <a:rPr lang="be-BY" smtClean="0"/>
              <a:t>Third level</a:t>
            </a:r>
          </a:p>
          <a:p>
            <a:pPr lvl="3"/>
            <a:r>
              <a:rPr lang="be-BY" smtClean="0"/>
              <a:t>Fourth level</a:t>
            </a:r>
          </a:p>
          <a:p>
            <a:pPr lvl="4"/>
            <a:r>
              <a:rPr lang="be-BY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B42994-6443-40FD-B580-50E50512C598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713" y="609600"/>
            <a:ext cx="7129462" cy="1431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Дисциплина: Эконометрика и экономико-математические методы и модели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2205038"/>
            <a:ext cx="7058025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Акулич Владимир Алексеевич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Доцент кафедры математических методов в экономике БГЭУ 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05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Кафедра находится: корпус 4, к. 804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/>
              <a:t>Лекция. Использование фиктивной переменной</a:t>
            </a:r>
            <a:r>
              <a:rPr lang="ru-RU" sz="2200" dirty="0" smtClean="0"/>
              <a:t> 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/>
              <a:t>Лекция. Фиктивные переменные в регрессионных моделях</a:t>
            </a:r>
            <a:endParaRPr lang="ru-RU" sz="2200" dirty="0"/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dirty="0" smtClean="0">
                <a:solidFill>
                  <a:srgbClr val="C00000"/>
                </a:solidFill>
              </a:rPr>
              <a:t>Практические примеры.</a:t>
            </a:r>
            <a:endParaRPr lang="ru-RU" sz="22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43CEFF"/>
          </a:solidFill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Получили следующие результаты.</a:t>
            </a:r>
            <a:endParaRPr lang="ru-R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96752"/>
            <a:ext cx="5624724" cy="566124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52120" y="1052736"/>
            <a:ext cx="3384376" cy="58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Коэффициент детерминации составил 0.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1</a:t>
            </a:r>
            <a:r>
              <a:rPr lang="en-US" sz="20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%. Это означает, что изменение реального ВВП на 1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зависит от спроса на товары и услуги  со стороны правительства, а на 8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от спроса со стороны домашних хозяйств, предприятий и остального мира. Это достаточно правдоподобно.</a:t>
            </a:r>
          </a:p>
          <a:p>
            <a:pPr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Коэффициент 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DW = 1.82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Это означает, что автокорреляция остатков модели отсутствует.</a:t>
            </a:r>
            <a:endParaRPr lang="ru-RU" sz="2000" kern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4790082">
            <a:off x="3959975" y="2279462"/>
            <a:ext cx="400916" cy="3042296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5400000">
            <a:off x="3971476" y="3404454"/>
            <a:ext cx="400916" cy="3042296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43CEFF"/>
          </a:solidFill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Важно, чтобы временной ряд фиктивной переменной состоял из нулей, а единицу включаем на том уровне, который мы хотим выключить из анализа. Если сделать наоборот, временной ряд составить из единиц, а нулем пытаться выключить значение переменной, то ничего не получится (см. результаты регрессии для такого случая)</a:t>
            </a:r>
            <a:endParaRPr lang="ru-R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7" y="2495550"/>
            <a:ext cx="6791325" cy="4362450"/>
          </a:xfrm>
          <a:prstGeom prst="rect">
            <a:avLst/>
          </a:prstGeom>
        </p:spPr>
      </p:pic>
      <p:sp>
        <p:nvSpPr>
          <p:cNvPr id="6" name="Стрелка вниз 5"/>
          <p:cNvSpPr/>
          <p:nvPr/>
        </p:nvSpPr>
        <p:spPr>
          <a:xfrm rot="3628292">
            <a:off x="3498438" y="1928014"/>
            <a:ext cx="371808" cy="2714501"/>
          </a:xfrm>
          <a:prstGeom prst="downArrow">
            <a:avLst>
              <a:gd name="adj1" fmla="val 3712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43CEFF"/>
          </a:solidFill>
        </p:spPr>
        <p:txBody>
          <a:bodyPr/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Получили следующие результаты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95" y="908720"/>
            <a:ext cx="5981725" cy="6020907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340611" y="1268760"/>
            <a:ext cx="269588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0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Коэффициент детерминации составил 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1,5. </a:t>
            </a:r>
            <a:r>
              <a:rPr lang="ru-RU" sz="20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иррациональное значение, которое показывает, что 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влияние регрессора на зависимую переменную 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отсутствует.</a:t>
            </a:r>
            <a:endParaRPr lang="ru-RU" sz="2000" kern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3628292">
            <a:off x="4486277" y="889214"/>
            <a:ext cx="371808" cy="4157531"/>
          </a:xfrm>
          <a:prstGeom prst="downArrow">
            <a:avLst>
              <a:gd name="adj1" fmla="val 3712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2276872"/>
            <a:ext cx="8964488" cy="2376264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 marL="0" indent="0" algn="l"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Пример_1. Моделирование скачкообразных структурных сдвигов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Устранение всплеска </a:t>
            </a:r>
            <a:r>
              <a:rPr lang="ru-RU" sz="2400" dirty="0">
                <a:solidFill>
                  <a:schemeClr val="tx1"/>
                </a:solidFill>
              </a:rPr>
              <a:t>с помощью  введения фиктивной переменной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43CEFF"/>
          </a:solidFill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одной из предыдущих лекция мы оценивали влияние госрасходов на ВВП. Исходные данные выглядели следующим образом:</a:t>
            </a:r>
            <a:endParaRPr lang="ru-R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1477"/>
            <a:ext cx="3131840" cy="53049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591477"/>
            <a:ext cx="5880635" cy="457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43CEFF"/>
          </a:solidFill>
        </p:spPr>
        <p:txBody>
          <a:bodyPr/>
          <a:lstStyle/>
          <a:p>
            <a:pPr algn="l">
              <a:defRPr/>
            </a:pPr>
            <a:r>
              <a:rPr lang="ru-RU" sz="2300" dirty="0" smtClean="0"/>
              <a:t>Тогда мы получили такие результаты регрессионного анализа. </a:t>
            </a:r>
            <a:endParaRPr lang="ru-RU" sz="23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340768"/>
            <a:ext cx="5490195" cy="500402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597700" y="1340768"/>
            <a:ext cx="358076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Коэффициент детерминации составил 0.113 или 11.3%. Это означает, что изменение реального ВВП на 11,3% зависит от спроса на товары и услуги  со стороны правительства (бюджета), а на 88,7% от спроса со стороны домашних хозяйств, предприятий и остального мира. На первый взгляд, это достаточно правдоподобно.</a:t>
            </a:r>
            <a:endParaRPr lang="ru-RU" sz="2000" kern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3388143">
            <a:off x="4013051" y="677171"/>
            <a:ext cx="400916" cy="3711673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8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43CEFF"/>
          </a:solidFill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Заменим одно 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значение переменной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(например, значение седьмого уровня - значение 9,76 заменим на 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6,00). То есть сознательно 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устроим </a:t>
            </a: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всплеск и посмотрим как это повлияет на силу взаимосвязи.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2564904"/>
            <a:ext cx="4792622" cy="42930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50" y="1761998"/>
            <a:ext cx="2955573" cy="5021458"/>
          </a:xfrm>
          <a:prstGeom prst="rect">
            <a:avLst/>
          </a:prstGeom>
        </p:spPr>
      </p:pic>
      <p:sp>
        <p:nvSpPr>
          <p:cNvPr id="9" name="Стрелка вниз 8"/>
          <p:cNvSpPr/>
          <p:nvPr/>
        </p:nvSpPr>
        <p:spPr>
          <a:xfrm rot="3388143">
            <a:off x="3428119" y="2947082"/>
            <a:ext cx="350761" cy="1519529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3388143">
            <a:off x="7307116" y="4243228"/>
            <a:ext cx="350761" cy="1519529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7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43CEFF"/>
          </a:solidFill>
        </p:spPr>
        <p:txBody>
          <a:bodyPr/>
          <a:lstStyle/>
          <a:p>
            <a:pPr algn="l">
              <a:defRPr/>
            </a:pPr>
            <a:r>
              <a:rPr lang="ru-RU" sz="2300" dirty="0" smtClean="0"/>
              <a:t>Заменив всего одно значение объясняющей переменной, получим следующие результаты регрессионного анализа. </a:t>
            </a:r>
            <a:endParaRPr lang="ru-RU" sz="23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490761" y="1268760"/>
            <a:ext cx="2617743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0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Коэффициент детерминации составил </a:t>
            </a:r>
            <a:r>
              <a:rPr lang="en-US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-70,7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иррациональное значение, которое показывает, что 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влияние регрессора на зависимую переменную </a:t>
            </a:r>
            <a:r>
              <a:rPr lang="ru-RU" sz="2000" kern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отсутствует.</a:t>
            </a:r>
            <a:endParaRPr lang="ru-RU" sz="2000" kern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6" y="1255117"/>
            <a:ext cx="6431429" cy="5342235"/>
          </a:xfrm>
          <a:prstGeom prst="rect">
            <a:avLst/>
          </a:prstGeom>
        </p:spPr>
      </p:pic>
      <p:sp>
        <p:nvSpPr>
          <p:cNvPr id="9" name="Стрелка вниз 8"/>
          <p:cNvSpPr/>
          <p:nvPr/>
        </p:nvSpPr>
        <p:spPr>
          <a:xfrm rot="4193277">
            <a:off x="4133784" y="595081"/>
            <a:ext cx="400916" cy="4383122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64904"/>
          </a:xfrm>
          <a:solidFill>
            <a:srgbClr val="43CEFF"/>
          </a:solidFill>
        </p:spPr>
        <p:txBody>
          <a:bodyPr/>
          <a:lstStyle/>
          <a:p>
            <a:pPr algn="l">
              <a:defRPr/>
            </a:pPr>
            <a:r>
              <a:rPr lang="ru-RU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Предположим, что на самом деле имел место подобный 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всплеск (структурный сдвиг), 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что мы не подменяли значений. Как поступить в таком случае? </a:t>
            </a:r>
            <a:b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Ответ: Можно выключить значение этой переменной из анализа с помощью введения фиктивной переменной.</a:t>
            </a:r>
            <a:endParaRPr lang="ru-R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2708920"/>
            <a:ext cx="579702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rgbClr val="43CEFF"/>
          </a:solidFill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Вводим временной ряд, состоящий из нулей и единицы. Единицу ставим напротив того значения переменной, которое мы хотим выключить (устранить) из анализа. Единица оттянет на себя значение этого уровня переменных.</a:t>
            </a:r>
            <a:endParaRPr lang="ru-R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1" y="1844825"/>
            <a:ext cx="7904352" cy="5000938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 rot="4193277">
            <a:off x="4770202" y="589065"/>
            <a:ext cx="400916" cy="4383122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4077072"/>
            <a:ext cx="5235286" cy="108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43CEFF"/>
          </a:solidFill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Строим регрессию с двумя регрессорами –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 </a:t>
            </a:r>
            <a:b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(где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фиктивная переменная).</a:t>
            </a:r>
            <a:endParaRPr lang="ru-RU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" y="1772816"/>
            <a:ext cx="5926343" cy="5085184"/>
          </a:xfrm>
          <a:prstGeom prst="rect">
            <a:avLst/>
          </a:prstGeom>
        </p:spPr>
      </p:pic>
      <p:sp>
        <p:nvSpPr>
          <p:cNvPr id="9" name="Стрелка вниз 8"/>
          <p:cNvSpPr/>
          <p:nvPr/>
        </p:nvSpPr>
        <p:spPr>
          <a:xfrm rot="3628292">
            <a:off x="3111357" y="292832"/>
            <a:ext cx="400916" cy="4124148"/>
          </a:xfrm>
          <a:prstGeom prst="downArrow">
            <a:avLst>
              <a:gd name="adj1" fmla="val 4014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9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</TotalTime>
  <Words>436</Words>
  <Application>Microsoft Office PowerPoint</Application>
  <PresentationFormat>Экран (4:3)</PresentationFormat>
  <Paragraphs>38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Default Design</vt:lpstr>
      <vt:lpstr>Дисциплина: Эконометрика и экономико-математические методы и модели</vt:lpstr>
      <vt:lpstr>Пример_1. Моделирование скачкообразных структурных сдвигов  Устранение всплеска с помощью  введения фиктивной переменной</vt:lpstr>
      <vt:lpstr>В одной из предыдущих лекция мы оценивали влияние госрасходов на ВВП. Исходные данные выглядели следующим образом:</vt:lpstr>
      <vt:lpstr>Тогда мы получили такие результаты регрессионного анализа. </vt:lpstr>
      <vt:lpstr>Заменим одно из значение переменной LnG (например, значение седьмого уровня - значение 9,76 заменим на 6,00). То есть сознательно устроим всплеск и посмотрим как это повлияет на силу взаимосвязи. </vt:lpstr>
      <vt:lpstr>Заменив всего одно значение объясняющей переменной, получим следующие результаты регрессионного анализа. </vt:lpstr>
      <vt:lpstr>Предположим, что на самом деле имел место подобный всплеск (структурный сдвиг), и что мы не подменяли значений. Как поступить в таком случае?  Ответ: Можно выключить значение этой переменной из анализа с помощью введения фиктивной переменной.</vt:lpstr>
      <vt:lpstr>Вводим временной ряд, состоящий из нулей и единицы. Единицу ставим напротив того значения переменной, которое мы хотим выключить (устранить) из анализа. Единица оттянет на себя значение этого уровня переменных.</vt:lpstr>
      <vt:lpstr>Строим регрессию с двумя регрессорами – LnG и D01  (где D01 – фиктивная переменная).</vt:lpstr>
      <vt:lpstr>Получили следующие результаты.</vt:lpstr>
      <vt:lpstr>Важно, чтобы временной ряд фиктивной переменной состоял из нулей, а единицу включаем на том уровне, который мы хотим выключить из анализа. Если сделать наоборот, временной ряд составить из единиц, а нулем пытаться выключить значение переменной, то ничего не получится (см. результаты регрессии для такого случая)</vt:lpstr>
      <vt:lpstr>Получили следующие результаты.</vt:lpstr>
    </vt:vector>
  </TitlesOfParts>
  <Company>Bielarus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Uladz</dc:creator>
  <cp:lastModifiedBy>Пользователь Windows</cp:lastModifiedBy>
  <cp:revision>322</cp:revision>
  <dcterms:created xsi:type="dcterms:W3CDTF">2005-09-02T03:59:20Z</dcterms:created>
  <dcterms:modified xsi:type="dcterms:W3CDTF">2019-11-16T07:16:02Z</dcterms:modified>
</cp:coreProperties>
</file>