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09" r:id="rId2"/>
    <p:sldId id="410" r:id="rId3"/>
    <p:sldId id="411" r:id="rId4"/>
    <p:sldId id="434" r:id="rId5"/>
    <p:sldId id="435" r:id="rId6"/>
    <p:sldId id="436" r:id="rId7"/>
    <p:sldId id="437" r:id="rId8"/>
    <p:sldId id="438" r:id="rId9"/>
    <p:sldId id="439" r:id="rId10"/>
    <p:sldId id="440" r:id="rId11"/>
    <p:sldId id="44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5619"/>
    <a:srgbClr val="C6531A"/>
    <a:srgbClr val="DA8200"/>
    <a:srgbClr val="D0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9" autoAdjust="0"/>
    <p:restoredTop sz="79385" autoAdjust="0"/>
  </p:normalViewPr>
  <p:slideViewPr>
    <p:cSldViewPr>
      <p:cViewPr varScale="1">
        <p:scale>
          <a:sx n="92" d="100"/>
          <a:sy n="92" d="100"/>
        </p:scale>
        <p:origin x="22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67D66-9F55-48E2-BB3C-762965B5E639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BBC47-44E5-4828-A663-409AC5C7CD9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4317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3264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256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495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118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166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84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057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603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595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8D029-E1C7-451A-ACF6-A96BC006B0D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888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55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423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123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YellowGrid3"/>
          <p:cNvPicPr>
            <a:picLocks noChangeAspect="1" noChangeArrowheads="1"/>
          </p:cNvPicPr>
          <p:nvPr/>
        </p:nvPicPr>
        <p:blipFill>
          <a:blip r:embed="rId2">
            <a:lum bright="20000"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312"/>
          <a:stretch>
            <a:fillRect/>
          </a:stretch>
        </p:blipFill>
        <p:spPr bwMode="auto">
          <a:xfrm>
            <a:off x="1676400" y="0"/>
            <a:ext cx="7467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orange-bar1"/>
          <p:cNvPicPr>
            <a:picLocks noChangeAspect="1" noChangeArrowheads="1"/>
          </p:cNvPicPr>
          <p:nvPr/>
        </p:nvPicPr>
        <p:blipFill>
          <a:blip r:embed="rId3">
            <a:lum bright="-4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67000" y="2895600"/>
            <a:ext cx="5410200" cy="3124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48163" algn="r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120000"/>
              </a:spcBef>
              <a:defRPr/>
            </a:pPr>
            <a:r>
              <a:rPr lang="en-US" sz="5000" smtClean="0">
                <a:solidFill>
                  <a:srgbClr val="660033"/>
                </a:solidFill>
              </a:rPr>
              <a:t>macroeconomics</a:t>
            </a:r>
            <a:r>
              <a:rPr lang="en-US" sz="5000" smtClean="0">
                <a:solidFill>
                  <a:srgbClr val="6D92DB"/>
                </a:solidFill>
              </a:rPr>
              <a:t> </a:t>
            </a:r>
            <a:r>
              <a:rPr lang="en-US" sz="2200" smtClean="0">
                <a:solidFill>
                  <a:srgbClr val="6D92DB"/>
                </a:solidFill>
              </a:rPr>
              <a:t>	</a:t>
            </a:r>
            <a:r>
              <a:rPr lang="en-US" sz="2200" smtClean="0">
                <a:solidFill>
                  <a:srgbClr val="8CAFCE"/>
                </a:solidFill>
              </a:rPr>
              <a:t>fifth edition</a:t>
            </a:r>
          </a:p>
          <a:p>
            <a:pPr algn="ctr" eaLnBrk="1" hangingPunct="1">
              <a:spcBef>
                <a:spcPct val="100000"/>
              </a:spcBef>
              <a:defRPr/>
            </a:pPr>
            <a:r>
              <a:rPr lang="en-US" sz="3000" b="1" smtClean="0">
                <a:solidFill>
                  <a:srgbClr val="6D92DB"/>
                </a:solidFill>
              </a:rPr>
              <a:t>	</a:t>
            </a:r>
            <a:r>
              <a:rPr lang="en-US" sz="3000" b="1" smtClean="0">
                <a:solidFill>
                  <a:srgbClr val="C24F00"/>
                </a:solidFill>
              </a:rPr>
              <a:t>N. Gregory Mankiw</a:t>
            </a:r>
          </a:p>
          <a:p>
            <a:pPr algn="ctr" eaLnBrk="1" hangingPunct="1">
              <a:spcBef>
                <a:spcPct val="100000"/>
              </a:spcBef>
              <a:defRPr/>
            </a:pPr>
            <a:r>
              <a:rPr lang="en-US" smtClean="0">
                <a:solidFill>
                  <a:srgbClr val="C24F00"/>
                </a:solidFill>
              </a:rPr>
              <a:t>	</a:t>
            </a:r>
            <a:r>
              <a:rPr lang="en-US" smtClean="0">
                <a:solidFill>
                  <a:srgbClr val="660033"/>
                </a:solidFill>
              </a:rPr>
              <a:t>PowerPoint</a:t>
            </a:r>
            <a:r>
              <a:rPr lang="en-US" baseline="40000" smtClean="0">
                <a:solidFill>
                  <a:srgbClr val="660033"/>
                </a:solidFill>
              </a:rPr>
              <a:t>®</a:t>
            </a:r>
            <a:r>
              <a:rPr lang="en-US" smtClean="0">
                <a:solidFill>
                  <a:srgbClr val="660033"/>
                </a:solidFill>
              </a:rPr>
              <a:t> Slides </a:t>
            </a:r>
            <a:br>
              <a:rPr lang="en-US" smtClean="0">
                <a:solidFill>
                  <a:srgbClr val="660033"/>
                </a:solidFill>
              </a:rPr>
            </a:br>
            <a:r>
              <a:rPr lang="en-US" smtClean="0">
                <a:solidFill>
                  <a:srgbClr val="660033"/>
                </a:solidFill>
              </a:rPr>
              <a:t>	by Ron Cronovich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 rot="16200000">
            <a:off x="-2460625" y="2538413"/>
            <a:ext cx="6400800" cy="20574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5000" b="1" smtClean="0">
                <a:solidFill>
                  <a:srgbClr val="F58803"/>
                </a:solidFill>
              </a:rPr>
              <a:t>macro 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819400" y="6324600"/>
            <a:ext cx="510540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i="1" smtClean="0"/>
              <a:t>© 2002 Worth Publishers,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18851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525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55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62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37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88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60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81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45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C1873-79AB-4BEF-A10D-9BABC43C7F70}" type="datetimeFigureOut">
              <a:rPr lang="ru-RU" smtClean="0"/>
              <a:t>06.11.2019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D5D1B-552C-41D1-B69F-E0617BD2F6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47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8%D0%BD%D1%82%D0%B5%D0%B3%D1%80%D0%B8%D1%80%D0%BE%D0%B2%D0%B0%D0%BD%D0%BD%D1%8B%D0%B9_%D0%B2%D1%80%D0%B5%D0%BC%D0%B5%D0%BD%D0%BD%D0%BE%D0%B9_%D1%80%D1%8F%D0%B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A1%D1%82%D0%B0%D1%86%D0%B8%D0%BE%D0%BD%D0%B0%D1%80%D0%BD%D0%BE%D1%81%D1%82%D1%8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E%D0%B4%D0%B5%D0%BB%D1%8C_%D0%B8%D1%81%D0%BF%D1%80%D0%B0%D0%B2%D0%BB%D0%B5%D0%BD%D0%B8%D1%8F_%D0%BE%D1%88%D0%B8%D0%B1%D0%BE%D0%BA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63713" y="609600"/>
            <a:ext cx="7129462" cy="1431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ru-RU" sz="1600" b="1" dirty="0" smtClean="0">
                <a:solidFill>
                  <a:srgbClr val="660033"/>
                </a:solidFill>
              </a:rPr>
              <a:t>Дисциплина: </a:t>
            </a:r>
            <a:r>
              <a:rPr lang="ru-RU" sz="1600" b="1" dirty="0">
                <a:solidFill>
                  <a:srgbClr val="660033"/>
                </a:solidFill>
              </a:rPr>
              <a:t>Эконометрика и экономико-математические методы и модели</a:t>
            </a:r>
            <a:endParaRPr lang="ru-RU" sz="1600" b="1" dirty="0" smtClean="0">
              <a:solidFill>
                <a:srgbClr val="660033"/>
              </a:solidFill>
            </a:endParaRP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835150" y="2205038"/>
            <a:ext cx="7058025" cy="44640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000" b="1" dirty="0" smtClean="0"/>
              <a:t>Акулич Владимир Алексеевич</a:t>
            </a:r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Доцент кафедры </a:t>
            </a:r>
            <a:r>
              <a:rPr lang="ru-RU" sz="2400" dirty="0"/>
              <a:t>математических методов в экономике </a:t>
            </a:r>
            <a:r>
              <a:rPr lang="ru-RU" sz="2400" dirty="0" smtClean="0"/>
              <a:t>БГЭУ  </a:t>
            </a:r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050" dirty="0" smtClean="0"/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Кафедра находится: корпус 4, к. 804</a:t>
            </a:r>
          </a:p>
          <a:p>
            <a:pPr marL="0" indent="0" algn="r" eaLnBrk="1" hangingPunct="1">
              <a:lnSpc>
                <a:spcPct val="90000"/>
              </a:lnSpc>
              <a:buNone/>
              <a:defRPr/>
            </a:pPr>
            <a:endParaRPr lang="ru-RU" sz="2200" b="1" dirty="0" smtClean="0">
              <a:solidFill>
                <a:srgbClr val="C00000"/>
              </a:solidFill>
            </a:endParaRPr>
          </a:p>
          <a:p>
            <a:pPr marL="0" indent="0" algn="r" eaLnBrk="1" hangingPunct="1">
              <a:lnSpc>
                <a:spcPct val="90000"/>
              </a:lnSpc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</a:rPr>
              <a:t>Лекция.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Введение в анализ временных рядов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endParaRPr lang="en-US" sz="2200" dirty="0" smtClean="0">
              <a:solidFill>
                <a:srgbClr val="C00000"/>
              </a:solidFill>
            </a:endParaRPr>
          </a:p>
          <a:p>
            <a:pPr marL="0" indent="0" algn="r" eaLnBrk="1" hangingPunct="1">
              <a:lnSpc>
                <a:spcPct val="90000"/>
              </a:lnSpc>
              <a:buNone/>
              <a:defRPr/>
            </a:pPr>
            <a:r>
              <a:rPr lang="ru-RU" sz="2200" dirty="0" smtClean="0"/>
              <a:t>Векторная авторегрессионная модель (</a:t>
            </a:r>
            <a:r>
              <a:rPr lang="en-US" sz="2200" dirty="0" smtClean="0"/>
              <a:t>VAR-model)</a:t>
            </a:r>
            <a:r>
              <a:rPr lang="ru-RU" sz="2200" dirty="0" smtClean="0"/>
              <a:t>. </a:t>
            </a:r>
            <a:endParaRPr lang="en-US" sz="2200" dirty="0" smtClean="0"/>
          </a:p>
          <a:p>
            <a:pPr marL="0" indent="0" algn="r" eaLnBrk="1" hangingPunct="1">
              <a:lnSpc>
                <a:spcPct val="90000"/>
              </a:lnSpc>
              <a:buNone/>
              <a:defRPr/>
            </a:pPr>
            <a:r>
              <a:rPr lang="ru-RU" sz="2200" b="1" dirty="0" smtClean="0"/>
              <a:t>Теория.</a:t>
            </a:r>
            <a:r>
              <a:rPr lang="ru-RU" sz="2200" dirty="0" smtClean="0"/>
              <a:t>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569106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2800" dirty="0"/>
              <a:t>Как выяснить, коинтегрированы ли между собой два временных ряда?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908720"/>
            <a:ext cx="9144000" cy="59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600" dirty="0" smtClean="0"/>
              <a:t>Существуют три способа, которые могут помочь принять решение о том, можно ли моделировать две переменные как </a:t>
            </a:r>
            <a:r>
              <a:rPr lang="ru-RU" sz="2600" dirty="0" err="1" smtClean="0"/>
              <a:t>коинтегрированные</a:t>
            </a:r>
            <a:r>
              <a:rPr lang="ru-RU" sz="2600" dirty="0" smtClean="0"/>
              <a:t>:</a:t>
            </a:r>
          </a:p>
          <a:p>
            <a:pPr algn="l"/>
            <a:r>
              <a:rPr lang="ru-RU" sz="2600" dirty="0" smtClean="0"/>
              <a:t>1. Можно использовать экономическую теорию (в исследованиях других авторов ранее было доказано, что какие-то две переменные являются </a:t>
            </a:r>
            <a:r>
              <a:rPr lang="ru-RU" sz="2600" dirty="0" err="1" smtClean="0"/>
              <a:t>коинтегрированными</a:t>
            </a:r>
            <a:r>
              <a:rPr lang="ru-RU" sz="2600" dirty="0" smtClean="0"/>
              <a:t>).</a:t>
            </a:r>
          </a:p>
          <a:p>
            <a:pPr algn="l"/>
            <a:r>
              <a:rPr lang="ru-RU" sz="2600" dirty="0" smtClean="0"/>
              <a:t>2. Начертить график и убедиться, что обе переменные содержат общий стохастический тренд.</a:t>
            </a:r>
          </a:p>
          <a:p>
            <a:pPr algn="l"/>
            <a:r>
              <a:rPr lang="ru-RU" sz="2600" dirty="0" smtClean="0"/>
              <a:t>3. Провести статистические тесты на </a:t>
            </a:r>
            <a:r>
              <a:rPr lang="ru-RU" sz="2600" dirty="0" err="1" smtClean="0"/>
              <a:t>коинтеграцию</a:t>
            </a:r>
            <a:r>
              <a:rPr lang="ru-RU" sz="2600" dirty="0" smtClean="0"/>
              <a:t>.</a:t>
            </a:r>
          </a:p>
          <a:p>
            <a:pPr algn="l"/>
            <a:endParaRPr lang="ru-RU" sz="2600" dirty="0" smtClean="0"/>
          </a:p>
          <a:p>
            <a:pPr algn="l"/>
            <a:r>
              <a: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Источник: </a:t>
            </a:r>
            <a:r>
              <a:rPr lang="ru-RU" sz="1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Сток Джеймс (проф. Гарварда), Уотсон Марк (проф. </a:t>
            </a:r>
            <a:r>
              <a:rPr lang="ru-RU" sz="1600" kern="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Принстона</a:t>
            </a:r>
            <a:r>
              <a:rPr lang="ru-RU" sz="1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Введение в </a:t>
            </a:r>
            <a:r>
              <a:rPr lang="ru-RU" sz="1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эконометрику </a:t>
            </a:r>
            <a:r>
              <a:rPr lang="en-US" sz="1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ru-RU" sz="1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Пер. с англ. . </a:t>
            </a:r>
            <a:r>
              <a:rPr lang="ru-RU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Москва. 2015. С. </a:t>
            </a:r>
            <a:r>
              <a:rPr lang="ru-RU" sz="1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683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2491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2800" dirty="0"/>
              <a:t>Статистические тесты на </a:t>
            </a:r>
            <a:r>
              <a:rPr lang="ru-RU" sz="2800" dirty="0" err="1"/>
              <a:t>коинтеграцию</a:t>
            </a:r>
            <a:r>
              <a:rPr lang="ru-RU" sz="2800" dirty="0"/>
              <a:t>: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908720"/>
            <a:ext cx="914400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600" dirty="0" smtClean="0"/>
              <a:t>1. Тест </a:t>
            </a:r>
            <a:r>
              <a:rPr lang="ru-RU" sz="2600" dirty="0" err="1" smtClean="0"/>
              <a:t>Йохансена</a:t>
            </a:r>
            <a:r>
              <a:rPr lang="ru-RU" sz="2600" dirty="0" smtClean="0"/>
              <a:t>.</a:t>
            </a:r>
          </a:p>
          <a:p>
            <a:pPr algn="l"/>
            <a:r>
              <a:rPr lang="ru-RU" sz="2600" dirty="0" smtClean="0"/>
              <a:t>2. Тест </a:t>
            </a:r>
            <a:r>
              <a:rPr lang="ru-RU" sz="2600" dirty="0" err="1" smtClean="0"/>
              <a:t>Энгла-Грэнджера</a:t>
            </a:r>
            <a:r>
              <a:rPr lang="ru-RU" sz="2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94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Парная регрессионная модель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22266" y="111144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Множественная регрессионная</a:t>
            </a:r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модель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147583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22222"/>
                </a:solidFill>
              </a:rPr>
              <a:t>Парная регрессионная модель с распределенным лагом</a:t>
            </a:r>
            <a:r>
              <a:rPr lang="en-US" b="1" dirty="0" smtClean="0">
                <a:solidFill>
                  <a:srgbClr val="222222"/>
                </a:solidFill>
              </a:rPr>
              <a:t> -</a:t>
            </a:r>
            <a:r>
              <a:rPr lang="ru-RU" b="1" dirty="0" smtClean="0">
                <a:solidFill>
                  <a:srgbClr val="222222"/>
                </a:solidFill>
              </a:rPr>
              <a:t> </a:t>
            </a:r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DL(q, 1)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6509" y="497534"/>
            <a:ext cx="2181225" cy="5524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9266" y="1599452"/>
            <a:ext cx="3390900" cy="5619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2922" y="2655956"/>
            <a:ext cx="6534150" cy="866775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-50140" y="348513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22222"/>
                </a:solidFill>
              </a:rPr>
              <a:t>Множественная регрессионная модель с распределенным лагом</a:t>
            </a:r>
            <a:r>
              <a:rPr lang="en-US" b="1" dirty="0" smtClean="0">
                <a:solidFill>
                  <a:srgbClr val="222222"/>
                </a:solidFill>
              </a:rPr>
              <a:t> -</a:t>
            </a:r>
            <a:r>
              <a:rPr lang="ru-RU" b="1" dirty="0" smtClean="0">
                <a:solidFill>
                  <a:srgbClr val="222222"/>
                </a:solidFill>
              </a:rPr>
              <a:t> </a:t>
            </a:r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DL(q, k)</a:t>
            </a:r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2922" y="5733256"/>
            <a:ext cx="6981825" cy="1019175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0" y="5157761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mtClean="0">
                <a:solidFill>
                  <a:srgbClr val="222222"/>
                </a:solidFill>
              </a:rPr>
              <a:t>Авто регрессионная </a:t>
            </a:r>
            <a:r>
              <a:rPr lang="ru-RU" b="1" dirty="0" smtClean="0">
                <a:solidFill>
                  <a:srgbClr val="222222"/>
                </a:solidFill>
              </a:rPr>
              <a:t>модель </a:t>
            </a:r>
            <a:r>
              <a:rPr lang="en-US" b="1" dirty="0" smtClean="0">
                <a:solidFill>
                  <a:srgbClr val="222222"/>
                </a:solidFill>
              </a:rPr>
              <a:t>–</a:t>
            </a:r>
            <a:r>
              <a:rPr lang="ru-RU" b="1" dirty="0" smtClean="0">
                <a:solidFill>
                  <a:srgbClr val="222222"/>
                </a:solidFill>
              </a:rPr>
              <a:t> </a:t>
            </a:r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AR (p)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24371" y="4060633"/>
            <a:ext cx="590550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81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Авто регрессионная модель с распределенным лагом – </a:t>
            </a:r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ARDL (p, q, k)</a:t>
            </a:r>
            <a:r>
              <a:rPr lang="ru-RU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435124"/>
            <a:ext cx="7143750" cy="107632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1715079"/>
            <a:ext cx="8531246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ARDL</a:t>
            </a:r>
            <a:r>
              <a:rPr lang="ru-RU" sz="2800" dirty="0"/>
              <a:t> (</a:t>
            </a:r>
            <a:r>
              <a:rPr lang="en-US" sz="2800" dirty="0" err="1"/>
              <a:t>p,q,k</a:t>
            </a:r>
            <a:r>
              <a:rPr lang="en-US" sz="2800" dirty="0" smtClean="0"/>
              <a:t>)</a:t>
            </a:r>
            <a:endParaRPr lang="ru-RU" sz="2800" dirty="0" smtClean="0"/>
          </a:p>
          <a:p>
            <a:r>
              <a:rPr lang="en-US" sz="2800" dirty="0" smtClean="0"/>
              <a:t>p – </a:t>
            </a:r>
            <a:r>
              <a:rPr lang="ru-RU" sz="2800" dirty="0" smtClean="0"/>
              <a:t>число временных лагов зависимой переменной;</a:t>
            </a:r>
            <a:endParaRPr lang="en-US" sz="2800" dirty="0" smtClean="0"/>
          </a:p>
          <a:p>
            <a:r>
              <a:rPr lang="en-US" sz="2800" dirty="0" smtClean="0"/>
              <a:t>q – </a:t>
            </a:r>
            <a:r>
              <a:rPr lang="ru-RU" sz="2800" dirty="0" smtClean="0"/>
              <a:t>число временных лагов независимой переменной </a:t>
            </a:r>
          </a:p>
          <a:p>
            <a:r>
              <a:rPr lang="ru-RU" sz="2800" dirty="0" smtClean="0"/>
              <a:t>(регрессора);</a:t>
            </a:r>
          </a:p>
          <a:p>
            <a:r>
              <a:rPr lang="en-US" sz="2800" dirty="0" smtClean="0"/>
              <a:t>K – </a:t>
            </a:r>
            <a:r>
              <a:rPr lang="ru-RU" sz="2800" dirty="0" smtClean="0"/>
              <a:t>число независимых переменных (регрессоров).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8139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Левая фигурная скобка 9"/>
          <p:cNvSpPr/>
          <p:nvPr/>
        </p:nvSpPr>
        <p:spPr>
          <a:xfrm>
            <a:off x="251520" y="1738737"/>
            <a:ext cx="443285" cy="122906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750" y="1703567"/>
            <a:ext cx="3228975" cy="130492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1707" y="116632"/>
            <a:ext cx="9036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Векторная авторегрессионная модель</a:t>
            </a:r>
            <a:r>
              <a:rPr lang="en-US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(VAR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model) </a:t>
            </a:r>
            <a:endParaRPr lang="ru-RU" sz="2400" b="1" dirty="0" smtClean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двумя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переменными и 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одним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лагом. Самая простая из возможных спецификаций</a:t>
            </a:r>
            <a:r>
              <a:rPr lang="ru-RU" sz="2400" b="1" dirty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302" y="4873083"/>
            <a:ext cx="6808353" cy="142690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07504" y="3717032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Векторная авторегрессионная модель</a:t>
            </a:r>
            <a:r>
              <a:rPr lang="en-US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(VAR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model) </a:t>
            </a:r>
            <a:endParaRPr lang="ru-RU" sz="2400" b="1" dirty="0" smtClean="0">
              <a:solidFill>
                <a:srgbClr val="2222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тремя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переменными и 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двумя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лагами: 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176017" y="5040085"/>
            <a:ext cx="443285" cy="122906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76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16632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Векторная авторегрессионная модель</a:t>
            </a:r>
            <a:r>
              <a:rPr lang="en-US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(VAR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model) </a:t>
            </a:r>
          </a:p>
          <a:p>
            <a:r>
              <a:rPr lang="en-US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</a:t>
            </a:r>
            <a:r>
              <a:rPr lang="en-US" sz="2400" b="1" i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ru-RU" sz="2400" b="1" i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+1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переменными и </a:t>
            </a:r>
            <a:r>
              <a:rPr lang="en-US" sz="2400" b="1" i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лагами: 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477" y="1180201"/>
            <a:ext cx="8402019" cy="1440161"/>
          </a:xfrm>
          <a:prstGeom prst="rect">
            <a:avLst/>
          </a:prstGeom>
        </p:spPr>
      </p:pic>
      <p:sp>
        <p:nvSpPr>
          <p:cNvPr id="11" name="Левая фигурная скобка 10"/>
          <p:cNvSpPr/>
          <p:nvPr/>
        </p:nvSpPr>
        <p:spPr>
          <a:xfrm>
            <a:off x="202429" y="1036186"/>
            <a:ext cx="432048" cy="1584176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238" y="3645024"/>
            <a:ext cx="6302568" cy="3024336"/>
          </a:xfrm>
          <a:prstGeom prst="rect">
            <a:avLst/>
          </a:prstGeom>
        </p:spPr>
      </p:pic>
      <p:sp>
        <p:nvSpPr>
          <p:cNvPr id="13" name="Левая фигурная скобка 12"/>
          <p:cNvSpPr/>
          <p:nvPr/>
        </p:nvSpPr>
        <p:spPr>
          <a:xfrm>
            <a:off x="438460" y="3573016"/>
            <a:ext cx="432048" cy="3168352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3312209" y="2692370"/>
            <a:ext cx="1206039" cy="9526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1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16632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Векторная модель</a:t>
            </a:r>
            <a:r>
              <a:rPr lang="en-US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коррекции ошибками </a:t>
            </a:r>
            <a:r>
              <a:rPr lang="en-US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(VECM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model) </a:t>
            </a:r>
          </a:p>
          <a:p>
            <a:r>
              <a:rPr lang="en-US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</a:t>
            </a:r>
            <a:r>
              <a:rPr lang="ru-RU" sz="2400" b="1" i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двумя 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переменными и </a:t>
            </a:r>
            <a:r>
              <a:rPr lang="ru-RU" sz="2400" b="1" i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двумя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лагами: 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202429" y="1036186"/>
            <a:ext cx="432048" cy="1584176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596" y="1071822"/>
            <a:ext cx="8686800" cy="13335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552" y="3771425"/>
            <a:ext cx="7992888" cy="2953444"/>
          </a:xfrm>
          <a:prstGeom prst="rect">
            <a:avLst/>
          </a:prstGeom>
        </p:spPr>
      </p:pic>
      <p:sp>
        <p:nvSpPr>
          <p:cNvPr id="6" name="Левая фигурная скобка 5"/>
          <p:cNvSpPr/>
          <p:nvPr/>
        </p:nvSpPr>
        <p:spPr>
          <a:xfrm>
            <a:off x="229572" y="3807987"/>
            <a:ext cx="432048" cy="2880320"/>
          </a:xfrm>
          <a:prstGeom prst="lef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2798676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Векторная модель</a:t>
            </a:r>
            <a:r>
              <a:rPr lang="en-US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коррекции ошибками </a:t>
            </a:r>
            <a:r>
              <a:rPr lang="en-US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(VECM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model) </a:t>
            </a:r>
          </a:p>
          <a:p>
            <a:r>
              <a:rPr lang="en-US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</a:t>
            </a:r>
            <a:r>
              <a:rPr lang="en-US" sz="2400" b="1" i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K+1</a:t>
            </a:r>
            <a:r>
              <a:rPr lang="ru-RU" sz="2400" b="1" i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переменными и </a:t>
            </a:r>
            <a:r>
              <a:rPr lang="en-US" sz="2400" b="1" i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 </a:t>
            </a:r>
            <a:r>
              <a:rPr lang="ru-RU" sz="2400" b="1" dirty="0" smtClean="0">
                <a:solidFill>
                  <a:srgbClr val="2222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лагами: 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3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3"/>
          </a:solidFill>
        </p:spPr>
        <p:txBody>
          <a:bodyPr/>
          <a:lstStyle/>
          <a:p>
            <a:r>
              <a:rPr lang="ru-RU" sz="2800" dirty="0" smtClean="0"/>
              <a:t>Что такое </a:t>
            </a:r>
            <a:r>
              <a:rPr lang="ru-RU" sz="2800" dirty="0" err="1" smtClean="0"/>
              <a:t>коинтеграция</a:t>
            </a:r>
            <a:r>
              <a:rPr lang="ru-RU" sz="2800" dirty="0" smtClean="0"/>
              <a:t>?</a:t>
            </a:r>
            <a:endParaRPr lang="ru-RU" sz="2800" dirty="0" smtClean="0">
              <a:solidFill>
                <a:srgbClr val="00206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620713"/>
            <a:ext cx="9144000" cy="623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800" b="1" dirty="0" err="1"/>
              <a:t>Коинтеграция</a:t>
            </a:r>
            <a:r>
              <a:rPr lang="ru-RU" sz="2800" dirty="0"/>
              <a:t> — свойство нескольких </a:t>
            </a:r>
            <a:r>
              <a:rPr lang="ru-RU" sz="2800" i="1" dirty="0"/>
              <a:t>нестационарных</a:t>
            </a:r>
            <a:r>
              <a:rPr lang="ru-RU" sz="2800" dirty="0"/>
              <a:t> (</a:t>
            </a:r>
            <a:r>
              <a:rPr lang="ru-RU" sz="2800" dirty="0">
                <a:hlinkClick r:id="rId3" tooltip="Интегрированный временной ряд"/>
              </a:rPr>
              <a:t>интегрированных</a:t>
            </a:r>
            <a:r>
              <a:rPr lang="ru-RU" sz="2800" dirty="0"/>
              <a:t>) временных рядов, заключающееся в существовании некоторой их </a:t>
            </a:r>
            <a:r>
              <a:rPr lang="ru-RU" sz="2800" dirty="0">
                <a:hlinkClick r:id="rId4" tooltip="Стационарность"/>
              </a:rPr>
              <a:t>стационарной</a:t>
            </a:r>
            <a:r>
              <a:rPr lang="ru-RU" sz="2800" dirty="0"/>
              <a:t> линейной комбинации. </a:t>
            </a:r>
            <a:endParaRPr lang="ru-RU" sz="2800" dirty="0" smtClean="0"/>
          </a:p>
          <a:p>
            <a:pPr algn="l"/>
            <a:endParaRPr lang="ru-RU" sz="2800" dirty="0"/>
          </a:p>
          <a:p>
            <a:pPr algn="l"/>
            <a:r>
              <a:rPr lang="ru-RU" sz="2800" dirty="0" smtClean="0"/>
              <a:t>Концепция </a:t>
            </a:r>
            <a:r>
              <a:rPr lang="ru-RU" sz="2800" dirty="0" err="1"/>
              <a:t>коинтеграции</a:t>
            </a:r>
            <a:r>
              <a:rPr lang="ru-RU" sz="2800" dirty="0"/>
              <a:t> впервые была предложена </a:t>
            </a:r>
            <a:r>
              <a:rPr lang="ru-RU" sz="2800" dirty="0" err="1"/>
              <a:t>Грэнджером</a:t>
            </a:r>
            <a:r>
              <a:rPr lang="ru-RU" sz="2800" dirty="0"/>
              <a:t> в 1981 году. В дальнейшем данное направление развивали </a:t>
            </a:r>
            <a:r>
              <a:rPr lang="ru-RU" sz="2800" dirty="0" err="1"/>
              <a:t>Энгл</a:t>
            </a:r>
            <a:r>
              <a:rPr lang="ru-RU" sz="2800" dirty="0"/>
              <a:t>, </a:t>
            </a:r>
            <a:r>
              <a:rPr lang="ru-RU" sz="2800" dirty="0" err="1"/>
              <a:t>Йохансен</a:t>
            </a:r>
            <a:r>
              <a:rPr lang="ru-RU" sz="2800" dirty="0"/>
              <a:t>, Филипс и другие.</a:t>
            </a:r>
            <a:endParaRPr lang="ru-RU" sz="2600" dirty="0" smtClean="0"/>
          </a:p>
          <a:p>
            <a:pPr algn="l"/>
            <a:r>
              <a:rPr lang="ru-RU" sz="16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Источник: Википедия: </a:t>
            </a:r>
            <a:r>
              <a:rPr lang="ru-RU" sz="1600" kern="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Коинтеграция</a:t>
            </a:r>
            <a:endParaRPr lang="ru-RU" sz="1600" kern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03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82988"/>
            <a:ext cx="6444208" cy="426948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-14982" y="6444163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Источник: Сток, Джеймс Введение в эконометрику. Москва. 2015. С. 68</a:t>
            </a:r>
            <a:r>
              <a:rPr lang="en-US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15452"/>
          </a:xfrm>
          <a:solidFill>
            <a:schemeClr val="accent3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ru-RU" sz="2800" dirty="0"/>
              <a:t>На рисунке ниже видно, что скорее всего, два временных ряда коинтегрированы между собой? Чтобы ответить более точно, нужно проводить тесты.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5229200"/>
            <a:ext cx="9144000" cy="120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000" b="1" dirty="0" smtClean="0"/>
              <a:t>Графики процентных ставок показывают, что каждый из рядов выглядит как </a:t>
            </a:r>
            <a:r>
              <a:rPr lang="en-US" sz="2000" b="1" dirty="0" smtClean="0"/>
              <a:t>I(1)</a:t>
            </a:r>
            <a:r>
              <a:rPr lang="ru-RU" sz="2000" b="1" dirty="0" smtClean="0"/>
              <a:t>, но спред (разница) между ними выглядит как стационарный временной ряд </a:t>
            </a:r>
            <a:r>
              <a:rPr lang="en-US" sz="2000" b="1" dirty="0" smtClean="0"/>
              <a:t>I(0).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50575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2800" dirty="0"/>
              <a:t>Что такое </a:t>
            </a:r>
            <a:r>
              <a:rPr lang="ru-RU" sz="2800" dirty="0" err="1"/>
              <a:t>коинтеграция</a:t>
            </a:r>
            <a:r>
              <a:rPr lang="ru-RU" sz="2800" dirty="0"/>
              <a:t>?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620713"/>
            <a:ext cx="9144000" cy="623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600" dirty="0" err="1"/>
              <a:t>Коинтегрированность</a:t>
            </a:r>
            <a:r>
              <a:rPr lang="ru-RU" sz="2600" dirty="0"/>
              <a:t> является важным свойством многих экономических переменных, которое означает, что несмотря на случайный (слабо предсказуемый) характер изменения отдельных экономических переменных, существует долгосрочная зависимость между ними, которая приводит к некоторому совместному, взаимосвязанному изменению. </a:t>
            </a:r>
            <a:endParaRPr lang="en-US" sz="2600" dirty="0" smtClean="0"/>
          </a:p>
          <a:p>
            <a:pPr algn="l"/>
            <a:r>
              <a:rPr lang="ru-RU" sz="2600" dirty="0" smtClean="0"/>
              <a:t>Фактически </a:t>
            </a:r>
            <a:r>
              <a:rPr lang="ru-RU" sz="2600" dirty="0"/>
              <a:t>речь идёт о </a:t>
            </a:r>
            <a:r>
              <a:rPr lang="ru-RU" sz="2600" dirty="0">
                <a:hlinkClick r:id="rId3" tooltip="Модель исправления ошибок"/>
              </a:rPr>
              <a:t>модели исправления (коррекции) ошибок</a:t>
            </a:r>
            <a:r>
              <a:rPr lang="ru-RU" sz="2600" dirty="0"/>
              <a:t> (ECM - </a:t>
            </a:r>
            <a:r>
              <a:rPr lang="ru-RU" sz="2600" dirty="0" err="1"/>
              <a:t>Error</a:t>
            </a:r>
            <a:r>
              <a:rPr lang="ru-RU" sz="2600" dirty="0"/>
              <a:t> </a:t>
            </a:r>
            <a:r>
              <a:rPr lang="ru-RU" sz="2600" dirty="0" err="1"/>
              <a:t>Correction</a:t>
            </a:r>
            <a:r>
              <a:rPr lang="ru-RU" sz="2600" dirty="0"/>
              <a:t> </a:t>
            </a:r>
            <a:r>
              <a:rPr lang="ru-RU" sz="2600" dirty="0" err="1"/>
              <a:t>Model</a:t>
            </a:r>
            <a:r>
              <a:rPr lang="ru-RU" sz="2600" dirty="0"/>
              <a:t>) — когда краткосрочные изменения корректируются в зависимости от степени отклонения от долгосрочной зависимости. Такое поведение присуще </a:t>
            </a:r>
            <a:r>
              <a:rPr lang="ru-RU" sz="2600" dirty="0" err="1"/>
              <a:t>коинтегрированным</a:t>
            </a:r>
            <a:r>
              <a:rPr lang="ru-RU" sz="2600" dirty="0"/>
              <a:t> временным рядам</a:t>
            </a:r>
            <a:r>
              <a:rPr lang="ru-RU" sz="2600" dirty="0" smtClean="0"/>
              <a:t>.</a:t>
            </a:r>
          </a:p>
          <a:p>
            <a:pPr algn="l"/>
            <a:endParaRPr lang="ru-RU" sz="2600" dirty="0" smtClean="0"/>
          </a:p>
          <a:p>
            <a:pPr algn="l"/>
            <a:r>
              <a:rPr lang="ru-RU" sz="1600" kern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Источник: Википедия: </a:t>
            </a:r>
            <a:r>
              <a:rPr lang="ru-RU" sz="1600" kern="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Коинтеграция</a:t>
            </a:r>
            <a:endParaRPr lang="ru-RU" sz="1600" kern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48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3578</TotalTime>
  <Words>468</Words>
  <Application>Microsoft Office PowerPoint</Application>
  <PresentationFormat>Экран (4:3)</PresentationFormat>
  <Paragraphs>64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Wingdings</vt:lpstr>
      <vt:lpstr>Тема Office</vt:lpstr>
      <vt:lpstr>Дисциплина: Эконометрика и экономико-математические методы и модели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такое коинтеграция?</vt:lpstr>
      <vt:lpstr>На рисунке ниже видно, что скорее всего, два временных ряда коинтегрированы между собой? Чтобы ответить более точно, нужно проводить тесты.</vt:lpstr>
      <vt:lpstr>Что такое коинтеграция?</vt:lpstr>
      <vt:lpstr>Как выяснить, коинтегрированы ли между собой два временных ряда?</vt:lpstr>
      <vt:lpstr>Статистические тесты на коинтеграцию: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секторальных финансовых балансов как один из инструментов диагностики состояния национальной экономики (на примере Республики Беларусь)</dc:title>
  <dc:creator>user</dc:creator>
  <cp:lastModifiedBy>Пользователь Windows</cp:lastModifiedBy>
  <cp:revision>337</cp:revision>
  <dcterms:created xsi:type="dcterms:W3CDTF">2016-03-31T16:03:00Z</dcterms:created>
  <dcterms:modified xsi:type="dcterms:W3CDTF">2019-11-06T16:33:46Z</dcterms:modified>
</cp:coreProperties>
</file>