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18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89" r:id="rId48"/>
    <p:sldId id="390" r:id="rId49"/>
    <p:sldId id="391" r:id="rId50"/>
    <p:sldId id="392" r:id="rId51"/>
    <p:sldId id="393" r:id="rId52"/>
    <p:sldId id="394" r:id="rId53"/>
    <p:sldId id="395" r:id="rId54"/>
    <p:sldId id="396" r:id="rId55"/>
    <p:sldId id="397" r:id="rId56"/>
    <p:sldId id="398" r:id="rId57"/>
    <p:sldId id="373" r:id="rId58"/>
    <p:sldId id="374" r:id="rId59"/>
    <p:sldId id="340" r:id="rId60"/>
    <p:sldId id="341" r:id="rId61"/>
    <p:sldId id="342" r:id="rId62"/>
    <p:sldId id="343" r:id="rId63"/>
    <p:sldId id="350" r:id="rId64"/>
    <p:sldId id="344" r:id="rId65"/>
    <p:sldId id="347" r:id="rId66"/>
    <p:sldId id="348" r:id="rId67"/>
    <p:sldId id="345" r:id="rId68"/>
    <p:sldId id="346" r:id="rId69"/>
    <p:sldId id="349" r:id="rId70"/>
    <p:sldId id="330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79" autoAdjust="0"/>
  </p:normalViewPr>
  <p:slideViewPr>
    <p:cSldViewPr>
      <p:cViewPr varScale="1">
        <p:scale>
          <a:sx n="92" d="100"/>
          <a:sy n="92" d="100"/>
        </p:scale>
        <p:origin x="5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755050697251517"/>
          <c:y val="0.17549423906758627"/>
          <c:w val="0.48660092228515739"/>
          <c:h val="0.73093242581965356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63500"/>
            </a:sp3d>
          </c:spPr>
          <c:dPt>
            <c:idx val="0"/>
            <c:bubble3D val="0"/>
            <c:spPr>
              <a:solidFill>
                <a:srgbClr val="5D2884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Pt>
            <c:idx val="1"/>
            <c:bubble3D val="0"/>
            <c:spPr>
              <a:solidFill>
                <a:srgbClr val="5092C8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Pt>
            <c:idx val="2"/>
            <c:bubble3D val="0"/>
            <c:spPr>
              <a:solidFill>
                <a:srgbClr val="EA7126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Pt>
            <c:idx val="4"/>
            <c:bubble3D val="0"/>
            <c:spPr>
              <a:solidFill>
                <a:srgbClr val="FF898C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Pt>
            <c:idx val="5"/>
            <c:bubble3D val="0"/>
            <c:spPr>
              <a:solidFill>
                <a:srgbClr val="005392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Pt>
            <c:idx val="6"/>
            <c:bubble3D val="0"/>
            <c:spPr>
              <a:solidFill>
                <a:srgbClr val="AC0000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Pt>
            <c:idx val="7"/>
            <c:bubble3D val="0"/>
            <c:spPr>
              <a:solidFill>
                <a:srgbClr val="7FAC00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</c:dPt>
          <c:dLbls>
            <c:dLbl>
              <c:idx val="0"/>
              <c:layout>
                <c:manualLayout>
                  <c:x val="-0.12390340281534451"/>
                  <c:y val="-4.126594419971346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Образование; связь; </a:t>
                    </a:r>
                    <a:r>
                      <a:rPr lang="ru-RU" dirty="0" smtClean="0"/>
                      <a:t>5,6%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56561385510035E-3"/>
                  <c:y val="-1.485853142747476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Медицинское обслуживание; </a:t>
                    </a:r>
                    <a:r>
                      <a:rPr lang="ru-RU" dirty="0" smtClean="0"/>
                      <a:t>2,7%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778486917146288E-2"/>
                  <c:y val="3.489556769810745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Отдых; </a:t>
                    </a:r>
                    <a:r>
                      <a:rPr lang="ru-RU" dirty="0" smtClean="0"/>
                      <a:t>1,1%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025366458080012E-2"/>
                  <c:y val="8.257733167627674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Одежда, обувь; </a:t>
                    </a:r>
                    <a:r>
                      <a:rPr lang="ru-RU" dirty="0" smtClean="0"/>
                      <a:t>9%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5086265438177434E-3"/>
                  <c:y val="4.466190666844613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Другие товары и услуги; </a:t>
                    </a:r>
                    <a:r>
                      <a:rPr lang="ru-RU" dirty="0" smtClean="0"/>
                      <a:t>21,2%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354430312268565E-4"/>
                  <c:y val="5.6959829173896673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Жилье; </a:t>
                    </a:r>
                    <a:r>
                      <a:rPr lang="ru-RU" dirty="0" smtClean="0"/>
                      <a:t>10%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165990890872007E-2"/>
                  <c:y val="1.788246808132064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Транспорт; </a:t>
                    </a:r>
                    <a:r>
                      <a:rPr lang="ru-RU" dirty="0" smtClean="0"/>
                      <a:t>2,4%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5132027271114621E-3"/>
                  <c:y val="2.077873520526941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Еда, напитки; </a:t>
                    </a:r>
                    <a:r>
                      <a:rPr lang="ru-RU" dirty="0" smtClean="0"/>
                      <a:t>48%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Лист1!$F$41:$F$48</c:f>
              <c:strCache>
                <c:ptCount val="8"/>
                <c:pt idx="0">
                  <c:v>Образование; связь</c:v>
                </c:pt>
                <c:pt idx="1">
                  <c:v>Медицинское обслуживание</c:v>
                </c:pt>
                <c:pt idx="2">
                  <c:v>Отдых</c:v>
                </c:pt>
                <c:pt idx="3">
                  <c:v>Одежда, обувь</c:v>
                </c:pt>
                <c:pt idx="4">
                  <c:v>Другие товары и услуги</c:v>
                </c:pt>
                <c:pt idx="5">
                  <c:v>Жилье</c:v>
                </c:pt>
                <c:pt idx="6">
                  <c:v>Транспорт</c:v>
                </c:pt>
                <c:pt idx="7">
                  <c:v>Еда, напитки</c:v>
                </c:pt>
              </c:strCache>
            </c:strRef>
          </c:cat>
          <c:val>
            <c:numRef>
              <c:f>Лист1!$G$41:$G$48</c:f>
              <c:numCache>
                <c:formatCode>0.0</c:formatCode>
                <c:ptCount val="8"/>
                <c:pt idx="0">
                  <c:v>5.6</c:v>
                </c:pt>
                <c:pt idx="1">
                  <c:v>2.7</c:v>
                </c:pt>
                <c:pt idx="2">
                  <c:v>1.1000000000000001</c:v>
                </c:pt>
                <c:pt idx="3">
                  <c:v>9</c:v>
                </c:pt>
                <c:pt idx="4">
                  <c:v>21.2</c:v>
                </c:pt>
                <c:pt idx="5">
                  <c:v>10</c:v>
                </c:pt>
                <c:pt idx="6">
                  <c:v>2.4</c:v>
                </c:pt>
                <c:pt idx="7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solidFill>
      <a:schemeClr val="bg1"/>
    </a:solidFill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061B9-BDCA-44BD-9B17-F6F0019F35C7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E258D-D214-4C02-BC55-11A3ABD676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7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2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98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35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08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1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87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3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856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45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E258D-D214-4C02-BC55-11A3ABD67634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5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YellowGrid3"/>
          <p:cNvPicPr>
            <a:picLocks noChangeAspect="1" noChangeArrowheads="1"/>
          </p:cNvPicPr>
          <p:nvPr/>
        </p:nvPicPr>
        <p:blipFill>
          <a:blip r:embed="rId2">
            <a:lum bright="2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2"/>
          <a:stretch>
            <a:fillRect/>
          </a:stretch>
        </p:blipFill>
        <p:spPr bwMode="auto">
          <a:xfrm>
            <a:off x="1676400" y="0"/>
            <a:ext cx="746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range-bar1"/>
          <p:cNvPicPr>
            <a:picLocks noChangeAspect="1" noChangeArrowheads="1"/>
          </p:cNvPicPr>
          <p:nvPr/>
        </p:nvPicPr>
        <p:blipFill>
          <a:blip r:embed="rId3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67000" y="2895600"/>
            <a:ext cx="5410200" cy="3124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120000"/>
              </a:spcBef>
              <a:defRPr/>
            </a:pPr>
            <a:r>
              <a:rPr lang="en-US" sz="5000" smtClean="0">
                <a:solidFill>
                  <a:srgbClr val="660033"/>
                </a:solidFill>
                <a:latin typeface="Arial" charset="0"/>
              </a:rPr>
              <a:t>macroeconomics</a:t>
            </a:r>
            <a:r>
              <a:rPr lang="en-US" sz="5000" smtClean="0">
                <a:solidFill>
                  <a:srgbClr val="6D92DB"/>
                </a:solidFill>
                <a:latin typeface="Arial" charset="0"/>
              </a:rPr>
              <a:t> </a:t>
            </a:r>
            <a:r>
              <a:rPr lang="en-US" sz="2200" smtClean="0">
                <a:solidFill>
                  <a:srgbClr val="6D92DB"/>
                </a:solidFill>
                <a:latin typeface="Arial" charset="0"/>
              </a:rPr>
              <a:t>	</a:t>
            </a:r>
            <a:r>
              <a:rPr lang="en-US" sz="2200" smtClean="0">
                <a:solidFill>
                  <a:srgbClr val="8CAFCE"/>
                </a:solidFill>
                <a:latin typeface="Arial" charset="0"/>
              </a:rPr>
              <a:t>fifth edition</a:t>
            </a:r>
          </a:p>
          <a:p>
            <a:pPr algn="ctr" eaLnBrk="1" hangingPunct="1">
              <a:spcBef>
                <a:spcPct val="100000"/>
              </a:spcBef>
              <a:defRPr/>
            </a:pPr>
            <a:r>
              <a:rPr lang="en-US" sz="3000" b="1" smtClean="0">
                <a:solidFill>
                  <a:srgbClr val="6D92DB"/>
                </a:solidFill>
                <a:latin typeface="Arial" charset="0"/>
              </a:rPr>
              <a:t>	</a:t>
            </a:r>
            <a:r>
              <a:rPr lang="en-US" sz="3000" b="1" smtClean="0">
                <a:solidFill>
                  <a:srgbClr val="C24F00"/>
                </a:solidFill>
                <a:latin typeface="Arial" charset="0"/>
              </a:rPr>
              <a:t>N. Gregory Mankiw</a:t>
            </a:r>
          </a:p>
          <a:p>
            <a:pPr algn="ctr" eaLnBrk="1" hangingPunct="1">
              <a:spcBef>
                <a:spcPct val="100000"/>
              </a:spcBef>
              <a:defRPr/>
            </a:pPr>
            <a:r>
              <a:rPr lang="en-US" smtClean="0">
                <a:solidFill>
                  <a:srgbClr val="C24F00"/>
                </a:solidFill>
                <a:latin typeface="Arial" charset="0"/>
              </a:rPr>
              <a:t>	</a:t>
            </a:r>
            <a:r>
              <a:rPr lang="en-US" smtClean="0">
                <a:solidFill>
                  <a:srgbClr val="660033"/>
                </a:solidFill>
                <a:latin typeface="Arial" charset="0"/>
              </a:rPr>
              <a:t>PowerPoint</a:t>
            </a:r>
            <a:r>
              <a:rPr lang="en-US" baseline="40000" smtClean="0">
                <a:solidFill>
                  <a:srgbClr val="660033"/>
                </a:solidFill>
                <a:latin typeface="Arial" charset="0"/>
              </a:rPr>
              <a:t>®</a:t>
            </a:r>
            <a:r>
              <a:rPr lang="en-US" smtClean="0">
                <a:solidFill>
                  <a:srgbClr val="660033"/>
                </a:solidFill>
                <a:latin typeface="Arial" charset="0"/>
              </a:rPr>
              <a:t> Slides </a:t>
            </a:r>
            <a:br>
              <a:rPr lang="en-US" smtClean="0">
                <a:solidFill>
                  <a:srgbClr val="660033"/>
                </a:solidFill>
                <a:latin typeface="Arial" charset="0"/>
              </a:rPr>
            </a:br>
            <a:r>
              <a:rPr lang="en-US" smtClean="0">
                <a:solidFill>
                  <a:srgbClr val="660033"/>
                </a:solidFill>
                <a:latin typeface="Arial" charset="0"/>
              </a:rPr>
              <a:t>	by Ron Cronovich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 rot="16200000">
            <a:off x="-2460625" y="2538413"/>
            <a:ext cx="6400800" cy="2057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5000" b="1" smtClean="0">
                <a:solidFill>
                  <a:srgbClr val="F58803"/>
                </a:solidFill>
                <a:latin typeface="Arial" charset="0"/>
              </a:rPr>
              <a:t>macro 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19400" y="6324600"/>
            <a:ext cx="5105400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600" i="1" smtClean="0"/>
              <a:t>© 2002 Worth Publishers,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29958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44460-5FC5-4C9B-999E-2EA7FBB14385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3B81-53EC-462E-82D2-30AD1A7E8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img12.nnm.ru/1/7/4/d/6/dba5ebf009258bc439dcdc66ee6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img15.nnm.ru/d/7/3/5/0/3e414e0ab180e8e633f9428839e.jp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img11.nnm.ru/5/5/6/8/e/7497dd9144c82e2596b75008908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img15.nnm.ru/b/3/b/5/6/58dbdd8ca5569ad9f225ef1110c.jp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konomika.by/avtorskaya-rubrika/ekonomika-dlya-chajnikov/eto-priyatnoe-slovo-bo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konomika.by/avtorskaya-rubrika/ekonomika-dlya-chajnikov/eto-priyatnoe-slovo-bo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ekonomika.by/avtorskaya-rubrika/ekonomika-dlya-chajnikov/eto-priyatnoe-slovo-bo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ria.ru/world/20180929/1529613308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fontankafi.ru/articles/38006/" TargetMode="External"/><Relationship Id="rId3" Type="http://schemas.openxmlformats.org/officeDocument/2006/relationships/image" Target="../media/image70.png"/><Relationship Id="rId7" Type="http://schemas.openxmlformats.org/officeDocument/2006/relationships/hyperlink" Target="https://www.fontanka.ru/2018/04/05/124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ontankafi.ru/articles/38182/" TargetMode="External"/><Relationship Id="rId5" Type="http://schemas.openxmlformats.org/officeDocument/2006/relationships/hyperlink" Target="http://fontankafi.ru/articles/37910/" TargetMode="External"/><Relationship Id="rId4" Type="http://schemas.openxmlformats.org/officeDocument/2006/relationships/hyperlink" Target="https://www.fontanka.ru/2018/07/19/077/" TargetMode="External"/><Relationship Id="rId9" Type="http://schemas.openxmlformats.org/officeDocument/2006/relationships/hyperlink" Target="https://www.fontanka.ru/2018/04/13/022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85938" y="214313"/>
            <a:ext cx="7129462" cy="14319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Анализ состояния рынка труда национальной экономики</a:t>
            </a:r>
            <a:endParaRPr lang="ru-RU" sz="3600" b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85938" y="1857375"/>
            <a:ext cx="7107237" cy="4811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b="1" dirty="0" smtClean="0"/>
              <a:t>Акулич Владимир Алексеевич</a:t>
            </a:r>
            <a:endParaRPr lang="en-US" sz="3000" b="1" dirty="0" smtClean="0"/>
          </a:p>
          <a:p>
            <a:pPr marL="0" indent="0" algn="r">
              <a:lnSpc>
                <a:spcPct val="90000"/>
              </a:lnSpc>
              <a:buNone/>
              <a:defRPr/>
            </a:pPr>
            <a:r>
              <a:rPr lang="ru-RU" sz="3000" b="1" dirty="0"/>
              <a:t>(</a:t>
            </a:r>
            <a:r>
              <a:rPr lang="en-US" sz="3000" b="1" dirty="0" err="1" smtClean="0"/>
              <a:t>Uladzimir</a:t>
            </a:r>
            <a:r>
              <a:rPr lang="en-US" sz="3000" b="1" dirty="0" smtClean="0"/>
              <a:t> </a:t>
            </a:r>
            <a:r>
              <a:rPr lang="en-US" sz="3000" b="1" dirty="0"/>
              <a:t>Akulich)</a:t>
            </a:r>
            <a:endParaRPr lang="ru-RU" sz="3000" b="1" dirty="0"/>
          </a:p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dirty="0" smtClean="0"/>
              <a:t>Доцент кафедры национальной экономики и государственного управления БГЭУ  </a:t>
            </a:r>
          </a:p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050" dirty="0" smtClean="0"/>
          </a:p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3000" dirty="0" smtClean="0"/>
          </a:p>
          <a:p>
            <a:pPr marL="0" indent="0" algn="r">
              <a:lnSpc>
                <a:spcPct val="90000"/>
              </a:lnSpc>
              <a:buNone/>
              <a:defRPr/>
            </a:pPr>
            <a:r>
              <a:rPr lang="ru-RU" sz="3000" b="1" dirty="0" smtClean="0"/>
              <a:t>Лекция.</a:t>
            </a:r>
            <a:r>
              <a:rPr lang="en-US" sz="3000" b="1" dirty="0" smtClean="0"/>
              <a:t> </a:t>
            </a:r>
            <a:r>
              <a:rPr lang="ru-RU" sz="2800" dirty="0"/>
              <a:t>Дифференциация доходов населения</a:t>
            </a:r>
            <a:endParaRPr lang="ru-RU" sz="2800" dirty="0" smtClean="0"/>
          </a:p>
          <a:p>
            <a:pPr marL="0" indent="0" algn="r">
              <a:lnSpc>
                <a:spcPct val="90000"/>
              </a:lnSpc>
              <a:buNone/>
              <a:defRPr/>
            </a:pPr>
            <a:endParaRPr lang="be-BY" sz="1800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71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CC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Кривая Лоренца для России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Источник: </a:t>
            </a:r>
            <a:r>
              <a:rPr lang="ru-RU" sz="1400" dirty="0"/>
              <a:t>Разработка БГЭУ (студ. Дарья Карцева)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5006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13377" y="16218"/>
            <a:ext cx="9144000" cy="154057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“В Беларуси есть феномен “работающей бедности”. Всемирный банк — о том, как менять систему соцзащиты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34621" y="6358106"/>
            <a:ext cx="9117244" cy="4998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www.nv-online.info/2018/11/02/v-belarusi-est-fenomen-rabotayushhej-bednosti-vsemirnyj-bank-o-tom-kak-menyat-sistemu-sotszashhity.html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3377" y="1556792"/>
            <a:ext cx="90960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Беларусь достаточно благополучно выглядит при сравнении с другими странами по уровню неравенства через коэффициент Джини. Однако он не учитывает существенные межрегиональные и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межпоколенческие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диспропорции, заявил экономист Всемирного банка </a:t>
            </a:r>
            <a:r>
              <a:rPr lang="ru-RU" b="1" dirty="0">
                <a:solidFill>
                  <a:srgbClr val="222222"/>
                </a:solidFill>
                <a:latin typeface="Verdana" panose="020B0604030504040204" pitchFamily="34" charset="0"/>
              </a:rPr>
              <a:t>Кирилл Гайдук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</a:p>
          <a:p>
            <a:endParaRPr lang="ru-RU" dirty="0" smtClean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В 2015—2016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годах в Беларуси отмечался рост межобластного разрыва. По концентрации 20% районов дает 70% выпуска промышленной продукции, и там проживает 60% населения. </a:t>
            </a:r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С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тарые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инструменты борьбы с неравенством, разработанные в 70-е годы, уже не совсем применимы, появляются новые профессии, востребованы новые навыки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</a:p>
          <a:p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«В Беларуси есть феномен „работающей бедности“ — у черты бедности или даже ниже есть домохозяйства, которые работают в низкооплачиваемых отраслях и балансируют на грани уязвимости. Система соцзащиты к ним не очень щедра, считая занятыми», — обратил внимание Кирилл Гайдук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13377" y="16218"/>
            <a:ext cx="9144000" cy="154057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“В Беларуси есть феномен “работающей бедности”. Всемирный банк — о том, как менять систему соцзащиты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34621" y="6358106"/>
            <a:ext cx="9117244" cy="4998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www.nv-online.info/2018/11/02/v-belarusi-est-fenomen-rabotayushhej-bednosti-vsemirnyj-bank-o-tom-kak-menyat-sistemu-sotszashhity.html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3377" y="1556792"/>
            <a:ext cx="9096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С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ледует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пересмотреть сроки предоставления помощи и предложить новые инструменты для работающих, но малообеспеченных граждан.</a:t>
            </a: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Для снижения регионального неравенства сложно предложить что-то для отстающих областей, отметил эксперт Всемирного банка. Они, как правило, очень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затратны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и лучше идти по пути сокращения разрыва в качестве образования, констатировал Гайдук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</a:p>
          <a:p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«Люди будут двигаться к рабочим местам, а не места к людям — это эффективнее для решения долгосрочных социальных задач», — резюмировал Гайдук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</a:p>
          <a:p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Из 35 стран Западной, Восточной и Южной Европы Беларусь находится на седьмом месте по коэффициенту разброса располагаемого дохода. Наибольшие показатели неравенства наблюдаются в Словакии, Таджикистане и России, самые низкие — в Австрии и Дании. </a:t>
            </a:r>
          </a:p>
        </p:txBody>
      </p:sp>
    </p:spTree>
    <p:extLst>
      <p:ext uri="{BB962C8B-B14F-4D97-AF65-F5344CB8AC3E}">
        <p14:creationId xmlns:p14="http://schemas.microsoft.com/office/powerpoint/2010/main" val="39133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13377" y="16218"/>
            <a:ext cx="9144000" cy="154057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Беларуси растет неравенство в оплате труда</a:t>
            </a:r>
          </a:p>
          <a:p>
            <a:pPr algn="l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последние годы сельское население Беларуси стало беднее по сравнению с жителями крупных городов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34621" y="6358106"/>
            <a:ext cx="9117244" cy="4998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www.nv-online.info/2018/11/02/v-belarusi-est-fenomen-rabotayushhej-bednosti-vsemirnyj-bank-o-tom-kak-menyat-sistemu-sotszashhity.html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556792"/>
            <a:ext cx="681488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Олег </a:t>
            </a:r>
            <a:r>
              <a:rPr lang="ru-RU" dirty="0" err="1" smtClean="0">
                <a:solidFill>
                  <a:srgbClr val="222222"/>
                </a:solidFill>
                <a:latin typeface="Verdana" panose="020B0604030504040204" pitchFamily="34" charset="0"/>
              </a:rPr>
              <a:t>Мазоль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, </a:t>
            </a:r>
            <a:r>
              <a:rPr lang="en-US" dirty="0">
                <a:solidFill>
                  <a:srgbClr val="222222"/>
                </a:solidFill>
                <a:latin typeface="Verdana" panose="020B0604030504040204" pitchFamily="34" charset="0"/>
              </a:rPr>
              <a:t>BEROC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И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сследовании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«Неравенство в оплате труда в Беларуси: региональный аспект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». С. Мозоль изучил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неравенство в заработной плате в 118 районах Беларуси в период с 2000 по 2015 год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</a:p>
          <a:p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Вывод: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рост неравенства наблюдается с 2013 года и связан экономическими проблемами.</a:t>
            </a: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 </a:t>
            </a:r>
          </a:p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«Поскольку в последнее время во многих районах уровень убыточности предприятий сильно вырос, то дополнительных источников содержания районов в одной и той же области становится все меньше. Это вызывает рост неравенства по оплате труда как в отдельных районах областей, так и в целом по республике», — отмечает научный сотрудник BEROC.</a:t>
            </a:r>
          </a:p>
          <a:p>
            <a:endParaRPr lang="ru-RU" dirty="0" smtClean="0"/>
          </a:p>
          <a:p>
            <a:r>
              <a:rPr lang="ru-RU" sz="800" dirty="0" smtClean="0">
                <a:solidFill>
                  <a:srgbClr val="222222"/>
                </a:solidFill>
                <a:latin typeface="Verdana" panose="020B0604030504040204" pitchFamily="34" charset="0"/>
              </a:rPr>
              <a:t>Ссылка на исследование: </a:t>
            </a:r>
            <a:r>
              <a:rPr lang="en-US" sz="800" dirty="0" smtClean="0">
                <a:solidFill>
                  <a:srgbClr val="222222"/>
                </a:solidFill>
                <a:latin typeface="Verdana" panose="020B0604030504040204" pitchFamily="34" charset="0"/>
              </a:rPr>
              <a:t>http</a:t>
            </a:r>
            <a:r>
              <a:rPr lang="en-US" sz="800" dirty="0">
                <a:solidFill>
                  <a:srgbClr val="222222"/>
                </a:solidFill>
                <a:latin typeface="Verdana" panose="020B0604030504040204" pitchFamily="34" charset="0"/>
              </a:rPr>
              <a:t>://freepolicybriefs.org/2016/10/10/spatial-wage-inequality-belarus/</a:t>
            </a:r>
            <a:endParaRPr lang="ru-RU" sz="800" dirty="0">
              <a:solidFill>
                <a:srgbClr val="222222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7" y="1700808"/>
            <a:ext cx="1905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13377" y="16218"/>
            <a:ext cx="9144000" cy="154057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Беларуси растет неравенство в оплате труда</a:t>
            </a:r>
          </a:p>
          <a:p>
            <a:pPr algn="l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последние годы сельское население Беларуси стало беднее по сравнению с жителями крупных городов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72" y="6343442"/>
            <a:ext cx="68148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800" dirty="0" smtClean="0">
                <a:solidFill>
                  <a:srgbClr val="222222"/>
                </a:solidFill>
                <a:latin typeface="Verdana" panose="020B0604030504040204" pitchFamily="34" charset="0"/>
              </a:rPr>
              <a:t>Ссылка на исследование: </a:t>
            </a:r>
            <a:r>
              <a:rPr lang="en-US" sz="800" dirty="0" smtClean="0">
                <a:solidFill>
                  <a:srgbClr val="222222"/>
                </a:solidFill>
                <a:latin typeface="Verdana" panose="020B0604030504040204" pitchFamily="34" charset="0"/>
              </a:rPr>
              <a:t>http</a:t>
            </a:r>
            <a:r>
              <a:rPr lang="en-US" sz="800" dirty="0">
                <a:solidFill>
                  <a:srgbClr val="222222"/>
                </a:solidFill>
                <a:latin typeface="Verdana" panose="020B0604030504040204" pitchFamily="34" charset="0"/>
              </a:rPr>
              <a:t>://freepolicybriefs.org/2016/10/10/spatial-wage-inequality-belarus/</a:t>
            </a:r>
            <a:endParaRPr lang="ru-RU" sz="800" dirty="0">
              <a:solidFill>
                <a:srgbClr val="222222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7" y="1700808"/>
            <a:ext cx="1905000" cy="2924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288" y="1599277"/>
            <a:ext cx="6964052" cy="42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616528F3-6DC7-4EA2-B422-050DAD37638C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15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6500813"/>
            <a:ext cx="9144000" cy="357187"/>
          </a:xfrm>
          <a:prstGeom prst="rect">
            <a:avLst/>
          </a:prstGeom>
          <a:solidFill>
            <a:srgbClr val="FFDC6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ru-RU" sz="1400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Источник: </a:t>
            </a:r>
            <a:r>
              <a:rPr lang="en-US" sz="1400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http://finance.tut.by/news333695.html</a:t>
            </a:r>
            <a:endParaRPr lang="ru-RU" sz="1400" kern="0" dirty="0">
              <a:solidFill>
                <a:srgbClr val="52398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0"/>
            <a:ext cx="8215312" cy="65008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9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4C11008A-06DC-4BCD-AAD8-E3B977E4A91F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6500813"/>
            <a:ext cx="9144000" cy="357187"/>
          </a:xfrm>
          <a:prstGeom prst="rect">
            <a:avLst/>
          </a:prstGeom>
          <a:solidFill>
            <a:srgbClr val="FFDC6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ru-RU" sz="1400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Источник: </a:t>
            </a:r>
            <a:r>
              <a:rPr lang="en-US" sz="1400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http://finance.tut.by/news333695.html</a:t>
            </a:r>
            <a:endParaRPr lang="ru-RU" sz="1400" kern="0" dirty="0">
              <a:solidFill>
                <a:srgbClr val="52398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8358187" cy="11874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3000"/>
            <a:ext cx="8334375" cy="15001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43188"/>
            <a:ext cx="8358187" cy="39004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A2890BFB-37DA-42CE-ABDB-CB164D783DFF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6500813"/>
            <a:ext cx="9144000" cy="357187"/>
          </a:xfrm>
          <a:prstGeom prst="rect">
            <a:avLst/>
          </a:prstGeom>
          <a:solidFill>
            <a:srgbClr val="FFDC6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ru-RU" sz="1400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Источник: </a:t>
            </a:r>
            <a:r>
              <a:rPr lang="en-US" sz="1400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http://finance.tut.by/news333695.html</a:t>
            </a:r>
            <a:endParaRPr lang="ru-RU" sz="1400" kern="0" dirty="0">
              <a:solidFill>
                <a:srgbClr val="52398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5357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9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  На что расходуют свои доходы жители Беларуси?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D4550917-6F25-4DA4-991C-D947F791953F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18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/>
              <a:t>Распределение семейного бюджета </a:t>
            </a:r>
            <a:br>
              <a:rPr lang="ru-RU" sz="2800" dirty="0" smtClean="0"/>
            </a:br>
            <a:r>
              <a:rPr lang="ru-RU" sz="2800" dirty="0" smtClean="0"/>
              <a:t>жителя Беларуси</a:t>
            </a:r>
            <a:endParaRPr lang="ru-RU" sz="2800" dirty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4438"/>
            <a:ext cx="7429500" cy="47926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BEC5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 По данным </a:t>
            </a:r>
            <a:r>
              <a:rPr lang="ru-RU" sz="1400" kern="0" dirty="0" err="1">
                <a:latin typeface="+mn-lt"/>
              </a:rPr>
              <a:t>Белстата</a:t>
            </a:r>
            <a:r>
              <a:rPr lang="ru-RU" sz="1400" kern="0" dirty="0">
                <a:latin typeface="+mn-lt"/>
              </a:rPr>
              <a:t> за </a:t>
            </a:r>
            <a:r>
              <a:rPr lang="en-US" sz="1400" kern="0" dirty="0">
                <a:latin typeface="+mn-lt"/>
              </a:rPr>
              <a:t>I </a:t>
            </a:r>
            <a:r>
              <a:rPr lang="ru-RU" sz="1400" kern="0" dirty="0">
                <a:latin typeface="+mn-lt"/>
              </a:rPr>
              <a:t>полугодие 2011 года.</a:t>
            </a:r>
            <a:r>
              <a:rPr lang="ru-RU" sz="1400" dirty="0"/>
              <a:t>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54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   Какова дифференциация доходов населения в Беларуси?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82E25248-A888-49D4-A13F-30B61F9C3E71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Распределение семейного бюджета жителя Беларуси, %.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BEC5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 По данным Белстата за 2010 год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994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713"/>
            <a:ext cx="9144000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375" y="1128713"/>
            <a:ext cx="2305050" cy="284162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</a:rPr>
              <a:t>непродовольственные</a:t>
            </a:r>
          </a:p>
        </p:txBody>
      </p:sp>
    </p:spTree>
    <p:extLst>
      <p:ext uri="{BB962C8B-B14F-4D97-AF65-F5344CB8AC3E}">
        <p14:creationId xmlns:p14="http://schemas.microsoft.com/office/powerpoint/2010/main" val="203283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/>
              <a:t>Распределение семейного бюджета </a:t>
            </a:r>
            <a:br>
              <a:rPr lang="ru-RU" sz="2800" dirty="0" smtClean="0"/>
            </a:br>
            <a:r>
              <a:rPr lang="ru-RU" sz="2800" dirty="0" smtClean="0"/>
              <a:t>жителя Швейцарии</a:t>
            </a:r>
            <a:endParaRPr lang="ru-RU" sz="2800" dirty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4438"/>
            <a:ext cx="8143875" cy="56435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759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/>
              <a:t>Распределение семейного бюджета </a:t>
            </a:r>
            <a:br>
              <a:rPr lang="ru-RU" sz="2800" dirty="0" smtClean="0"/>
            </a:br>
            <a:r>
              <a:rPr lang="ru-RU" sz="2800" dirty="0" smtClean="0"/>
              <a:t>жителя США</a:t>
            </a:r>
            <a:endParaRPr lang="ru-RU" sz="28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BEC5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Г. Мэнкью Принципы макроэкономики. 4-е изд. / Пер. с англ. СПб.: Питер, 2010. 544 с. - С. 157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4438"/>
            <a:ext cx="6953250" cy="5032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06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/>
              <a:t>Распределение семейного бюджета </a:t>
            </a:r>
            <a:br>
              <a:rPr lang="ru-RU" sz="2800" dirty="0" smtClean="0"/>
            </a:br>
            <a:r>
              <a:rPr lang="ru-RU" sz="2800" dirty="0" smtClean="0"/>
              <a:t>жителя Беларуси (в такой де группировке, как для США), % (за 2009 год)</a:t>
            </a:r>
            <a:endParaRPr lang="ru-RU" sz="28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BEC5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По данным </a:t>
            </a:r>
            <a:r>
              <a:rPr lang="ru-RU" sz="1400" kern="0" dirty="0" err="1">
                <a:latin typeface="+mn-lt"/>
              </a:rPr>
              <a:t>Белстата</a:t>
            </a:r>
            <a:r>
              <a:rPr lang="ru-RU" sz="1400" kern="0" dirty="0">
                <a:latin typeface="+mn-lt"/>
              </a:rPr>
              <a:t> за 2009 год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42844" y="1285860"/>
          <a:ext cx="8858312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4766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6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/>
              <a:t>Сравнение расходов семейного бюджета </a:t>
            </a:r>
            <a:br>
              <a:rPr lang="ru-RU" sz="2800" dirty="0" smtClean="0"/>
            </a:br>
            <a:r>
              <a:rPr lang="ru-RU" sz="2800" dirty="0" smtClean="0"/>
              <a:t>жителя Беларуси и США</a:t>
            </a:r>
            <a:endParaRPr lang="ru-RU" sz="28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rgbClr val="BEC5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По данным </a:t>
            </a:r>
            <a:r>
              <a:rPr lang="ru-RU" sz="1400" kern="0" dirty="0" err="1">
                <a:latin typeface="+mn-lt"/>
              </a:rPr>
              <a:t>Белстата</a:t>
            </a:r>
            <a:r>
              <a:rPr lang="ru-RU" sz="1400" kern="0" dirty="0">
                <a:latin typeface="+mn-lt"/>
              </a:rPr>
              <a:t> за 2009 год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2571750"/>
            <a:ext cx="4452937" cy="33575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1428750"/>
            <a:ext cx="4572000" cy="1071563"/>
          </a:xfrm>
          <a:prstGeom prst="rect">
            <a:avLst/>
          </a:prstGeom>
          <a:solidFill>
            <a:srgbClr val="FFA72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Беларусь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643438" y="1428750"/>
            <a:ext cx="4500562" cy="1071563"/>
          </a:xfrm>
          <a:prstGeom prst="rect">
            <a:avLst/>
          </a:prstGeom>
          <a:solidFill>
            <a:srgbClr val="FFA72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rgbClr val="523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США</a:t>
            </a:r>
          </a:p>
        </p:txBody>
      </p:sp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4592638" cy="33575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25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37650" cy="6572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BEC5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en-US" sz="1400" kern="0" dirty="0">
                <a:latin typeface="+mn-lt"/>
              </a:rPr>
              <a:t>http://finance.tut.by/news463037.html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136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Documents and Settings\user.OFICELD\Рабочий стол\национплка\RTEmagicC_0db4e84edc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00625" cy="6888163"/>
          </a:xfrm>
        </p:spPr>
      </p:pic>
    </p:spTree>
    <p:extLst>
      <p:ext uri="{BB962C8B-B14F-4D97-AF65-F5344CB8AC3E}">
        <p14:creationId xmlns:p14="http://schemas.microsoft.com/office/powerpoint/2010/main" val="427171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algn="ctr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solidFill>
                  <a:srgbClr val="002060"/>
                </a:solidFill>
                <a:latin typeface="+mn-lt"/>
              </a:rPr>
              <a:t>Люксембург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296025"/>
            <a:ext cx="9144000" cy="56197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b="1" dirty="0"/>
              <a:t>Затраты на семью на неделю и набор продуктов : $465</a:t>
            </a:r>
            <a:endParaRPr lang="ru-RU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4756" name="Рисунок 4" descr="Фото. Сколько тратят на еду в разных странах?">
            <a:hlinkClick r:id="rId2" tooltip="&quot;Оригинальный размер изображения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214438"/>
            <a:ext cx="76438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5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algn="ctr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solidFill>
                  <a:srgbClr val="002060"/>
                </a:solidFill>
                <a:latin typeface="+mn-lt"/>
              </a:rPr>
              <a:t>Великобритания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296025"/>
            <a:ext cx="9144000" cy="56197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b="1" dirty="0"/>
              <a:t>Затраты: $253</a:t>
            </a:r>
            <a:endParaRPr lang="ru-RU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5780" name="Рисунок 4" descr="Фото. Сколько тратят на еду в разных странах?">
            <a:hlinkClick r:id="rId2" tooltip="&quot;Оригинальный размер изображения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4438"/>
            <a:ext cx="70008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5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algn="ctr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solidFill>
                  <a:srgbClr val="002060"/>
                </a:solidFill>
                <a:latin typeface="+mn-lt"/>
              </a:rPr>
              <a:t>Германия</a:t>
            </a:r>
          </a:p>
        </p:txBody>
      </p:sp>
      <p:pic>
        <p:nvPicPr>
          <p:cNvPr id="76803" name="Рисунок 5" descr="Фото. Сколько тратят на еду в разных странах?">
            <a:hlinkClick r:id="rId2" tooltip="&quot;Оригинальный размер изображения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4438"/>
            <a:ext cx="76438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296025"/>
            <a:ext cx="9144000" cy="56197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b="1" dirty="0"/>
              <a:t>Затраты на семью на неделю и набор продуктов: $500</a:t>
            </a:r>
            <a:endParaRPr lang="ru-RU" kern="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2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4438"/>
          </a:xfrm>
          <a:solidFill>
            <a:srgbClr val="FFFFCC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Коэффициент </a:t>
            </a:r>
            <a:r>
              <a:rPr lang="ru-RU" sz="2800" dirty="0" err="1" smtClean="0"/>
              <a:t>Джини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(индекс концентрации доходов), 2010 год, %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Источник: По данным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Белстата</a:t>
            </a:r>
            <a:endParaRPr lang="en-US" sz="1400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4572000" cy="5286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7438"/>
            <a:ext cx="4572000" cy="41068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572000" cy="1143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1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algn="ctr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solidFill>
                  <a:srgbClr val="002060"/>
                </a:solidFill>
                <a:latin typeface="+mn-lt"/>
              </a:rPr>
              <a:t>Польша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296025"/>
            <a:ext cx="9144000" cy="56197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b="1" dirty="0"/>
              <a:t>Затраты: $150</a:t>
            </a:r>
            <a:endParaRPr lang="ru-RU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7828" name="Рисунок 4" descr="Фото. Сколько тратят на еду в разных странах?">
            <a:hlinkClick r:id="rId2" tooltip="&quot;Оригинальный размер изображения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4438"/>
            <a:ext cx="71437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1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algn="ctr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solidFill>
                  <a:srgbClr val="002060"/>
                </a:solidFill>
                <a:latin typeface="+mn-lt"/>
              </a:rPr>
              <a:t>Беларусь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357938"/>
            <a:ext cx="9144000" cy="500062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b="1" dirty="0"/>
              <a:t>Затраты: $70</a:t>
            </a:r>
            <a:endParaRPr lang="ru-RU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143000"/>
            <a:ext cx="6953250" cy="5214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4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algn="ctr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r>
              <a:rPr lang="ru-RU" sz="3200" b="1" kern="0" dirty="0">
                <a:solidFill>
                  <a:srgbClr val="002060"/>
                </a:solidFill>
                <a:latin typeface="+mn-lt"/>
              </a:rPr>
              <a:t>Беларусь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357938"/>
            <a:ext cx="9144000" cy="500062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b="1" dirty="0"/>
              <a:t>Затраты: $70</a:t>
            </a:r>
            <a:endParaRPr lang="ru-RU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154113"/>
            <a:ext cx="6938962" cy="52038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smtClean="0"/>
              <a:t> Как рассчитать относительную заработную плату?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B181E80F-4FFF-4270-9076-58D8A7B7ECB6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33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75"/>
          </a:xfrm>
          <a:solidFill>
            <a:srgbClr val="CDDEFF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Национальный уровень цен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(</a:t>
            </a:r>
            <a:r>
              <a:rPr lang="en-US" sz="2800" dirty="0" smtClean="0"/>
              <a:t>National Price Level</a:t>
            </a:r>
            <a:r>
              <a:rPr lang="ru-RU" sz="2800" dirty="0" smtClean="0"/>
              <a:t>, </a:t>
            </a:r>
            <a:r>
              <a:rPr lang="en-US" sz="2800" dirty="0" smtClean="0">
                <a:solidFill>
                  <a:srgbClr val="002060"/>
                </a:solidFill>
              </a:rPr>
              <a:t>NPL</a:t>
            </a:r>
            <a:r>
              <a:rPr lang="ru-RU" sz="2800" dirty="0" smtClean="0">
                <a:solidFill>
                  <a:srgbClr val="002060"/>
                </a:solidFill>
              </a:rPr>
              <a:t>). </a:t>
            </a:r>
            <a:r>
              <a:rPr lang="ru-RU" sz="2800" dirty="0" smtClean="0">
                <a:solidFill>
                  <a:srgbClr val="C00000"/>
                </a:solidFill>
              </a:rPr>
              <a:t>Формула.  </a:t>
            </a:r>
            <a:endParaRPr lang="ru-RU" sz="28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kern="0" dirty="0">
                <a:latin typeface="+mn-lt"/>
              </a:rPr>
              <a:t>Источник: Разработка </a:t>
            </a:r>
            <a:r>
              <a:rPr lang="ru-RU" sz="1400" kern="0" dirty="0" smtClean="0">
                <a:latin typeface="+mn-lt"/>
              </a:rPr>
              <a:t>автора</a:t>
            </a:r>
            <a:endParaRPr lang="ru-RU" sz="1400" dirty="0">
              <a:latin typeface="+mn-lt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3721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8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Национальный уровень цен (2008)</a:t>
            </a:r>
            <a:endParaRPr lang="ru-RU" sz="2400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9144000" cy="59293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1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Национальный уровень цен (2005)</a:t>
            </a:r>
            <a:endParaRPr lang="ru-RU" sz="2400" dirty="0"/>
          </a:p>
        </p:txBody>
      </p:sp>
      <p:sp>
        <p:nvSpPr>
          <p:cNvPr id="53251" name="Содержимое 2"/>
          <p:cNvSpPr>
            <a:spLocks noGrp="1"/>
          </p:cNvSpPr>
          <p:nvPr>
            <p:ph idx="1"/>
          </p:nvPr>
        </p:nvSpPr>
        <p:spPr>
          <a:xfrm>
            <a:off x="4357688" y="928688"/>
            <a:ext cx="500062" cy="5286375"/>
          </a:xfrm>
          <a:solidFill>
            <a:srgbClr val="92D050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2600" smtClean="0"/>
              <a:t> </a:t>
            </a:r>
          </a:p>
        </p:txBody>
      </p:sp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143000"/>
            <a:ext cx="3324225" cy="51244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143000"/>
            <a:ext cx="3257550" cy="50911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2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Национальный уровень цен (2005)</a:t>
            </a:r>
            <a:endParaRPr lang="ru-RU" sz="2400" dirty="0"/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>
          <a:xfrm>
            <a:off x="4500563" y="1071563"/>
            <a:ext cx="500062" cy="5143500"/>
          </a:xfrm>
          <a:solidFill>
            <a:srgbClr val="92D050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2600" smtClean="0"/>
              <a:t> 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143000"/>
            <a:ext cx="3228975" cy="50768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143000"/>
            <a:ext cx="3257550" cy="51625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9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Национальный уровень цен (2005)</a:t>
            </a:r>
            <a:endParaRPr lang="ru-RU" sz="2400" dirty="0"/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4500563" y="1143000"/>
            <a:ext cx="500062" cy="5143500"/>
          </a:xfrm>
          <a:solidFill>
            <a:srgbClr val="92D050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2600" smtClean="0"/>
              <a:t> 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214438"/>
            <a:ext cx="3248025" cy="5067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143000"/>
            <a:ext cx="3171825" cy="51149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5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Национальный уровень цен (2005)</a:t>
            </a:r>
            <a:endParaRPr lang="ru-RU" sz="2400" dirty="0"/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4500563" y="1143000"/>
            <a:ext cx="500062" cy="5143500"/>
          </a:xfrm>
          <a:solidFill>
            <a:srgbClr val="92D050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2600" smtClean="0"/>
              <a:t> 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43000"/>
            <a:ext cx="3214688" cy="52022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143000"/>
            <a:ext cx="3214688" cy="23145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14750"/>
            <a:ext cx="2295525" cy="4286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5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Источник: 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https://ru.wikipedia.org/wiki/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Коэффициент_Джини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</a:t>
            </a:r>
            <a:r>
              <a:rPr lang="en-US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mediaviewer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en-US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File:Gini_since_WWII.svg</a:t>
            </a:r>
            <a:endParaRPr lang="ru-RU" sz="1400" dirty="0"/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5452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5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Сопоставимый уровень цен по отдельным группам товаров и услуг (2008 год)</a:t>
            </a:r>
            <a:endParaRPr lang="ru-RU" sz="2400" dirty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484688" cy="5715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5715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4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Сопоставимый уровень цен (2008 год)</a:t>
            </a:r>
            <a:endParaRPr lang="ru-RU" sz="2400" dirty="0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7416800" cy="3714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bg1"/>
          </a:solidFill>
          <a:ln>
            <a:solidFill>
              <a:srgbClr val="E6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dirty="0" smtClean="0"/>
              <a:t>Динамика паритета покупательной способности по </a:t>
            </a:r>
            <a:r>
              <a:rPr lang="ru-RU" sz="2400" dirty="0" smtClean="0">
                <a:solidFill>
                  <a:srgbClr val="C00000"/>
                </a:solidFill>
              </a:rPr>
              <a:t>индексу «</a:t>
            </a:r>
            <a:r>
              <a:rPr lang="ru-RU" sz="2400" dirty="0" err="1" smtClean="0">
                <a:solidFill>
                  <a:srgbClr val="C00000"/>
                </a:solidFill>
              </a:rPr>
              <a:t>Биг</a:t>
            </a:r>
            <a:r>
              <a:rPr lang="ru-RU" sz="2400" dirty="0" smtClean="0">
                <a:solidFill>
                  <a:srgbClr val="C00000"/>
                </a:solidFill>
              </a:rPr>
              <a:t> Мак»</a:t>
            </a:r>
            <a:r>
              <a:rPr lang="ru-RU" sz="2400" dirty="0" smtClean="0"/>
              <a:t>, 2009–2013 гг.</a:t>
            </a:r>
            <a:endParaRPr lang="ru-RU" sz="2400" dirty="0"/>
          </a:p>
        </p:txBody>
      </p:sp>
      <p:sp>
        <p:nvSpPr>
          <p:cNvPr id="59395" name="Содержимое 8"/>
          <p:cNvSpPr>
            <a:spLocks noGrp="1"/>
          </p:cNvSpPr>
          <p:nvPr>
            <p:ph idx="1"/>
          </p:nvPr>
        </p:nvSpPr>
        <p:spPr>
          <a:xfrm>
            <a:off x="0" y="6500813"/>
            <a:ext cx="9144000" cy="357187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1400" dirty="0" smtClean="0"/>
              <a:t>Источник: Разработка БГЭУ по данным журнала </a:t>
            </a:r>
            <a:r>
              <a:rPr lang="en-US" sz="1400" dirty="0" smtClean="0"/>
              <a:t>Economist</a:t>
            </a:r>
            <a:r>
              <a:rPr lang="ru-RU" sz="1400" dirty="0" smtClean="0"/>
              <a:t> </a:t>
            </a:r>
            <a:r>
              <a:rPr lang="ru-RU" sz="1400" dirty="0" smtClean="0"/>
              <a:t>(Дарья </a:t>
            </a:r>
            <a:r>
              <a:rPr lang="ru-RU" sz="1400" dirty="0" err="1" smtClean="0"/>
              <a:t>Сушкевич</a:t>
            </a:r>
            <a:r>
              <a:rPr lang="ru-RU" sz="1400" dirty="0" smtClean="0"/>
              <a:t>)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50350" cy="37861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86313"/>
            <a:ext cx="3892550" cy="15001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chemeClr val="bg1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Национальный уровень цен (2011 г.)</a:t>
            </a:r>
            <a:endParaRPr lang="ru-RU" sz="2400" dirty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7175" cy="5715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Содержимое 8"/>
          <p:cNvSpPr>
            <a:spLocks noGrp="1"/>
          </p:cNvSpPr>
          <p:nvPr>
            <p:ph idx="1"/>
          </p:nvPr>
        </p:nvSpPr>
        <p:spPr>
          <a:xfrm>
            <a:off x="0" y="6500813"/>
            <a:ext cx="9144000" cy="357187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1400" dirty="0" smtClean="0"/>
              <a:t>Источник: Разработка БГЭУ по данным </a:t>
            </a:r>
            <a:r>
              <a:rPr lang="en-US" sz="1400" dirty="0" smtClean="0"/>
              <a:t>IMF</a:t>
            </a:r>
            <a:r>
              <a:rPr lang="ru-RU" sz="1400" dirty="0" smtClean="0"/>
              <a:t> </a:t>
            </a:r>
            <a:r>
              <a:rPr lang="ru-RU" sz="1400" dirty="0" smtClean="0"/>
              <a:t>(Дарья </a:t>
            </a:r>
            <a:r>
              <a:rPr lang="ru-RU" sz="1400" dirty="0" err="1" smtClean="0"/>
              <a:t>Сушкевич</a:t>
            </a:r>
            <a:r>
              <a:rPr lang="ru-RU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86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92D05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Национальный уровень цен (2010)</a:t>
            </a:r>
            <a:endParaRPr lang="ru-RU" sz="2400" dirty="0"/>
          </a:p>
        </p:txBody>
      </p:sp>
      <p:sp>
        <p:nvSpPr>
          <p:cNvPr id="61443" name="Содержимое 8"/>
          <p:cNvSpPr>
            <a:spLocks noGrp="1"/>
          </p:cNvSpPr>
          <p:nvPr>
            <p:ph idx="1"/>
          </p:nvPr>
        </p:nvSpPr>
        <p:spPr>
          <a:xfrm>
            <a:off x="0" y="6500813"/>
            <a:ext cx="9144000" cy="357187"/>
          </a:xfrm>
          <a:solidFill>
            <a:srgbClr val="92D050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1400" dirty="0" smtClean="0"/>
              <a:t>Источник: Разработка БГЭУ </a:t>
            </a:r>
            <a:r>
              <a:rPr lang="ru-RU" sz="1400" dirty="0" smtClean="0"/>
              <a:t>(Дарья </a:t>
            </a:r>
            <a:r>
              <a:rPr lang="ru-RU" sz="1400" dirty="0" err="1" smtClean="0"/>
              <a:t>Сушкевич</a:t>
            </a:r>
            <a:r>
              <a:rPr lang="ru-RU" sz="1400" dirty="0" smtClean="0"/>
              <a:t>)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6483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7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FFFF00"/>
          </a:solidFill>
          <a:ln>
            <a:solidFill>
              <a:srgbClr val="E60000"/>
            </a:solidFill>
          </a:ln>
        </p:spPr>
        <p:txBody>
          <a:bodyPr/>
          <a:lstStyle/>
          <a:p>
            <a:pPr>
              <a:defRPr/>
            </a:pPr>
            <a:r>
              <a:rPr lang="ru-RU" sz="2400" dirty="0" smtClean="0"/>
              <a:t>ВВП на душу населения по ППС и национальный уровень цен в 2010 г. (36 стран)</a:t>
            </a:r>
            <a:endParaRPr lang="ru-RU" sz="2400" dirty="0"/>
          </a:p>
        </p:txBody>
      </p:sp>
      <p:sp>
        <p:nvSpPr>
          <p:cNvPr id="62467" name="Содержимое 8"/>
          <p:cNvSpPr>
            <a:spLocks noGrp="1"/>
          </p:cNvSpPr>
          <p:nvPr>
            <p:ph idx="1"/>
          </p:nvPr>
        </p:nvSpPr>
        <p:spPr>
          <a:xfrm>
            <a:off x="0" y="6500813"/>
            <a:ext cx="9144000" cy="357187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1400" dirty="0" smtClean="0"/>
              <a:t>Источник: Разработка БГЭУ по данным </a:t>
            </a:r>
            <a:r>
              <a:rPr lang="en-US" sz="1400" dirty="0" smtClean="0"/>
              <a:t>IMF</a:t>
            </a:r>
            <a:r>
              <a:rPr lang="ru-RU" sz="1400" dirty="0" smtClean="0"/>
              <a:t> </a:t>
            </a:r>
            <a:r>
              <a:rPr lang="ru-RU" sz="1400" dirty="0" smtClean="0"/>
              <a:t>(Дарья </a:t>
            </a:r>
            <a:r>
              <a:rPr lang="ru-RU" sz="1400" dirty="0" err="1" smtClean="0"/>
              <a:t>Сушкевич</a:t>
            </a:r>
            <a:r>
              <a:rPr lang="ru-RU" sz="1400" dirty="0" smtClean="0"/>
              <a:t>)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9156700" cy="55959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29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429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Динамика НУЦ России и Беларуси в 1992-2012 гг. (США = 100%)</a:t>
            </a:r>
            <a:endParaRPr lang="ru-RU" sz="2800" dirty="0">
              <a:latin typeface="+mn-lt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12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Динамика НУЦ Беларуси, России, Украины и Казахстана в 1992-2012 гг. (США = 100%)</a:t>
            </a:r>
            <a:endParaRPr lang="ru-RU" sz="2800" dirty="0">
              <a:latin typeface="+mn-lt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по данным </a:t>
            </a:r>
            <a:r>
              <a:rPr lang="en-US" sz="1400" kern="0" dirty="0">
                <a:latin typeface="+mn-lt"/>
              </a:rPr>
              <a:t>IMF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3435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7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Динамика НУЦ </a:t>
            </a: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>Италии и Словакии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latin typeface="+mn-lt"/>
              </a:rPr>
              <a:t>в 2000-2011 гг. (ЕС-27 = 100%)</a:t>
            </a:r>
            <a:endParaRPr lang="ru-RU" sz="2800" dirty="0">
              <a:latin typeface="+mn-lt"/>
            </a:endParaRP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54895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09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Динамика НУЦ 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Финляндии и Эстонии</a:t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latin typeface="+mn-lt"/>
              </a:rPr>
              <a:t>в 2000-2011 гг. (</a:t>
            </a:r>
            <a:r>
              <a:rPr lang="ru-RU" sz="2800" dirty="0" smtClean="0"/>
              <a:t>ЕС-27</a:t>
            </a:r>
            <a:r>
              <a:rPr lang="ru-RU" sz="2800" dirty="0" smtClean="0">
                <a:latin typeface="+mn-lt"/>
              </a:rPr>
              <a:t> = 100%)</a:t>
            </a:r>
            <a:endParaRPr lang="ru-RU" sz="2800" dirty="0">
              <a:latin typeface="+mn-lt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163"/>
            <a:ext cx="9144000" cy="53990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41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Коэффициент Джини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Источник: 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https://ru.wikipedia.org/wiki/</a:t>
            </a:r>
            <a:r>
              <a:rPr lang="ru-RU" sz="1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Коэффициент_Джини</a:t>
            </a:r>
            <a:r>
              <a:rPr lang="ru-RU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</a:t>
            </a:r>
            <a:r>
              <a:rPr lang="en-US" sz="1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mediaviewer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/File:Gini_Coefficient_World_CIA_Report_2009-1.png</a:t>
            </a:r>
            <a:endParaRPr lang="ru-RU" sz="1200" dirty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92150"/>
            <a:ext cx="9144000" cy="40274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Динамика НУЦ 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Германии и Чехии</a:t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latin typeface="+mn-lt"/>
              </a:rPr>
              <a:t>в 2000-2011 гг. (</a:t>
            </a:r>
            <a:r>
              <a:rPr lang="ru-RU" sz="2800" dirty="0" smtClean="0"/>
              <a:t>ЕС-27</a:t>
            </a:r>
            <a:r>
              <a:rPr lang="ru-RU" sz="2800" dirty="0" smtClean="0">
                <a:latin typeface="+mn-lt"/>
              </a:rPr>
              <a:t> = 100%)</a:t>
            </a:r>
            <a:endParaRPr lang="ru-RU" sz="2800" dirty="0">
              <a:latin typeface="+mn-lt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83688" cy="53578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95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Динамика НУЦ </a:t>
            </a:r>
            <a:r>
              <a:rPr lang="ru-RU" sz="2800" dirty="0" smtClean="0">
                <a:solidFill>
                  <a:srgbClr val="0066FF"/>
                </a:solidFill>
                <a:latin typeface="+mn-lt"/>
              </a:rPr>
              <a:t>Германии и Литвы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, а также Польши, Латвии, Эстонии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в 2000-2011 гг.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(</a:t>
            </a:r>
            <a:r>
              <a:rPr lang="ru-RU" sz="2800" dirty="0" smtClean="0"/>
              <a:t>ЕС-27</a:t>
            </a:r>
            <a:r>
              <a:rPr lang="ru-RU" sz="2800" dirty="0" smtClean="0">
                <a:latin typeface="+mn-lt"/>
              </a:rPr>
              <a:t> = 100%)</a:t>
            </a:r>
            <a:endParaRPr lang="ru-RU" sz="2800" dirty="0">
              <a:latin typeface="+mn-lt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3244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02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Динамика НУЦ </a:t>
            </a:r>
            <a:r>
              <a:rPr lang="ru-RU" sz="2800" dirty="0" smtClean="0">
                <a:solidFill>
                  <a:srgbClr val="008080"/>
                </a:solidFill>
                <a:latin typeface="+mn-lt"/>
              </a:rPr>
              <a:t>Греции и Болгарии 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в 2000-2011 гг. (</a:t>
            </a:r>
            <a:r>
              <a:rPr lang="ru-RU" sz="2800" dirty="0" smtClean="0"/>
              <a:t>ЕС-27</a:t>
            </a:r>
            <a:r>
              <a:rPr lang="ru-RU" sz="2800" dirty="0" smtClean="0">
                <a:latin typeface="+mn-lt"/>
              </a:rPr>
              <a:t> = 100%)</a:t>
            </a:r>
            <a:endParaRPr lang="ru-RU" sz="2800" dirty="0">
              <a:latin typeface="+mn-lt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5006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3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/>
              <a:t>Предсказанный и фактический НУЦ Беларуси, 1992–2013 гг.</a:t>
            </a:r>
            <a:endParaRPr lang="ru-RU" sz="2800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3578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800" dirty="0" smtClean="0"/>
              <a:t>Сравнительный анализ уровня </a:t>
            </a:r>
            <a:r>
              <a:rPr lang="ru-RU" sz="2800" dirty="0" smtClean="0">
                <a:solidFill>
                  <a:srgbClr val="C00000"/>
                </a:solidFill>
              </a:rPr>
              <a:t>реальной</a:t>
            </a:r>
            <a:r>
              <a:rPr lang="ru-RU" sz="2800" dirty="0" smtClean="0"/>
              <a:t> заработной платы в странах ЕС и СНГ в 2010 г.</a:t>
            </a:r>
            <a:endParaRPr lang="ru-RU" sz="2800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 Разработка БГЭУ по данным  </a:t>
            </a:r>
            <a:r>
              <a:rPr lang="ru-RU" sz="1400" dirty="0"/>
              <a:t>ЕЭК ООН, МВФ </a:t>
            </a:r>
            <a:r>
              <a:rPr lang="ru-RU" sz="1400" kern="0" dirty="0" smtClean="0">
                <a:latin typeface="+mn-lt"/>
              </a:rPr>
              <a:t>(Дарья </a:t>
            </a:r>
            <a:r>
              <a:rPr lang="ru-RU" sz="1400" kern="0" dirty="0">
                <a:latin typeface="+mn-lt"/>
              </a:rPr>
              <a:t>Сушкевич). </a:t>
            </a:r>
            <a:endParaRPr lang="ru-RU" sz="14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459663" cy="53863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89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solidFill>
            <a:srgbClr val="EEF3BF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Реальная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средняя заработная плата в странах ОЭСР и Республике Беларусь в 2011-2012 гг., </a:t>
            </a:r>
            <a:r>
              <a:rPr lang="ru-RU" sz="2400" dirty="0" smtClean="0">
                <a:solidFill>
                  <a:srgbClr val="0070C0"/>
                </a:solidFill>
              </a:rPr>
              <a:t>долл.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FF2BF08A-5F4D-41E5-9C32-B47A93582022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55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07504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</a:t>
            </a:r>
            <a:r>
              <a:rPr lang="ru-RU" sz="1400" dirty="0">
                <a:latin typeface="Tahoma" pitchFamily="34" charset="0"/>
                <a:cs typeface="Tahoma" pitchFamily="34" charset="0"/>
              </a:rPr>
              <a:t>Разработка </a:t>
            </a:r>
            <a:r>
              <a:rPr lang="ru-RU" sz="1400" dirty="0" smtClean="0">
                <a:latin typeface="Tahoma" pitchFamily="34" charset="0"/>
                <a:cs typeface="Tahoma" pitchFamily="34" charset="0"/>
              </a:rPr>
              <a:t>автора</a:t>
            </a:r>
            <a:endParaRPr lang="ru-RU" sz="1400" b="1" kern="0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9144000" cy="56626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5618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  <a:solidFill>
            <a:srgbClr val="EEF3BF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Заработная плата в странах Таможенного союза, рассчитанная по ППС, </a:t>
            </a:r>
            <a:r>
              <a:rPr lang="ru-RU" sz="2400" dirty="0" smtClean="0">
                <a:solidFill>
                  <a:srgbClr val="C00000"/>
                </a:solidFill>
              </a:rPr>
              <a:t>долл.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1CA61545-FED8-49C6-9597-DA6331AEDBB8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56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</a:t>
            </a:r>
            <a:r>
              <a:rPr lang="ru-RU" sz="1400" dirty="0">
                <a:latin typeface="Tahoma" pitchFamily="34" charset="0"/>
                <a:cs typeface="Tahoma" pitchFamily="34" charset="0"/>
              </a:rPr>
              <a:t>Расчеты экспертов </a:t>
            </a:r>
            <a:r>
              <a:rPr lang="ru-RU" sz="1400" dirty="0" smtClean="0">
                <a:latin typeface="Tahoma" pitchFamily="34" charset="0"/>
                <a:cs typeface="Tahoma" pitchFamily="34" charset="0"/>
              </a:rPr>
              <a:t>ЕФСР ЕАБР</a:t>
            </a:r>
            <a:endParaRPr lang="ru-RU" sz="1400" b="1" kern="0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5816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1088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25"/>
          </a:xfrm>
          <a:solidFill>
            <a:srgbClr val="92D050"/>
          </a:solidFill>
        </p:spPr>
        <p:txBody>
          <a:bodyPr/>
          <a:lstStyle/>
          <a:p>
            <a:pPr>
              <a:defRPr/>
            </a:pPr>
            <a:r>
              <a:rPr lang="ru-RU" sz="2200" dirty="0" smtClean="0">
                <a:solidFill>
                  <a:srgbClr val="C00000"/>
                </a:solidFill>
              </a:rPr>
              <a:t>Сравнение по покупательной способности.  </a:t>
            </a:r>
            <a:r>
              <a:rPr lang="ru-RU" sz="2200" dirty="0" smtClean="0">
                <a:solidFill>
                  <a:srgbClr val="002060"/>
                </a:solidFill>
              </a:rPr>
              <a:t>Сравнение покупательной способности средней заработной платы в Беларуси в 2011 г. с ЗП в скандинавских странах и с ЗП в Беларуси на конец распада СССР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3929063"/>
            <a:ext cx="9144000" cy="292893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dirty="0">
                <a:latin typeface="+mn-lt"/>
              </a:rPr>
              <a:t>   </a:t>
            </a:r>
            <a:r>
              <a:rPr lang="ru-RU" sz="2000" dirty="0">
                <a:latin typeface="+mn-lt"/>
              </a:rPr>
              <a:t>Как видно из таблицы, покупательная способность средней ЗП в белорусских рублях в 2011 г. была ниже примерно на 40%, чем на момент распада СССР, и в 3 раза ниже, чем в скандинавских странах. Такая разница складывается из того, что долларовые цены в скандинавских странах в среднем выше в 3,5 раза, чем в Беларуси (это в 2008 г., в 2011 г. возможно разница была еще большей; например, по этой группе из 5 товаров получалось, что цены в скандинавских странах в 4,2 раза выше, чем в Беларуси), но при этом и средняя ЗП в этих странах </a:t>
            </a:r>
            <a:r>
              <a:rPr lang="ru-RU" sz="2000" dirty="0">
                <a:latin typeface="Tahoma" pitchFamily="34" charset="0"/>
                <a:cs typeface="Tahoma" pitchFamily="34" charset="0"/>
              </a:rPr>
              <a:t>выше</a:t>
            </a:r>
            <a:r>
              <a:rPr lang="ru-RU" sz="2000" dirty="0"/>
              <a:t> </a:t>
            </a:r>
            <a:r>
              <a:rPr lang="ru-RU" sz="2000" dirty="0">
                <a:latin typeface="+mn-lt"/>
              </a:rPr>
              <a:t>– примерно в 12,5 раз (2 400 € против 190 €).</a:t>
            </a:r>
          </a:p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sz="2000" kern="0" dirty="0">
                <a:latin typeface="+mn-lt"/>
              </a:rPr>
              <a:t>   </a:t>
            </a:r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22145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311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75"/>
          </a:xfrm>
          <a:solidFill>
            <a:srgbClr val="EEF3BF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4. </a:t>
            </a:r>
            <a:r>
              <a:rPr lang="ru-RU" sz="2000" dirty="0" smtClean="0"/>
              <a:t>В Беларуси национальный уровень цен в 3-4 раза ниже (соответственно покупательная способность доллара в 3-4 выше), чем в странах Западной Европы. На номинальную долларовую зарплату в 500 долларов в Беларуси в действительности можно приобрести такой же набор товаров и услуг, как скажем в странах Западной Европы можно приобрести за 1200-1500 долларов.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EC85D165-78E1-46F8-BFC4-F2A6F4E61F47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58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1400" kern="0" dirty="0">
                <a:latin typeface="+mn-lt"/>
              </a:rPr>
              <a:t>Источник: </a:t>
            </a:r>
            <a:r>
              <a:rPr lang="ru-RU" sz="1400" dirty="0">
                <a:latin typeface="Tahoma" pitchFamily="34" charset="0"/>
                <a:cs typeface="Tahoma" pitchFamily="34" charset="0"/>
              </a:rPr>
              <a:t>Разработка БГЭУ по данным 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IMF </a:t>
            </a:r>
            <a:r>
              <a:rPr lang="ru-RU" sz="1400" dirty="0" smtClean="0">
                <a:latin typeface="Tahoma" pitchFamily="34" charset="0"/>
                <a:cs typeface="Tahoma" pitchFamily="34" charset="0"/>
              </a:rPr>
              <a:t>(Дарья </a:t>
            </a:r>
            <a:r>
              <a:rPr lang="ru-RU" sz="1400" dirty="0">
                <a:latin typeface="Tahoma" pitchFamily="34" charset="0"/>
                <a:cs typeface="Tahoma" pitchFamily="34" charset="0"/>
              </a:rPr>
              <a:t>Сушкевич)</a:t>
            </a:r>
            <a:endParaRPr lang="ru-RU" sz="1400" b="1" kern="0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9144000" cy="47847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44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dirty="0" smtClean="0"/>
              <a:t>   Должно ли государство доводить до бизнеса уровень минимальной зарплаты?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82E25248-A888-49D4-A13F-30B61F9C3E71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59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8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0" y="1857375"/>
            <a:ext cx="4286250" cy="43576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ru-RU" dirty="0" smtClean="0"/>
              <a:t>В странах с невысоким ВВП на душу населения его рост приводит к росту неравенства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В странах с достаточно высоким ВВП на душу населения его дальнейший рост приводит к снижению неравенства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13239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7358063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Кривая Кузнеца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Simon Kuznets (1901-1985)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t="26041" r="30664" b="11458"/>
          <a:stretch>
            <a:fillRect/>
          </a:stretch>
        </p:blipFill>
        <p:spPr bwMode="auto">
          <a:xfrm>
            <a:off x="0" y="1571625"/>
            <a:ext cx="480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242050"/>
            <a:ext cx="9144000" cy="615950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Источник: </a:t>
            </a:r>
            <a:r>
              <a:rPr lang="ru-RU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Валетко</a:t>
            </a: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В.В.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Неравенство и Индекс человеческого развития. </a:t>
            </a:r>
            <a:r>
              <a:rPr lang="ru-RU" sz="1400" dirty="0"/>
              <a:t>Результаты анализа по странам мира.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НИИ труда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. 2011. Ссылка: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http://www.ekonomika.by/valetka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016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Два противоположных взгляда на роль, которую должна играть минимальная заработная плата</a:t>
            </a:r>
            <a:endParaRPr lang="ru-RU" sz="2400" dirty="0"/>
          </a:p>
        </p:txBody>
      </p:sp>
      <p:sp>
        <p:nvSpPr>
          <p:cNvPr id="69635" name="Содержимое 2"/>
          <p:cNvSpPr>
            <a:spLocks noGrp="1"/>
          </p:cNvSpPr>
          <p:nvPr>
            <p:ph idx="1"/>
          </p:nvPr>
        </p:nvSpPr>
        <p:spPr>
          <a:xfrm>
            <a:off x="4643438" y="1143000"/>
            <a:ext cx="2214562" cy="2571750"/>
          </a:xfrm>
          <a:solidFill>
            <a:srgbClr val="FFC000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sz="1800" smtClean="0"/>
              <a:t>   </a:t>
            </a: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15000"/>
              </a:spcBef>
              <a:buClr>
                <a:srgbClr val="FF9900"/>
              </a:buClr>
              <a:buSzPct val="110000"/>
              <a:buChar char="•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339933"/>
              </a:buClr>
              <a:buSzPct val="110000"/>
              <a:buChar char="–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5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5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0723E621-57A6-4E16-BCB9-AE0C8B935874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1285875"/>
            <a:ext cx="22431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97008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2000250" y="1143000"/>
            <a:ext cx="2643188" cy="25717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Char char="§"/>
              <a:defRPr/>
            </a:pPr>
            <a:endParaRPr lang="ru-RU" sz="2800" kern="0" dirty="0">
              <a:latin typeface="+mn-lt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3714750"/>
            <a:ext cx="4643438" cy="278606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dirty="0">
                <a:latin typeface="+mn-lt"/>
              </a:rPr>
              <a:t>Закон о минимальной зарплате - способ помочь рабочим, находящимся внизу доходной пирамиды.</a:t>
            </a:r>
            <a:endParaRPr lang="ru-RU" kern="0" dirty="0">
              <a:latin typeface="+mn-lt"/>
            </a:endParaRP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endParaRPr lang="ru-RU" sz="2000" kern="0" dirty="0">
              <a:latin typeface="+mn-lt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4643438" y="3714750"/>
            <a:ext cx="4500562" cy="27860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>
              <a:spcBef>
                <a:spcPts val="600"/>
              </a:spcBef>
              <a:buClr>
                <a:schemeClr val="accent2"/>
              </a:buClr>
              <a:buSzPct val="110000"/>
              <a:defRPr/>
            </a:pPr>
            <a:r>
              <a:rPr lang="ru-RU" dirty="0">
                <a:latin typeface="+mn-lt"/>
              </a:rPr>
              <a:t>Закон о минимальной зарплате, повышая стоимость рабочей силы, делает невыгодным для многих фирм держать низкооплачиваемых рабочих. </a:t>
            </a:r>
            <a:r>
              <a:rPr lang="ru-RU" kern="0" dirty="0">
                <a:latin typeface="+mn-lt"/>
              </a:rPr>
              <a:t> </a:t>
            </a:r>
          </a:p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buFont typeface="Wingdings" pitchFamily="2" charset="2"/>
              <a:buNone/>
              <a:defRPr/>
            </a:pPr>
            <a:endParaRPr lang="ru-RU" sz="2000" kern="0" dirty="0">
              <a:latin typeface="+mn-lt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3214688"/>
            <a:ext cx="2000250" cy="42862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sz="1800" dirty="0">
                <a:latin typeface="+mn-lt"/>
              </a:rPr>
              <a:t>    </a:t>
            </a:r>
            <a:r>
              <a:rPr lang="ru-RU" sz="1400" dirty="0">
                <a:latin typeface="+mn-lt"/>
              </a:rPr>
              <a:t>Пол Самуэльсон</a:t>
            </a:r>
            <a:endParaRPr lang="ru-RU" sz="1400" kern="0" dirty="0">
              <a:latin typeface="+mn-lt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6929438" y="3071813"/>
            <a:ext cx="2214562" cy="500062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sz="1800" dirty="0">
                <a:latin typeface="+mn-lt"/>
              </a:rPr>
              <a:t>    </a:t>
            </a:r>
            <a:r>
              <a:rPr lang="ru-RU" sz="1400" dirty="0">
                <a:latin typeface="+mn-lt"/>
              </a:rPr>
              <a:t>Милтон Фридман</a:t>
            </a:r>
            <a:endParaRPr lang="ru-RU" sz="1400" kern="0" dirty="0">
              <a:latin typeface="+mn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4D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Разработка БГЭУ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93472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38"/>
          </a:xfrm>
          <a:solidFill>
            <a:srgbClr val="FAF9DB"/>
          </a:solidFill>
        </p:spPr>
        <p:txBody>
          <a:bodyPr/>
          <a:lstStyle/>
          <a:p>
            <a:pPr>
              <a:defRPr/>
            </a:pPr>
            <a:r>
              <a:rPr lang="ru-RU" sz="2400" dirty="0" smtClean="0"/>
              <a:t>Соотношение минимальной и средней заработной платы в странах ОЭСР и в Беларуси, %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1600" dirty="0" smtClean="0">
                <a:latin typeface="+mn-lt"/>
              </a:rPr>
              <a:t>Примечание. Красная линия (40,5%) – среднее соотношение по странам ОЭСР.</a:t>
            </a:r>
            <a:endParaRPr lang="ru-RU" sz="1600" dirty="0"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581775"/>
            <a:ext cx="9144000" cy="307975"/>
          </a:xfrm>
          <a:prstGeom prst="rect">
            <a:avLst/>
          </a:prstGeom>
          <a:solidFill>
            <a:srgbClr val="F9F9C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Источник: </a:t>
            </a:r>
            <a:r>
              <a:rPr lang="ru-RU" sz="1400" dirty="0">
                <a:latin typeface="Tahoma" pitchFamily="34" charset="0"/>
                <a:cs typeface="Tahoma" pitchFamily="34" charset="0"/>
              </a:rPr>
              <a:t>Разработка БГЭУ по данным 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OECD </a:t>
            </a:r>
            <a:r>
              <a:rPr lang="ru-RU" sz="1400" dirty="0">
                <a:latin typeface="Tahoma" pitchFamily="34" charset="0"/>
                <a:cs typeface="Tahoma" pitchFamily="34" charset="0"/>
              </a:rPr>
              <a:t>(студ. Ольга </a:t>
            </a:r>
            <a:r>
              <a:rPr lang="ru-RU" sz="1400" dirty="0" err="1">
                <a:latin typeface="Tahoma" pitchFamily="34" charset="0"/>
                <a:cs typeface="Tahoma" pitchFamily="34" charset="0"/>
              </a:rPr>
              <a:t>Мицура</a:t>
            </a:r>
            <a:r>
              <a:rPr lang="ru-RU" sz="1400" dirty="0">
                <a:latin typeface="Tahoma" pitchFamily="34" charset="0"/>
                <a:cs typeface="Tahoma" pitchFamily="34" charset="0"/>
              </a:rPr>
              <a:t>)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ru-RU" sz="1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86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410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0394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dirty="0" smtClean="0"/>
              <a:t>   Что такое безусловный доход (БОД)? Какое, на ваш взгляд, будущее у этого инструмента социальной политики? Чем он отличается от пособий по безработице?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82E25248-A888-49D4-A13F-30B61F9C3E71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62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1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Вопрос.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b="1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b="1" dirty="0" smtClean="0"/>
              <a:t>   Что такое безусловный доход (БОД)? Какое, на ваш взгляд, будущее у этого инструмента социальной политики? Чем он отличается от пособий по безработице?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t>slide </a:t>
            </a:r>
            <a:fld id="{82E25248-A888-49D4-A13F-30B61F9C3E71}" type="slidenum">
              <a:rPr lang="en-US" sz="16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63</a:t>
            </a:fld>
            <a:endParaRPr lang="en-US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9525" y="22967"/>
            <a:ext cx="9144000" cy="307858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последние годы в мире обсуждается идея «безусловного основного дохода» (БОД).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значит, что всем гражданам страны государство регулярно выплачивает 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определенную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сумму денег, независимо от того, работает ли данный гражданин. Выплаты производятся всем членам сообщества, вне зависимости от уровня дохода и без необходимости выполнения какой-либо работы.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" y="5877272"/>
            <a:ext cx="9117244" cy="83671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Ист.: смотрите подробнее статью: </a:t>
            </a:r>
            <a:br>
              <a:rPr lang="ru-RU" sz="1400" dirty="0" smtClean="0"/>
            </a:br>
            <a:r>
              <a:rPr lang="ru-RU" sz="1400" dirty="0" smtClean="0"/>
              <a:t>Злотников, Л.К. </a:t>
            </a:r>
            <a:r>
              <a:rPr lang="ru-RU" sz="1400" dirty="0"/>
              <a:t>ЭТО ПРИЯТНОЕ СЛОВО - БОД</a:t>
            </a:r>
            <a:br>
              <a:rPr lang="ru-RU" sz="1400" dirty="0"/>
            </a:br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br>
              <a:rPr lang="ru-RU" sz="1400" dirty="0"/>
            </a:b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ekonomika.by/avtorskaya-rubrika/ekonomika-dlya-chajnikov/eto-priyatnoe-slovo-bod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101547"/>
            <a:ext cx="3979316" cy="25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9525" y="22967"/>
            <a:ext cx="9144000" cy="2469929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Финляндия.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Сейчас в нескольких странах проводятся эксперименты по введению БОД. Например, с 1 января 2017 года примерно двум тысячам безработным в Финляндии обеспечен гарантированный минимальный доход за счет государства без каких бы то ни было условий.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" y="6037118"/>
            <a:ext cx="9117244" cy="6768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Ист.: смотрите подробнее статью: 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>Злотников</a:t>
            </a:r>
            <a:r>
              <a:rPr lang="ru-RU" sz="1400" dirty="0" smtClean="0"/>
              <a:t>, Л.К. </a:t>
            </a:r>
            <a:r>
              <a:rPr lang="ru-RU" sz="1400" dirty="0"/>
              <a:t>ЭТО ПРИЯТНОЕ СЛОВО - БОД</a:t>
            </a:r>
            <a:br>
              <a:rPr lang="ru-RU" sz="1400" dirty="0"/>
            </a:br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ru-RU" sz="1400" dirty="0" smtClean="0"/>
              <a:t> </a:t>
            </a: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ekonomika.by/avtorskaya-rubrika/ekonomika-dlya-chajnikov/eto-priyatnoe-slovo-bod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58" y="2895269"/>
            <a:ext cx="91535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Участники эксперимента вместо пособия по безработице получают 560 евро в месяц (сумму, примерно равную пособию по безработице). </a:t>
            </a:r>
            <a:r>
              <a:rPr lang="ru-RU" b="1" dirty="0">
                <a:latin typeface="arial" panose="020B0604020202020204" pitchFamily="34" charset="0"/>
              </a:rPr>
              <a:t>При этом базовый доход будет выплачиваться, даже если человек устроится на работу. В случае успеха эксперимента (не очень большой процент безработных перестанет искать работу)</a:t>
            </a:r>
            <a:r>
              <a:rPr lang="ru-RU" dirty="0">
                <a:latin typeface="arial" panose="020B0604020202020204" pitchFamily="34" charset="0"/>
              </a:rPr>
              <a:t>, </a:t>
            </a:r>
            <a:r>
              <a:rPr lang="ru-RU" b="1" dirty="0">
                <a:latin typeface="arial" panose="020B0604020202020204" pitchFamily="34" charset="0"/>
              </a:rPr>
              <a:t>безусловный доход в размере €800 заменит собой систему социальных пособий.</a:t>
            </a:r>
          </a:p>
          <a:p>
            <a:r>
              <a:rPr lang="ru-RU" dirty="0">
                <a:latin typeface="arial" panose="020B0604020202020204" pitchFamily="34" charset="0"/>
              </a:rPr>
              <a:t>БОД, который до сих пор рассматривался как метод повышения эффективности системы социальной защиты и ликвидации проблемы бедности, </a:t>
            </a:r>
            <a:r>
              <a:rPr lang="ru-RU" b="1" dirty="0">
                <a:latin typeface="arial" panose="020B0604020202020204" pitchFamily="34" charset="0"/>
              </a:rPr>
              <a:t>в последние годы рассматривается и как средство решения проблемы занятости населения,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</a:rPr>
              <a:t>связанной с новой волной научно-технического прогресса.</a:t>
            </a:r>
            <a:endParaRPr lang="ru-RU" b="1" i="0" dirty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9525" y="22967"/>
            <a:ext cx="9144000" cy="2469929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Финляндия.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Сейчас в нескольких странах проводятся эксперименты по введению БОД. Например, с 1 января 2017 года примерно двум тысячам безработным в Финляндии обеспечен гарантированный минимальный доход за счет государства без каких бы то ни было условий.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" y="6037118"/>
            <a:ext cx="9117244" cy="6768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Ист.: смотрите подробнее статью: 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>Злотников</a:t>
            </a:r>
            <a:r>
              <a:rPr lang="ru-RU" sz="1400" dirty="0" smtClean="0"/>
              <a:t>, Л.К. </a:t>
            </a:r>
            <a:r>
              <a:rPr lang="ru-RU" sz="1400" dirty="0"/>
              <a:t>ЭТО ПРИЯТНОЕ СЛОВО - БОД</a:t>
            </a:r>
            <a:br>
              <a:rPr lang="ru-RU" sz="1400" dirty="0"/>
            </a:br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ru-RU" sz="1400" dirty="0" smtClean="0"/>
              <a:t> </a:t>
            </a: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ekonomika.by/avtorskaya-rubrika/ekonomika-dlya-chajnikov/eto-priyatnoe-slovo-bod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58" y="2895269"/>
            <a:ext cx="91535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Участники эксперимента вместо пособия по безработице получают 560 евро в месяц (сумму, примерно равную пособию по безработице). </a:t>
            </a:r>
            <a:r>
              <a:rPr lang="ru-RU" b="1" dirty="0">
                <a:latin typeface="arial" panose="020B0604020202020204" pitchFamily="34" charset="0"/>
              </a:rPr>
              <a:t>При этом базовый доход будет выплачиваться, даже если человек устроится на работу. В случае успеха эксперимента (не очень большой процент безработных перестанет искать работу)</a:t>
            </a:r>
            <a:r>
              <a:rPr lang="ru-RU" dirty="0">
                <a:latin typeface="arial" panose="020B0604020202020204" pitchFamily="34" charset="0"/>
              </a:rPr>
              <a:t>, </a:t>
            </a:r>
            <a:r>
              <a:rPr lang="ru-RU" b="1" dirty="0">
                <a:latin typeface="arial" panose="020B0604020202020204" pitchFamily="34" charset="0"/>
              </a:rPr>
              <a:t>безусловный доход в размере €800 заменит собой систему социальных пособий.</a:t>
            </a:r>
          </a:p>
          <a:p>
            <a:r>
              <a:rPr lang="ru-RU" dirty="0">
                <a:latin typeface="arial" panose="020B0604020202020204" pitchFamily="34" charset="0"/>
              </a:rPr>
              <a:t>БОД, который до сих пор рассматривался как метод повышения эффективности системы социальной защиты и ликвидации проблемы бедности, </a:t>
            </a:r>
            <a:r>
              <a:rPr lang="ru-RU" b="1" dirty="0">
                <a:latin typeface="arial" panose="020B0604020202020204" pitchFamily="34" charset="0"/>
              </a:rPr>
              <a:t>в последние годы рассматривается и как средство решения проблемы занятости населения,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</a:rPr>
              <a:t>связанной с новой волной научно-технического прогресса.</a:t>
            </a:r>
            <a:endParaRPr lang="ru-RU" b="1" i="0" dirty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9525" y="22967"/>
            <a:ext cx="9144000" cy="2541937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Правительство Сингапура 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2018 году выплатит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своим гражданам 511 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 </a:t>
            </a: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USD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 качестве вознаграждения за вклад в развитие экономики страны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В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2017 году рост экономики Сингапура составил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3,6%, 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более чем в два раза превысило первоначальный прогноз властей страны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6756" y="6597352"/>
            <a:ext cx="9117244" cy="2606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ru-RU" sz="1400" dirty="0" smtClean="0"/>
              <a:t>РИА новости </a:t>
            </a:r>
            <a:r>
              <a:rPr lang="ru-RU" sz="1400" dirty="0" smtClean="0">
                <a:hlinkClick r:id="rId3"/>
              </a:rPr>
              <a:t>https</a:t>
            </a:r>
            <a:r>
              <a:rPr lang="ru-RU" sz="1400" dirty="0">
                <a:hlinkClick r:id="rId3"/>
              </a:rPr>
              <a:t>://ria.ru/world/20180929/1529613308.html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9525" y="2582579"/>
            <a:ext cx="91077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Open Sans"/>
              </a:rPr>
              <a:t>Выплаты будут предусмотрены для 2,8 миллиона совершеннолетних жителей Сингапура, а сумма вознаграждения будет зависеть от суммы дохода граждан за 2017 год.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Жителей разделили на три группы.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первую группу вошли </a:t>
            </a:r>
            <a:r>
              <a:rPr lang="ru-RU" dirty="0" err="1"/>
              <a:t>сингапурцы</a:t>
            </a:r>
            <a:r>
              <a:rPr lang="ru-RU" dirty="0"/>
              <a:t>, чей доход в 2017 году не превысил 28 тысяч сингапурских долларов (20,4 </a:t>
            </a:r>
            <a:r>
              <a:rPr lang="ru-RU" dirty="0" smtClean="0"/>
              <a:t>тыс. </a:t>
            </a:r>
            <a:r>
              <a:rPr lang="en-US" dirty="0" smtClean="0"/>
              <a:t>USD</a:t>
            </a:r>
            <a:r>
              <a:rPr lang="ru-RU" dirty="0" smtClean="0"/>
              <a:t>). </a:t>
            </a:r>
            <a:r>
              <a:rPr lang="ru-RU" dirty="0"/>
              <a:t>Им выплатят по 300 сингапурских </a:t>
            </a:r>
            <a:r>
              <a:rPr lang="ru-RU" dirty="0" err="1" smtClean="0"/>
              <a:t>долл</a:t>
            </a:r>
            <a:r>
              <a:rPr lang="en-US" dirty="0"/>
              <a:t>.</a:t>
            </a:r>
            <a:r>
              <a:rPr lang="ru-RU" dirty="0" smtClean="0"/>
              <a:t> </a:t>
            </a:r>
            <a:r>
              <a:rPr lang="ru-RU" dirty="0"/>
              <a:t>(219 </a:t>
            </a:r>
            <a:r>
              <a:rPr lang="en-US" dirty="0" smtClean="0"/>
              <a:t>USD</a:t>
            </a:r>
            <a:r>
              <a:rPr lang="ru-RU" dirty="0" smtClean="0"/>
              <a:t>).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r>
              <a:rPr lang="ru-RU" dirty="0" smtClean="0"/>
              <a:t>Во </a:t>
            </a:r>
            <a:r>
              <a:rPr lang="ru-RU" dirty="0"/>
              <a:t>вторую группу вошли жители с доходом, не превышающим 100 тысяч сингапурских долларов (73,1 тысячи долларов США). Они получат 200 сингапурских долларов (</a:t>
            </a:r>
            <a:r>
              <a:rPr lang="ru-RU" dirty="0" smtClean="0"/>
              <a:t>146 </a:t>
            </a:r>
            <a:r>
              <a:rPr lang="en-US" dirty="0" smtClean="0"/>
              <a:t>USD</a:t>
            </a:r>
            <a:r>
              <a:rPr lang="ru-RU" dirty="0" smtClean="0"/>
              <a:t>). 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/>
              <a:t> третьей группе относятся граждане страны с доходом выше 100 тысяч сингапурских долларов, им положена выплата в размере 100 сингапурских долларов (73 </a:t>
            </a:r>
            <a:r>
              <a:rPr lang="en-US" dirty="0" smtClean="0"/>
              <a:t>USD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3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9525" y="22967"/>
            <a:ext cx="9144000" cy="1317801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ctr"/>
            <a:r>
              <a:rPr lang="ru-RU" sz="2400" b="1" dirty="0">
                <a:solidFill>
                  <a:schemeClr val="bg1"/>
                </a:solidFill>
              </a:rPr>
              <a:t>Подарок к Рождеству. Финляндия вернет жителям почти 3 млрд евро </a:t>
            </a:r>
            <a:r>
              <a:rPr lang="ru-RU" sz="2400" b="1" dirty="0" smtClean="0">
                <a:solidFill>
                  <a:schemeClr val="bg1"/>
                </a:solidFill>
              </a:rPr>
              <a:t>налогов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6756" y="6597352"/>
            <a:ext cx="9117244" cy="2606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 fontAlgn="ctr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ru-RU" sz="1400" b="1" dirty="0"/>
              <a:t>  https://</a:t>
            </a:r>
            <a:r>
              <a:rPr lang="ru-RU" sz="1400" b="1" dirty="0" smtClean="0"/>
              <a:t>news.tut.by/world/614629.html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9525" y="2582579"/>
            <a:ext cx="91077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Налоговая </a:t>
            </a:r>
            <a:r>
              <a:rPr lang="ru-RU" sz="2000" b="1" dirty="0"/>
              <a:t>служба Финляндии получила на €2,93 млрд налогов больше, чем необходимо, и вернет эту сумму </a:t>
            </a:r>
            <a:r>
              <a:rPr lang="ru-RU" sz="2000" b="1" dirty="0" smtClean="0"/>
              <a:t>гражданам.</a:t>
            </a:r>
          </a:p>
          <a:p>
            <a:endParaRPr lang="ru-RU" sz="2000" b="1" dirty="0" smtClean="0"/>
          </a:p>
          <a:p>
            <a:r>
              <a:rPr lang="ru-RU" sz="2000" dirty="0"/>
              <a:t>Ж</a:t>
            </a:r>
            <a:r>
              <a:rPr lang="ru-RU" sz="2000" dirty="0" smtClean="0"/>
              <a:t>ители </a:t>
            </a:r>
            <a:r>
              <a:rPr lang="ru-RU" sz="2000" dirty="0"/>
              <a:t>Финляндии часто платят больше налогов и получают «лишние» средства обратно перед Рождеством. Так, переплаченные налоги за 2017 год им вернут 11 декабря 2018 года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С 2019 года </a:t>
            </a:r>
            <a:r>
              <a:rPr lang="ru-RU" sz="2000" dirty="0"/>
              <a:t>в Финляндии процесс налогообложения изменится и налоговая служба будет в реальном времени получать информацию о зарплатах граждан. В результате возврат налогов перенесут на август.</a:t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9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9525" y="22967"/>
            <a:ext cx="9144000" cy="1317801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ctr"/>
            <a:r>
              <a:rPr lang="ru-RU" sz="2400" b="1" dirty="0">
                <a:solidFill>
                  <a:schemeClr val="bg1"/>
                </a:solidFill>
              </a:rPr>
              <a:t>Финский лидер, 6 октября 2018 года, в Турку пришёл послушать дискуссию о равноправии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>
                <a:solidFill>
                  <a:schemeClr val="bg1"/>
                </a:solidFill>
              </a:rPr>
              <a:t>Однако места не хватило, и </a:t>
            </a:r>
            <a:r>
              <a:rPr lang="ru-RU" sz="2400" b="1" dirty="0" smtClean="0">
                <a:solidFill>
                  <a:schemeClr val="bg1"/>
                </a:solidFill>
              </a:rPr>
              <a:t>президент страны </a:t>
            </a:r>
            <a:r>
              <a:rPr lang="ru-RU" sz="2400" b="1" dirty="0">
                <a:solidFill>
                  <a:schemeClr val="bg1"/>
                </a:solidFill>
              </a:rPr>
              <a:t>расположился с другими людьми на </a:t>
            </a:r>
            <a:r>
              <a:rPr lang="ru-RU" sz="2400" b="1" dirty="0" smtClean="0">
                <a:solidFill>
                  <a:schemeClr val="bg1"/>
                </a:solidFill>
              </a:rPr>
              <a:t>ступеньках.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6756" y="6557703"/>
            <a:ext cx="9117244" cy="2606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 fontAlgn="ctr"/>
            <a:r>
              <a:rPr lang="ru-RU" sz="1400" dirty="0" smtClean="0"/>
              <a:t>Ссылка</a:t>
            </a:r>
            <a:r>
              <a:rPr lang="ru-RU" sz="1400" dirty="0"/>
              <a:t>: </a:t>
            </a:r>
            <a:r>
              <a:rPr lang="ru-RU" sz="1400" b="1" dirty="0"/>
              <a:t>  </a:t>
            </a:r>
            <a:r>
              <a:rPr lang="en-US" sz="800" b="1" dirty="0"/>
              <a:t>https://newsland.com/community/7944/content/prezidentu-finliandii-ne-khvatilo-mesta-v-partere-on-prisel-na-stupenke-v-prokhode/6504516</a:t>
            </a:r>
            <a:endParaRPr lang="ru-RU" sz="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7" y="1340768"/>
            <a:ext cx="6166623" cy="34229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2101" y="4803377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В Финляндии активно продвигают образ президента как человека из Народа. Он проводит вечер после саммита Путина и Трампа в  </a:t>
            </a:r>
            <a:r>
              <a:rPr lang="ru-RU" b="1" dirty="0">
                <a:solidFill>
                  <a:srgbClr val="DB0404"/>
                </a:solidFill>
                <a:latin typeface="arial" panose="020B0604020202020204" pitchFamily="34" charset="0"/>
                <a:hlinkClick r:id="rId4"/>
              </a:rPr>
              <a:t>соседнем баре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ru-RU" b="1" dirty="0">
                <a:solidFill>
                  <a:srgbClr val="DB0404"/>
                </a:solidFill>
                <a:latin typeface="arial" panose="020B0604020202020204" pitchFamily="34" charset="0"/>
                <a:hlinkClick r:id="rId5"/>
              </a:rPr>
              <a:t>забирает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 из Самого Обычного роддома своего новорожденного сына, </a:t>
            </a:r>
            <a:r>
              <a:rPr lang="ru-RU" b="1" dirty="0">
                <a:solidFill>
                  <a:srgbClr val="DB0404"/>
                </a:solidFill>
                <a:latin typeface="arial" panose="020B0604020202020204" pitchFamily="34" charset="0"/>
                <a:hlinkClick r:id="rId6"/>
              </a:rPr>
              <a:t>ходит в супермаркет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 за подгузниками, </a:t>
            </a:r>
            <a:r>
              <a:rPr lang="ru-RU" b="1" dirty="0">
                <a:solidFill>
                  <a:srgbClr val="DB0404"/>
                </a:solidFill>
                <a:latin typeface="arial" panose="020B0604020202020204" pitchFamily="34" charset="0"/>
                <a:hlinkClick r:id="rId7"/>
              </a:rPr>
              <a:t>занимается подсчётом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 детёнышей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</a:rPr>
              <a:t>сайменской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 нерпы, </a:t>
            </a:r>
            <a:r>
              <a:rPr lang="ru-RU" b="1" dirty="0">
                <a:solidFill>
                  <a:srgbClr val="DB0404"/>
                </a:solidFill>
                <a:latin typeface="arial" panose="020B0604020202020204" pitchFamily="34" charset="0"/>
                <a:hlinkClick r:id="rId8"/>
              </a:rPr>
              <a:t>играет в хоккей 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на открытых катках, летает </a:t>
            </a:r>
            <a:r>
              <a:rPr lang="ru-RU" b="1" dirty="0">
                <a:solidFill>
                  <a:srgbClr val="DB0404"/>
                </a:solidFill>
                <a:latin typeface="arial" panose="020B0604020202020204" pitchFamily="34" charset="0"/>
                <a:hlinkClick r:id="rId9"/>
              </a:rPr>
              <a:t>на рейсовых самолётах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, а не </a:t>
            </a:r>
            <a:r>
              <a:rPr lang="ru-RU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спецгосударственных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8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rgbClr val="9BBCFF"/>
          </a:solidFill>
        </p:spPr>
        <p:txBody>
          <a:bodyPr/>
          <a:lstStyle/>
          <a:p>
            <a:pPr>
              <a:defRPr/>
            </a:pPr>
            <a:r>
              <a:rPr lang="ru-RU" sz="3200" dirty="0" smtClean="0"/>
              <a:t>Кривая Лоренца</a:t>
            </a:r>
            <a:endParaRPr lang="ru-RU" sz="3200" dirty="0"/>
          </a:p>
        </p:txBody>
      </p:sp>
      <p:pic>
        <p:nvPicPr>
          <p:cNvPr id="33795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34897" r="40031" b="24818"/>
          <a:stretch>
            <a:fillRect/>
          </a:stretch>
        </p:blipFill>
        <p:spPr bwMode="auto">
          <a:xfrm>
            <a:off x="0" y="1071563"/>
            <a:ext cx="9144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indent="-287338" eaLnBrk="0" hangingPunct="0">
              <a:spcBef>
                <a:spcPct val="40000"/>
              </a:spcBef>
              <a:buClr>
                <a:schemeClr val="accent2"/>
              </a:buClr>
              <a:buSzPct val="110000"/>
              <a:defRPr/>
            </a:pPr>
            <a:r>
              <a:rPr lang="ru-RU" sz="1400" kern="0" dirty="0">
                <a:latin typeface="+mn-lt"/>
              </a:rPr>
              <a:t>      Источник: </a:t>
            </a:r>
            <a:r>
              <a:rPr lang="ru-RU" sz="1400" kern="0" dirty="0" err="1">
                <a:latin typeface="+mn-lt"/>
              </a:rPr>
              <a:t>Поджарский</a:t>
            </a:r>
            <a:r>
              <a:rPr lang="ru-RU" sz="1400" kern="0" dirty="0">
                <a:latin typeface="+mn-lt"/>
              </a:rPr>
              <a:t> М.А. Конфликт цивилизаций // Вестник Национальной академии наук Украины, 2002, №11. Ссылка на электронную версию статьи: </a:t>
            </a:r>
            <a:r>
              <a:rPr lang="en-US" sz="1400" kern="0" dirty="0">
                <a:latin typeface="+mn-lt"/>
              </a:rPr>
              <a:t>http://demoscope.ru/weekly/2003/0139/analit01.php</a:t>
            </a:r>
            <a:endParaRPr lang="ru-RU" sz="14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68019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85938" y="214313"/>
            <a:ext cx="7129462" cy="14319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Анализ состояния рынка труда национальной экономики</a:t>
            </a:r>
            <a:endParaRPr lang="ru-RU" sz="3600" b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85938" y="1857375"/>
            <a:ext cx="7107237" cy="4811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b="1" dirty="0" smtClean="0"/>
              <a:t>Акулич Владимир Алексеевич</a:t>
            </a:r>
            <a:endParaRPr lang="en-US" sz="3000" b="1" dirty="0" smtClean="0"/>
          </a:p>
          <a:p>
            <a:pPr marL="0" indent="0" algn="r">
              <a:lnSpc>
                <a:spcPct val="90000"/>
              </a:lnSpc>
              <a:buNone/>
              <a:defRPr/>
            </a:pPr>
            <a:r>
              <a:rPr lang="ru-RU" sz="3000" b="1" dirty="0"/>
              <a:t>(</a:t>
            </a:r>
            <a:r>
              <a:rPr lang="en-US" sz="3000" b="1" dirty="0" err="1" smtClean="0"/>
              <a:t>Uladzimir</a:t>
            </a:r>
            <a:r>
              <a:rPr lang="en-US" sz="3000" b="1" dirty="0" smtClean="0"/>
              <a:t> </a:t>
            </a:r>
            <a:r>
              <a:rPr lang="en-US" sz="3000" b="1" dirty="0"/>
              <a:t>Akulich)</a:t>
            </a:r>
            <a:endParaRPr lang="ru-RU" sz="3000" b="1" dirty="0"/>
          </a:p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dirty="0" smtClean="0"/>
              <a:t>Доцент кафедры национальной экономики и государственного управления БГЭУ  </a:t>
            </a:r>
          </a:p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050" dirty="0" smtClean="0"/>
          </a:p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3000" dirty="0" smtClean="0"/>
          </a:p>
          <a:p>
            <a:pPr marL="0" indent="0" algn="r">
              <a:lnSpc>
                <a:spcPct val="90000"/>
              </a:lnSpc>
              <a:buNone/>
              <a:defRPr/>
            </a:pPr>
            <a:r>
              <a:rPr lang="ru-RU" sz="3000" b="1" dirty="0" smtClean="0"/>
              <a:t>Лекция.</a:t>
            </a:r>
            <a:r>
              <a:rPr lang="en-US" sz="3000" b="1" dirty="0" smtClean="0"/>
              <a:t> </a:t>
            </a:r>
            <a:r>
              <a:rPr lang="ru-RU" sz="2800" dirty="0"/>
              <a:t>Дифференциация доходов населения</a:t>
            </a:r>
          </a:p>
          <a:p>
            <a:pPr marL="0" indent="0" algn="r">
              <a:lnSpc>
                <a:spcPct val="90000"/>
              </a:lnSpc>
              <a:buNone/>
              <a:defRPr/>
            </a:pPr>
            <a:endParaRPr lang="ru-RU" sz="2800" dirty="0" smtClean="0"/>
          </a:p>
          <a:p>
            <a:pPr marL="0" indent="0" algn="r">
              <a:lnSpc>
                <a:spcPct val="90000"/>
              </a:lnSpc>
              <a:buNone/>
              <a:defRPr/>
            </a:pPr>
            <a:endParaRPr lang="be-BY" sz="1800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94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CC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Кривая Лоренца для Беларуси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Источник: </a:t>
            </a:r>
            <a:r>
              <a:rPr lang="ru-RU" sz="1400" dirty="0"/>
              <a:t>Разработка БГЭУ (студ. Янина Юшкевич)</a:t>
            </a: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4340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1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CC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Кривая Лоренца для России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Источник: </a:t>
            </a:r>
            <a:r>
              <a:rPr lang="ru-RU" sz="1400" dirty="0"/>
              <a:t>Разработка БГЭУ (студ. Янина Юшкевич)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4530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4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3399FF"/>
    </a:folHlink>
  </a:clrScheme>
  <a:fontScheme name="Default Design">
    <a:majorFont>
      <a:latin typeface="Arial"/>
      <a:ea typeface=""/>
      <a:cs typeface=""/>
    </a:majorFont>
    <a:minorFont>
      <a:latin typeface="Tahom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2007</Words>
  <Application>Microsoft Office PowerPoint</Application>
  <PresentationFormat>Экран (4:3)</PresentationFormat>
  <Paragraphs>226</Paragraphs>
  <Slides>70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9" baseType="lpstr">
      <vt:lpstr>Arial</vt:lpstr>
      <vt:lpstr>Arial</vt:lpstr>
      <vt:lpstr>Calibri</vt:lpstr>
      <vt:lpstr>Open Sans</vt:lpstr>
      <vt:lpstr>Tahoma</vt:lpstr>
      <vt:lpstr>Times New Roman</vt:lpstr>
      <vt:lpstr>Verdana</vt:lpstr>
      <vt:lpstr>Wingdings</vt:lpstr>
      <vt:lpstr>Тема Office</vt:lpstr>
      <vt:lpstr>Анализ состояния рынка труда национальной экономики</vt:lpstr>
      <vt:lpstr>Вопрос.</vt:lpstr>
      <vt:lpstr>Коэффициент Джини  (индекс концентрации доходов), 2010 год, %</vt:lpstr>
      <vt:lpstr>Презентация PowerPoint</vt:lpstr>
      <vt:lpstr>Коэффициент Джини</vt:lpstr>
      <vt:lpstr>Кривая Кузнеца                             Simon Kuznets (1901-1985)</vt:lpstr>
      <vt:lpstr>Кривая Лоренца</vt:lpstr>
      <vt:lpstr>Кривая Лоренца для Беларуси</vt:lpstr>
      <vt:lpstr>Кривая Лоренца для России</vt:lpstr>
      <vt:lpstr>Кривая Лоренца для России</vt:lpstr>
      <vt:lpstr>Ссылка: https://www.nv-online.info/2018/11/02/v-belarusi-est-fenomen-rabotayushhej-bednosti-vsemirnyj-bank-o-tom-kak-menyat-sistemu-sotszashhity.html</vt:lpstr>
      <vt:lpstr>Ссылка: https://www.nv-online.info/2018/11/02/v-belarusi-est-fenomen-rabotayushhej-bednosti-vsemirnyj-bank-o-tom-kak-menyat-sistemu-sotszashhity.html</vt:lpstr>
      <vt:lpstr>Ссылка: https://www.nv-online.info/2018/11/02/v-belarusi-est-fenomen-rabotayushhej-bednosti-vsemirnyj-bank-o-tom-kak-menyat-sistemu-sotszashhity.html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Вопрос.</vt:lpstr>
      <vt:lpstr>Распределение семейного бюджета  жителя Беларуси</vt:lpstr>
      <vt:lpstr>Распределение семейного бюджета жителя Беларуси, %.</vt:lpstr>
      <vt:lpstr>Распределение семейного бюджета  жителя Швейцарии</vt:lpstr>
      <vt:lpstr>Распределение семейного бюджета  жителя США</vt:lpstr>
      <vt:lpstr>Распределение семейного бюджета  жителя Беларуси (в такой де группировке, как для США), % (за 2009 год)</vt:lpstr>
      <vt:lpstr>Сравнение расходов семейного бюджета  жителя Беларуси и США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Вопрос.</vt:lpstr>
      <vt:lpstr>Национальный уровень цен (National Price Level, NPL). Формула.  </vt:lpstr>
      <vt:lpstr>Национальный уровень цен (2008)</vt:lpstr>
      <vt:lpstr>Национальный уровень цен (2005)</vt:lpstr>
      <vt:lpstr>Национальный уровень цен (2005)</vt:lpstr>
      <vt:lpstr>Национальный уровень цен (2005)</vt:lpstr>
      <vt:lpstr>Национальный уровень цен (2005)</vt:lpstr>
      <vt:lpstr>Сопоставимый уровень цен по отдельным группам товаров и услуг (2008 год)</vt:lpstr>
      <vt:lpstr>Сопоставимый уровень цен (2008 год)</vt:lpstr>
      <vt:lpstr>Динамика паритета покупательной способности по индексу «Биг Мак», 2009–2013 гг.</vt:lpstr>
      <vt:lpstr>Национальный уровень цен (2011 г.)</vt:lpstr>
      <vt:lpstr>Национальный уровень цен (2010)</vt:lpstr>
      <vt:lpstr>ВВП на душу населения по ППС и национальный уровень цен в 2010 г. (36 стран)</vt:lpstr>
      <vt:lpstr>Динамика НУЦ России и Беларуси в 1992-2012 гг. (США = 100%)</vt:lpstr>
      <vt:lpstr>Динамика НУЦ Беларуси, России, Украины и Казахстана в 1992-2012 гг. (США = 100%)</vt:lpstr>
      <vt:lpstr>Динамика НУЦ Италии и Словакии в 2000-2011 гг. (ЕС-27 = 100%)</vt:lpstr>
      <vt:lpstr>Динамика НУЦ Финляндии и Эстонии в 2000-2011 гг. (ЕС-27 = 100%)</vt:lpstr>
      <vt:lpstr>Динамика НУЦ Германии и Чехии в 2000-2011 гг. (ЕС-27 = 100%)</vt:lpstr>
      <vt:lpstr>Динамика НУЦ Германии и Литвы, а также Польши, Латвии, Эстонии в 2000-2011 гг.  (ЕС-27 = 100%)</vt:lpstr>
      <vt:lpstr>Динамика НУЦ Греции и Болгарии  в 2000-2011 гг. (ЕС-27 = 100%)</vt:lpstr>
      <vt:lpstr>Предсказанный и фактический НУЦ Беларуси, 1992–2013 гг.</vt:lpstr>
      <vt:lpstr>Сравнительный анализ уровня реальной заработной платы в странах ЕС и СНГ в 2010 г.</vt:lpstr>
      <vt:lpstr>Реальная средняя заработная плата в странах ОЭСР и Республике Беларусь в 2011-2012 гг., долл.</vt:lpstr>
      <vt:lpstr>Заработная плата в странах Таможенного союза, рассчитанная по ППС, долл.</vt:lpstr>
      <vt:lpstr>Сравнение по покупательной способности.  Сравнение покупательной способности средней заработной платы в Беларуси в 2011 г. с ЗП в скандинавских странах и с ЗП в Беларуси на конец распада СССР</vt:lpstr>
      <vt:lpstr>4. В Беларуси национальный уровень цен в 3-4 раза ниже (соответственно покупательная способность доллара в 3-4 выше), чем в странах Западной Европы. На номинальную долларовую зарплату в 500 долларов в Беларуси в действительности можно приобрести такой же набор товаров и услуг, как скажем в странах Западной Европы можно приобрести за 1200-1500 долларов. </vt:lpstr>
      <vt:lpstr>Вопрос.</vt:lpstr>
      <vt:lpstr>Два противоположных взгляда на роль, которую должна играть минимальная заработная плата</vt:lpstr>
      <vt:lpstr>Соотношение минимальной и средней заработной платы в странах ОЭСР и в Беларуси, %  Примечание. Красная линия (40,5%) – среднее соотношение по странам ОЭСР.</vt:lpstr>
      <vt:lpstr>Вопрос.</vt:lpstr>
      <vt:lpstr>Вопрос.</vt:lpstr>
      <vt:lpstr>Ист.: смотрите подробнее статью:  Злотников, Л.К. ЭТО ПРИЯТНОЕ СЛОВО - БОД Ссылка:  http://ekonomika.by/avtorskaya-rubrika/ekonomika-dlya-chajnikov/eto-priyatnoe-slovo-bod </vt:lpstr>
      <vt:lpstr>Ист.: смотрите подробнее статью:   Злотников, Л.К. ЭТО ПРИЯТНОЕ СЛОВО - БОД Ссылка:  http://ekonomika.by/avtorskaya-rubrika/ekonomika-dlya-chajnikov/eto-priyatnoe-slovo-bod </vt:lpstr>
      <vt:lpstr>Ист.: смотрите подробнее статью:   Злотников, Л.К. ЭТО ПРИЯТНОЕ СЛОВО - БОД Ссылка:  http://ekonomika.by/avtorskaya-rubrika/ekonomika-dlya-chajnikov/eto-priyatnoe-slovo-bod </vt:lpstr>
      <vt:lpstr> Ссылка: РИА новости https://ria.ru/world/20180929/1529613308.html </vt:lpstr>
      <vt:lpstr> Ссылка:   https://news.tut.by/world/614629.html </vt:lpstr>
      <vt:lpstr>Ссылка:   https://newsland.com/community/7944/content/prezidentu-finliandii-ne-khvatilo-mesta-v-partere-on-prisel-na-stupenke-v-prokhode/6504516</vt:lpstr>
      <vt:lpstr>Анализ состояния рынка труда национальной экономики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Аристотеля можно найти представление о том, как нужно правильно строить научное исследование и излагать его результаты</dc:title>
  <dc:creator>User_ntu</dc:creator>
  <cp:lastModifiedBy>Пользователь Windows</cp:lastModifiedBy>
  <cp:revision>108</cp:revision>
  <dcterms:created xsi:type="dcterms:W3CDTF">2017-04-24T11:32:00Z</dcterms:created>
  <dcterms:modified xsi:type="dcterms:W3CDTF">2018-11-09T09:30:29Z</dcterms:modified>
</cp:coreProperties>
</file>