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8" r:id="rId2"/>
    <p:sldId id="336" r:id="rId3"/>
    <p:sldId id="335" r:id="rId4"/>
    <p:sldId id="337" r:id="rId5"/>
    <p:sldId id="338" r:id="rId6"/>
    <p:sldId id="339" r:id="rId7"/>
    <p:sldId id="340" r:id="rId8"/>
    <p:sldId id="341" r:id="rId9"/>
    <p:sldId id="342" r:id="rId10"/>
    <p:sldId id="343" r:id="rId11"/>
    <p:sldId id="347" r:id="rId12"/>
    <p:sldId id="344" r:id="rId13"/>
    <p:sldId id="345" r:id="rId14"/>
    <p:sldId id="346" r:id="rId15"/>
    <p:sldId id="348" r:id="rId16"/>
    <p:sldId id="349" r:id="rId17"/>
    <p:sldId id="351" r:id="rId18"/>
    <p:sldId id="355" r:id="rId19"/>
    <p:sldId id="356" r:id="rId20"/>
    <p:sldId id="354" r:id="rId21"/>
    <p:sldId id="331" r:id="rId22"/>
    <p:sldId id="332" r:id="rId23"/>
    <p:sldId id="350" r:id="rId24"/>
    <p:sldId id="352" r:id="rId25"/>
    <p:sldId id="353" r:id="rId26"/>
    <p:sldId id="333" r:id="rId27"/>
    <p:sldId id="334" r:id="rId28"/>
    <p:sldId id="33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9" autoAdjust="0"/>
  </p:normalViewPr>
  <p:slideViewPr>
    <p:cSldViewPr>
      <p:cViewPr varScale="1">
        <p:scale>
          <a:sx n="92" d="100"/>
          <a:sy n="92" d="100"/>
        </p:scale>
        <p:origin x="57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061B9-BDCA-44BD-9B17-F6F0019F35C7}" type="datetimeFigureOut">
              <a:rPr lang="ru-RU" smtClean="0"/>
              <a:t>02.11.2018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E258D-D214-4C02-BC55-11A3ABD67634}" type="slidenum">
              <a:rPr lang="ru-RU" smtClean="0"/>
              <a:t>‹#›</a:t>
            </a:fld>
            <a:endParaRPr lang="ru-RU"/>
          </a:p>
        </p:txBody>
      </p:sp>
    </p:spTree>
    <p:extLst>
      <p:ext uri="{BB962C8B-B14F-4D97-AF65-F5344CB8AC3E}">
        <p14:creationId xmlns:p14="http://schemas.microsoft.com/office/powerpoint/2010/main" val="36327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Когда показатель имеет сезонность, то сначала рекомендуется оценить влияние этого фактора (путем корректировки или как еще говорят – сглаживания на сезонность), а затем уже анализировать динамику и оценивать влияние всех остальных факторов.  В данном случае, после сглаживания на сезонность, оказывается, что средняя номинальная зарплата в сентябре не снизилась на 24 рубля, а выросла на 10 рублей (рис. 1).</a:t>
            </a:r>
          </a:p>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a:t>
            </a:fld>
            <a:endParaRPr lang="ru-RU"/>
          </a:p>
        </p:txBody>
      </p:sp>
    </p:spTree>
    <p:extLst>
      <p:ext uri="{BB962C8B-B14F-4D97-AF65-F5344CB8AC3E}">
        <p14:creationId xmlns:p14="http://schemas.microsoft.com/office/powerpoint/2010/main" val="158019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11</a:t>
            </a:fld>
            <a:endParaRPr lang="ru-RU"/>
          </a:p>
        </p:txBody>
      </p:sp>
    </p:spTree>
    <p:extLst>
      <p:ext uri="{BB962C8B-B14F-4D97-AF65-F5344CB8AC3E}">
        <p14:creationId xmlns:p14="http://schemas.microsoft.com/office/powerpoint/2010/main" val="131019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12</a:t>
            </a:fld>
            <a:endParaRPr lang="ru-RU"/>
          </a:p>
        </p:txBody>
      </p:sp>
    </p:spTree>
    <p:extLst>
      <p:ext uri="{BB962C8B-B14F-4D97-AF65-F5344CB8AC3E}">
        <p14:creationId xmlns:p14="http://schemas.microsoft.com/office/powerpoint/2010/main" val="365190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13</a:t>
            </a:fld>
            <a:endParaRPr lang="ru-RU"/>
          </a:p>
        </p:txBody>
      </p:sp>
    </p:spTree>
    <p:extLst>
      <p:ext uri="{BB962C8B-B14F-4D97-AF65-F5344CB8AC3E}">
        <p14:creationId xmlns:p14="http://schemas.microsoft.com/office/powerpoint/2010/main" val="25793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14</a:t>
            </a:fld>
            <a:endParaRPr lang="ru-RU"/>
          </a:p>
        </p:txBody>
      </p:sp>
    </p:spTree>
    <p:extLst>
      <p:ext uri="{BB962C8B-B14F-4D97-AF65-F5344CB8AC3E}">
        <p14:creationId xmlns:p14="http://schemas.microsoft.com/office/powerpoint/2010/main" val="157853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15</a:t>
            </a:fld>
            <a:endParaRPr lang="ru-RU"/>
          </a:p>
        </p:txBody>
      </p:sp>
    </p:spTree>
    <p:extLst>
      <p:ext uri="{BB962C8B-B14F-4D97-AF65-F5344CB8AC3E}">
        <p14:creationId xmlns:p14="http://schemas.microsoft.com/office/powerpoint/2010/main" val="112253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16</a:t>
            </a:fld>
            <a:endParaRPr lang="ru-RU"/>
          </a:p>
        </p:txBody>
      </p:sp>
    </p:spTree>
    <p:extLst>
      <p:ext uri="{BB962C8B-B14F-4D97-AF65-F5344CB8AC3E}">
        <p14:creationId xmlns:p14="http://schemas.microsoft.com/office/powerpoint/2010/main" val="289243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17</a:t>
            </a:fld>
            <a:endParaRPr lang="ru-RU"/>
          </a:p>
        </p:txBody>
      </p:sp>
    </p:spTree>
    <p:extLst>
      <p:ext uri="{BB962C8B-B14F-4D97-AF65-F5344CB8AC3E}">
        <p14:creationId xmlns:p14="http://schemas.microsoft.com/office/powerpoint/2010/main" val="352104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18</a:t>
            </a:fld>
            <a:endParaRPr lang="ru-RU"/>
          </a:p>
        </p:txBody>
      </p:sp>
    </p:spTree>
    <p:extLst>
      <p:ext uri="{BB962C8B-B14F-4D97-AF65-F5344CB8AC3E}">
        <p14:creationId xmlns:p14="http://schemas.microsoft.com/office/powerpoint/2010/main" val="419953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19</a:t>
            </a:fld>
            <a:endParaRPr lang="ru-RU"/>
          </a:p>
        </p:txBody>
      </p:sp>
    </p:spTree>
    <p:extLst>
      <p:ext uri="{BB962C8B-B14F-4D97-AF65-F5344CB8AC3E}">
        <p14:creationId xmlns:p14="http://schemas.microsoft.com/office/powerpoint/2010/main" val="306358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20</a:t>
            </a:fld>
            <a:endParaRPr lang="ru-RU"/>
          </a:p>
        </p:txBody>
      </p:sp>
    </p:spTree>
    <p:extLst>
      <p:ext uri="{BB962C8B-B14F-4D97-AF65-F5344CB8AC3E}">
        <p14:creationId xmlns:p14="http://schemas.microsoft.com/office/powerpoint/2010/main" val="78434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Все шесть математических моделей, которые используются для количественного тестирования сезонности в среде </a:t>
            </a:r>
            <a:r>
              <a:rPr lang="en-US" sz="1200" kern="1200" dirty="0" err="1" smtClean="0">
                <a:solidFill>
                  <a:schemeClr val="tx1"/>
                </a:solidFill>
                <a:effectLst/>
                <a:latin typeface="+mn-lt"/>
                <a:ea typeface="+mn-ea"/>
                <a:cs typeface="+mn-cs"/>
              </a:rPr>
              <a:t>JDemetra</a:t>
            </a:r>
            <a:r>
              <a:rPr lang="ru-RU" sz="1200" kern="1200" dirty="0" smtClean="0">
                <a:solidFill>
                  <a:schemeClr val="tx1"/>
                </a:solidFill>
                <a:effectLst/>
                <a:latin typeface="+mn-lt"/>
                <a:ea typeface="+mn-ea"/>
                <a:cs typeface="+mn-cs"/>
              </a:rPr>
              <a:t> (статистический пакет, который поддерживает </a:t>
            </a:r>
            <a:r>
              <a:rPr lang="ru-RU" sz="1200" kern="1200" dirty="0" err="1" smtClean="0">
                <a:solidFill>
                  <a:schemeClr val="tx1"/>
                </a:solidFill>
                <a:effectLst/>
                <a:latin typeface="+mn-lt"/>
                <a:ea typeface="+mn-ea"/>
                <a:cs typeface="+mn-cs"/>
              </a:rPr>
              <a:t>Евростат</a:t>
            </a:r>
            <a:r>
              <a:rPr lang="ru-RU" sz="1200" kern="1200" dirty="0" smtClean="0">
                <a:solidFill>
                  <a:schemeClr val="tx1"/>
                </a:solidFill>
                <a:effectLst/>
                <a:latin typeface="+mn-lt"/>
                <a:ea typeface="+mn-ea"/>
                <a:cs typeface="+mn-cs"/>
              </a:rPr>
              <a:t>), указывают на наличие сезонности в динамике среднемесячной зарплаты (табл. 1).</a:t>
            </a:r>
          </a:p>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a:t>
            </a:fld>
            <a:endParaRPr lang="ru-RU"/>
          </a:p>
        </p:txBody>
      </p:sp>
    </p:spTree>
    <p:extLst>
      <p:ext uri="{BB962C8B-B14F-4D97-AF65-F5344CB8AC3E}">
        <p14:creationId xmlns:p14="http://schemas.microsoft.com/office/powerpoint/2010/main" val="553013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21</a:t>
            </a:fld>
            <a:endParaRPr lang="ru-RU"/>
          </a:p>
        </p:txBody>
      </p:sp>
    </p:spTree>
    <p:extLst>
      <p:ext uri="{BB962C8B-B14F-4D97-AF65-F5344CB8AC3E}">
        <p14:creationId xmlns:p14="http://schemas.microsoft.com/office/powerpoint/2010/main" val="134072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22</a:t>
            </a:fld>
            <a:endParaRPr lang="ru-RU"/>
          </a:p>
        </p:txBody>
      </p:sp>
    </p:spTree>
    <p:extLst>
      <p:ext uri="{BB962C8B-B14F-4D97-AF65-F5344CB8AC3E}">
        <p14:creationId xmlns:p14="http://schemas.microsoft.com/office/powerpoint/2010/main" val="356774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23</a:t>
            </a:fld>
            <a:endParaRPr lang="ru-RU"/>
          </a:p>
        </p:txBody>
      </p:sp>
    </p:spTree>
    <p:extLst>
      <p:ext uri="{BB962C8B-B14F-4D97-AF65-F5344CB8AC3E}">
        <p14:creationId xmlns:p14="http://schemas.microsoft.com/office/powerpoint/2010/main" val="396233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24</a:t>
            </a:fld>
            <a:endParaRPr lang="ru-RU"/>
          </a:p>
        </p:txBody>
      </p:sp>
    </p:spTree>
    <p:extLst>
      <p:ext uri="{BB962C8B-B14F-4D97-AF65-F5344CB8AC3E}">
        <p14:creationId xmlns:p14="http://schemas.microsoft.com/office/powerpoint/2010/main" val="219032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25</a:t>
            </a:fld>
            <a:endParaRPr lang="ru-RU"/>
          </a:p>
        </p:txBody>
      </p:sp>
    </p:spTree>
    <p:extLst>
      <p:ext uri="{BB962C8B-B14F-4D97-AF65-F5344CB8AC3E}">
        <p14:creationId xmlns:p14="http://schemas.microsoft.com/office/powerpoint/2010/main" val="3119240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26</a:t>
            </a:fld>
            <a:endParaRPr lang="ru-RU"/>
          </a:p>
        </p:txBody>
      </p:sp>
    </p:spTree>
    <p:extLst>
      <p:ext uri="{BB962C8B-B14F-4D97-AF65-F5344CB8AC3E}">
        <p14:creationId xmlns:p14="http://schemas.microsoft.com/office/powerpoint/2010/main" val="51780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27</a:t>
            </a:fld>
            <a:endParaRPr lang="ru-RU"/>
          </a:p>
        </p:txBody>
      </p:sp>
    </p:spTree>
    <p:extLst>
      <p:ext uri="{BB962C8B-B14F-4D97-AF65-F5344CB8AC3E}">
        <p14:creationId xmlns:p14="http://schemas.microsoft.com/office/powerpoint/2010/main" val="70735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28</a:t>
            </a:fld>
            <a:endParaRPr lang="ru-RU"/>
          </a:p>
        </p:txBody>
      </p:sp>
    </p:spTree>
    <p:extLst>
      <p:ext uri="{BB962C8B-B14F-4D97-AF65-F5344CB8AC3E}">
        <p14:creationId xmlns:p14="http://schemas.microsoft.com/office/powerpoint/2010/main" val="206835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не обращать внимание на пики декабря, то каждый год повторяется одна и та же картина – с марта по август номинальная зарплата растет, с сентября по февраль – снижается (рис. 2). Расчеты с помощью модели </a:t>
            </a:r>
            <a:r>
              <a:rPr lang="en-US" sz="1200" kern="1200" dirty="0" smtClean="0">
                <a:solidFill>
                  <a:schemeClr val="tx1"/>
                </a:solidFill>
                <a:effectLst/>
                <a:latin typeface="+mn-lt"/>
                <a:ea typeface="+mn-ea"/>
                <a:cs typeface="+mn-cs"/>
              </a:rPr>
              <a:t>TRAMO</a:t>
            </a:r>
            <a:r>
              <a:rPr lang="ru-RU" sz="1200" kern="1200" dirty="0" smtClean="0">
                <a:solidFill>
                  <a:schemeClr val="tx1"/>
                </a:solidFill>
                <a:effectLst/>
                <a:latin typeface="+mn-lt"/>
                <a:ea typeface="+mn-ea"/>
                <a:cs typeface="+mn-cs"/>
              </a:rPr>
              <a:t>/SEATS в среде </a:t>
            </a:r>
            <a:r>
              <a:rPr lang="en-US" sz="1200" kern="1200" dirty="0" err="1" smtClean="0">
                <a:solidFill>
                  <a:schemeClr val="tx1"/>
                </a:solidFill>
                <a:effectLst/>
                <a:latin typeface="+mn-lt"/>
                <a:ea typeface="+mn-ea"/>
                <a:cs typeface="+mn-cs"/>
              </a:rPr>
              <a:t>JDemetra</a:t>
            </a:r>
            <a:r>
              <a:rPr lang="ru-RU" sz="1200" kern="1200" dirty="0" smtClean="0">
                <a:solidFill>
                  <a:schemeClr val="tx1"/>
                </a:solidFill>
                <a:effectLst/>
                <a:latin typeface="+mn-lt"/>
                <a:ea typeface="+mn-ea"/>
                <a:cs typeface="+mn-cs"/>
              </a:rPr>
              <a:t> показывают, что в сентябре текущего года за счет сезонного фактора номинальная средняя зарплата снизилась на 34 рубля (рис. 2). При этом все снижение составило 24 рубля. Поэтому, если скорректировать на сезонный фактор, то номинальная зарплата выросла на 10 рублей. Этот рост отображен на рисунке 1.</a:t>
            </a:r>
          </a:p>
        </p:txBody>
      </p:sp>
      <p:sp>
        <p:nvSpPr>
          <p:cNvPr id="4" name="Номер слайда 3"/>
          <p:cNvSpPr>
            <a:spLocks noGrp="1"/>
          </p:cNvSpPr>
          <p:nvPr>
            <p:ph type="sldNum" sz="quarter" idx="10"/>
          </p:nvPr>
        </p:nvSpPr>
        <p:spPr/>
        <p:txBody>
          <a:bodyPr/>
          <a:lstStyle/>
          <a:p>
            <a:fld id="{EE0E258D-D214-4C02-BC55-11A3ABD67634}" type="slidenum">
              <a:rPr lang="ru-RU" smtClean="0"/>
              <a:t>4</a:t>
            </a:fld>
            <a:endParaRPr lang="ru-RU"/>
          </a:p>
        </p:txBody>
      </p:sp>
    </p:spTree>
    <p:extLst>
      <p:ext uri="{BB962C8B-B14F-4D97-AF65-F5344CB8AC3E}">
        <p14:creationId xmlns:p14="http://schemas.microsoft.com/office/powerpoint/2010/main" val="198533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Прогноз с помощью этой же модели показывает, что в октябре снижения за счет сезонного фактора не будет, а вот в ноябре оно составит 23 рубля, в январе следующего года – 114 рублей, в феврале – 24 рубля (рис. 3).</a:t>
            </a:r>
          </a:p>
        </p:txBody>
      </p:sp>
      <p:sp>
        <p:nvSpPr>
          <p:cNvPr id="4" name="Номер слайда 3"/>
          <p:cNvSpPr>
            <a:spLocks noGrp="1"/>
          </p:cNvSpPr>
          <p:nvPr>
            <p:ph type="sldNum" sz="quarter" idx="10"/>
          </p:nvPr>
        </p:nvSpPr>
        <p:spPr/>
        <p:txBody>
          <a:bodyPr/>
          <a:lstStyle/>
          <a:p>
            <a:fld id="{EE0E258D-D214-4C02-BC55-11A3ABD67634}" type="slidenum">
              <a:rPr lang="ru-RU" smtClean="0"/>
              <a:t>5</a:t>
            </a:fld>
            <a:endParaRPr lang="ru-RU"/>
          </a:p>
        </p:txBody>
      </p:sp>
    </p:spTree>
    <p:extLst>
      <p:ext uri="{BB962C8B-B14F-4D97-AF65-F5344CB8AC3E}">
        <p14:creationId xmlns:p14="http://schemas.microsoft.com/office/powerpoint/2010/main" val="130809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Из данных по сезонности и случайным выбросам в отдельные месяцы видно, что фактор сезонности в отношении среднемесячной номинальной зарплаты проявляет себя более менее нейтрально только в феврале, апреле, мае, августе и октябре. В остальные месяцы года этот фактор вносит значительный вклад в изменение этого показателя. В марте, июне, июле и декабре – он дает прибавку, а в январе, сентябре, ноябре – наоборот работает на понижение (рис. 4).</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6</a:t>
            </a:fld>
            <a:endParaRPr lang="ru-RU"/>
          </a:p>
        </p:txBody>
      </p:sp>
    </p:spTree>
    <p:extLst>
      <p:ext uri="{BB962C8B-B14F-4D97-AF65-F5344CB8AC3E}">
        <p14:creationId xmlns:p14="http://schemas.microsoft.com/office/powerpoint/2010/main" val="208788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Прогноз (пунктирные линии на рис. 5) с помощью модели </a:t>
            </a:r>
            <a:r>
              <a:rPr lang="en-US" sz="1200" kern="1200" dirty="0" smtClean="0">
                <a:solidFill>
                  <a:schemeClr val="tx1"/>
                </a:solidFill>
                <a:effectLst/>
                <a:latin typeface="+mn-lt"/>
                <a:ea typeface="+mn-ea"/>
                <a:cs typeface="+mn-cs"/>
              </a:rPr>
              <a:t>TRAMO</a:t>
            </a:r>
            <a:r>
              <a:rPr lang="ru-RU" sz="1200" kern="1200" dirty="0" smtClean="0">
                <a:solidFill>
                  <a:schemeClr val="tx1"/>
                </a:solidFill>
                <a:effectLst/>
                <a:latin typeface="+mn-lt"/>
                <a:ea typeface="+mn-ea"/>
                <a:cs typeface="+mn-cs"/>
              </a:rPr>
              <a:t>/SEATS показывает, если не считать декабря, то номинальная зарплата устойчиво выйдет на 1000 рублей и не будет опускаться ниже этого уровня с марта следующего года. До этого момента, сезонный фактор будет удерживать ее ниже этого уровня (если только не будет задействован какой-нибудь административный инструмент для ее искусственного повышения, что может быть чревато). При этом, с учетом корректировки на сезонность, номинальная зарплата достигнет уровня в 1000 рублей уже в декабре текущего года. Этот последний показатель и следует принять для анализа.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7</a:t>
            </a:fld>
            <a:endParaRPr lang="ru-RU"/>
          </a:p>
        </p:txBody>
      </p:sp>
    </p:spTree>
    <p:extLst>
      <p:ext uri="{BB962C8B-B14F-4D97-AF65-F5344CB8AC3E}">
        <p14:creationId xmlns:p14="http://schemas.microsoft.com/office/powerpoint/2010/main" val="243057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Динамика сезонно сглаженной </a:t>
            </a:r>
            <a:r>
              <a:rPr lang="ru-RU" sz="1200" b="1" kern="1200" dirty="0" smtClean="0">
                <a:solidFill>
                  <a:schemeClr val="tx1"/>
                </a:solidFill>
                <a:effectLst/>
                <a:latin typeface="+mn-lt"/>
                <a:ea typeface="+mn-ea"/>
                <a:cs typeface="+mn-cs"/>
              </a:rPr>
              <a:t>реальной</a:t>
            </a:r>
            <a:r>
              <a:rPr lang="ru-RU" sz="1200" kern="1200" dirty="0" smtClean="0">
                <a:solidFill>
                  <a:schemeClr val="tx1"/>
                </a:solidFill>
                <a:effectLst/>
                <a:latin typeface="+mn-lt"/>
                <a:ea typeface="+mn-ea"/>
                <a:cs typeface="+mn-cs"/>
              </a:rPr>
              <a:t> зарплаты (с учетом инфляции) также свидетельствует о том, что в сентябре не было снижения зарплаты. Прирост реальной зарплаты составил 5 рублей (рис. 6). Ее растущий тренд сохраняется с октября 2016 года (23 месяца подряд) после более двухлетнего ее снижения (29 месяцев подряд) во время рецессии в 2014-2016 годах.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8</a:t>
            </a:fld>
            <a:endParaRPr lang="ru-RU"/>
          </a:p>
        </p:txBody>
      </p:sp>
    </p:spTree>
    <p:extLst>
      <p:ext uri="{BB962C8B-B14F-4D97-AF65-F5344CB8AC3E}">
        <p14:creationId xmlns:p14="http://schemas.microsoft.com/office/powerpoint/2010/main" val="134126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9</a:t>
            </a:fld>
            <a:endParaRPr lang="ru-RU"/>
          </a:p>
        </p:txBody>
      </p:sp>
    </p:spTree>
    <p:extLst>
      <p:ext uri="{BB962C8B-B14F-4D97-AF65-F5344CB8AC3E}">
        <p14:creationId xmlns:p14="http://schemas.microsoft.com/office/powerpoint/2010/main" val="218135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10</a:t>
            </a:fld>
            <a:endParaRPr lang="ru-RU"/>
          </a:p>
        </p:txBody>
      </p:sp>
    </p:spTree>
    <p:extLst>
      <p:ext uri="{BB962C8B-B14F-4D97-AF65-F5344CB8AC3E}">
        <p14:creationId xmlns:p14="http://schemas.microsoft.com/office/powerpoint/2010/main" val="157888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Титульный слайд">
    <p:spTree>
      <p:nvGrpSpPr>
        <p:cNvPr id="1" name=""/>
        <p:cNvGrpSpPr/>
        <p:nvPr/>
      </p:nvGrpSpPr>
      <p:grpSpPr>
        <a:xfrm>
          <a:off x="0" y="0"/>
          <a:ext cx="0" cy="0"/>
          <a:chOff x="0" y="0"/>
          <a:chExt cx="0" cy="0"/>
        </a:xfrm>
      </p:grpSpPr>
      <p:pic>
        <p:nvPicPr>
          <p:cNvPr id="2" name="Picture 2" descr="YellowGrid3"/>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b="41312"/>
          <a:stretch>
            <a:fillRect/>
          </a:stretch>
        </p:blipFill>
        <p:spPr bwMode="auto">
          <a:xfrm>
            <a:off x="16764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orange-bar1"/>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667000" y="2895600"/>
            <a:ext cx="5410200" cy="3124200"/>
          </a:xfrm>
          <a:prstGeom prst="rect">
            <a:avLst/>
          </a:prstGeom>
          <a:noFill/>
          <a:ln>
            <a:noFill/>
          </a:ln>
          <a:extLst/>
        </p:spPr>
        <p:txBody>
          <a:bodyPr/>
          <a:lstStyle>
            <a:lvl1pPr eaLnBrk="0" hangingPunct="0">
              <a:tabLst>
                <a:tab pos="4348163" algn="r"/>
              </a:tabLst>
              <a:defRPr sz="2400">
                <a:solidFill>
                  <a:schemeClr val="tx1"/>
                </a:solidFill>
                <a:latin typeface="Times New Roman" pitchFamily="18" charset="0"/>
              </a:defRPr>
            </a:lvl1pPr>
            <a:lvl2pPr marL="742950" indent="-285750" eaLnBrk="0" hangingPunct="0">
              <a:tabLst>
                <a:tab pos="4348163" algn="r"/>
              </a:tabLst>
              <a:defRPr sz="2400">
                <a:solidFill>
                  <a:schemeClr val="tx1"/>
                </a:solidFill>
                <a:latin typeface="Times New Roman" pitchFamily="18" charset="0"/>
              </a:defRPr>
            </a:lvl2pPr>
            <a:lvl3pPr marL="1143000" indent="-228600" eaLnBrk="0" hangingPunct="0">
              <a:tabLst>
                <a:tab pos="4348163" algn="r"/>
              </a:tabLst>
              <a:defRPr sz="2400">
                <a:solidFill>
                  <a:schemeClr val="tx1"/>
                </a:solidFill>
                <a:latin typeface="Times New Roman" pitchFamily="18" charset="0"/>
              </a:defRPr>
            </a:lvl3pPr>
            <a:lvl4pPr marL="1600200" indent="-228600" eaLnBrk="0" hangingPunct="0">
              <a:tabLst>
                <a:tab pos="4348163" algn="r"/>
              </a:tabLst>
              <a:defRPr sz="2400">
                <a:solidFill>
                  <a:schemeClr val="tx1"/>
                </a:solidFill>
                <a:latin typeface="Times New Roman" pitchFamily="18" charset="0"/>
              </a:defRPr>
            </a:lvl4pPr>
            <a:lvl5pPr marL="2057400" indent="-228600" eaLnBrk="0" hangingPunct="0">
              <a:tabLst>
                <a:tab pos="4348163"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348163"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348163"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348163"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348163" algn="r"/>
              </a:tabLst>
              <a:defRPr sz="2400">
                <a:solidFill>
                  <a:schemeClr val="tx1"/>
                </a:solidFill>
                <a:latin typeface="Times New Roman" pitchFamily="18" charset="0"/>
              </a:defRPr>
            </a:lvl9pPr>
          </a:lstStyle>
          <a:p>
            <a:pPr algn="ctr" eaLnBrk="1" hangingPunct="1">
              <a:lnSpc>
                <a:spcPct val="75000"/>
              </a:lnSpc>
              <a:spcBef>
                <a:spcPct val="120000"/>
              </a:spcBef>
              <a:defRPr/>
            </a:pPr>
            <a:r>
              <a:rPr lang="en-US" sz="5000" smtClean="0">
                <a:solidFill>
                  <a:srgbClr val="660033"/>
                </a:solidFill>
                <a:latin typeface="Arial" charset="0"/>
              </a:rPr>
              <a:t>macroeconomics</a:t>
            </a:r>
            <a:r>
              <a:rPr lang="en-US" sz="5000" smtClean="0">
                <a:solidFill>
                  <a:srgbClr val="6D92DB"/>
                </a:solidFill>
                <a:latin typeface="Arial" charset="0"/>
              </a:rPr>
              <a:t> </a:t>
            </a:r>
            <a:r>
              <a:rPr lang="en-US" sz="2200" smtClean="0">
                <a:solidFill>
                  <a:srgbClr val="6D92DB"/>
                </a:solidFill>
                <a:latin typeface="Arial" charset="0"/>
              </a:rPr>
              <a:t>	</a:t>
            </a:r>
            <a:r>
              <a:rPr lang="en-US" sz="2200" smtClean="0">
                <a:solidFill>
                  <a:srgbClr val="8CAFCE"/>
                </a:solidFill>
                <a:latin typeface="Arial" charset="0"/>
              </a:rPr>
              <a:t>fifth edition</a:t>
            </a:r>
          </a:p>
          <a:p>
            <a:pPr algn="ctr" eaLnBrk="1" hangingPunct="1">
              <a:spcBef>
                <a:spcPct val="100000"/>
              </a:spcBef>
              <a:defRPr/>
            </a:pPr>
            <a:r>
              <a:rPr lang="en-US" sz="3000" b="1" smtClean="0">
                <a:solidFill>
                  <a:srgbClr val="6D92DB"/>
                </a:solidFill>
                <a:latin typeface="Arial" charset="0"/>
              </a:rPr>
              <a:t>	</a:t>
            </a:r>
            <a:r>
              <a:rPr lang="en-US" sz="3000" b="1" smtClean="0">
                <a:solidFill>
                  <a:srgbClr val="C24F00"/>
                </a:solidFill>
                <a:latin typeface="Arial" charset="0"/>
              </a:rPr>
              <a:t>N. Gregory Mankiw</a:t>
            </a:r>
          </a:p>
          <a:p>
            <a:pPr algn="ctr" eaLnBrk="1" hangingPunct="1">
              <a:spcBef>
                <a:spcPct val="100000"/>
              </a:spcBef>
              <a:defRPr/>
            </a:pPr>
            <a:r>
              <a:rPr lang="en-US" smtClean="0">
                <a:solidFill>
                  <a:srgbClr val="C24F00"/>
                </a:solidFill>
                <a:latin typeface="Arial" charset="0"/>
              </a:rPr>
              <a:t>	</a:t>
            </a:r>
            <a:r>
              <a:rPr lang="en-US" smtClean="0">
                <a:solidFill>
                  <a:srgbClr val="660033"/>
                </a:solidFill>
                <a:latin typeface="Arial" charset="0"/>
              </a:rPr>
              <a:t>PowerPoint</a:t>
            </a:r>
            <a:r>
              <a:rPr lang="en-US" baseline="40000" smtClean="0">
                <a:solidFill>
                  <a:srgbClr val="660033"/>
                </a:solidFill>
                <a:latin typeface="Arial" charset="0"/>
              </a:rPr>
              <a:t>®</a:t>
            </a:r>
            <a:r>
              <a:rPr lang="en-US" smtClean="0">
                <a:solidFill>
                  <a:srgbClr val="660033"/>
                </a:solidFill>
                <a:latin typeface="Arial" charset="0"/>
              </a:rPr>
              <a:t> Slides </a:t>
            </a:r>
            <a:br>
              <a:rPr lang="en-US" smtClean="0">
                <a:solidFill>
                  <a:srgbClr val="660033"/>
                </a:solidFill>
                <a:latin typeface="Arial" charset="0"/>
              </a:rPr>
            </a:br>
            <a:r>
              <a:rPr lang="en-US" smtClean="0">
                <a:solidFill>
                  <a:srgbClr val="660033"/>
                </a:solidFill>
                <a:latin typeface="Arial" charset="0"/>
              </a:rPr>
              <a:t>	by Ron Cronovich</a:t>
            </a:r>
          </a:p>
        </p:txBody>
      </p:sp>
      <p:sp>
        <p:nvSpPr>
          <p:cNvPr id="5" name="Text Box 6"/>
          <p:cNvSpPr txBox="1">
            <a:spLocks noChangeArrowheads="1"/>
          </p:cNvSpPr>
          <p:nvPr/>
        </p:nvSpPr>
        <p:spPr bwMode="auto">
          <a:xfrm rot="16200000">
            <a:off x="-2460625" y="2538413"/>
            <a:ext cx="6400800" cy="2057400"/>
          </a:xfrm>
          <a:prstGeom prst="rect">
            <a:avLst/>
          </a:prstGeom>
          <a:noFill/>
          <a:ln>
            <a:noFill/>
          </a:ln>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5000" b="1" smtClean="0">
                <a:solidFill>
                  <a:srgbClr val="F58803"/>
                </a:solidFill>
                <a:latin typeface="Arial" charset="0"/>
              </a:rPr>
              <a:t>macro  </a:t>
            </a:r>
          </a:p>
        </p:txBody>
      </p:sp>
      <p:sp>
        <p:nvSpPr>
          <p:cNvPr id="6" name="Text Box 7"/>
          <p:cNvSpPr txBox="1">
            <a:spLocks noChangeArrowheads="1"/>
          </p:cNvSpPr>
          <p:nvPr/>
        </p:nvSpPr>
        <p:spPr bwMode="auto">
          <a:xfrm>
            <a:off x="2819400" y="6324600"/>
            <a:ext cx="5105400" cy="3365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i="1" smtClean="0"/>
              <a:t>© 2002 Worth Publishers, all rights reserved</a:t>
            </a:r>
          </a:p>
        </p:txBody>
      </p:sp>
    </p:spTree>
    <p:extLst>
      <p:ext uri="{BB962C8B-B14F-4D97-AF65-F5344CB8AC3E}">
        <p14:creationId xmlns:p14="http://schemas.microsoft.com/office/powerpoint/2010/main" val="2299583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344460-5FC5-4C9B-999E-2EA7FBB14385}" type="datetimeFigureOut">
              <a:rPr lang="ru-RU" smtClean="0"/>
              <a:pPr/>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4460-5FC5-4C9B-999E-2EA7FBB14385}" type="datetimeFigureOut">
              <a:rPr lang="ru-RU" smtClean="0"/>
              <a:pPr/>
              <a:t>02.11.2018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3B81-53EC-462E-82D2-30AD1A7E8B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idx="4294967295"/>
          </p:nvPr>
        </p:nvSpPr>
        <p:spPr>
          <a:xfrm>
            <a:off x="1785938" y="214313"/>
            <a:ext cx="7129462" cy="1431925"/>
          </a:xfrm>
          <a:solidFill>
            <a:srgbClr val="FFFFFF"/>
          </a:solidFill>
          <a:ln>
            <a:solidFill>
              <a:srgbClr val="000000"/>
            </a:solidFill>
          </a:ln>
        </p:spPr>
        <p:txBody>
          <a:bodyPr>
            <a:noAutofit/>
          </a:bodyPr>
          <a:lstStyle/>
          <a:p>
            <a:pPr eaLnBrk="1" hangingPunct="1">
              <a:spcBef>
                <a:spcPts val="0"/>
              </a:spcBef>
              <a:defRPr/>
            </a:pPr>
            <a:r>
              <a:rPr lang="ru-RU" sz="3600" b="1" dirty="0" smtClean="0">
                <a:solidFill>
                  <a:srgbClr val="660033"/>
                </a:solidFill>
                <a:effectLst>
                  <a:outerShdw blurRad="38100" dist="38100" dir="2700000" algn="tl">
                    <a:srgbClr val="C0C0C0"/>
                  </a:outerShdw>
                </a:effectLst>
              </a:rPr>
              <a:t>Анализ состояния рынка труда национальной экономики</a:t>
            </a:r>
            <a:endParaRPr lang="ru-RU" sz="3600" b="1" dirty="0">
              <a:solidFill>
                <a:srgbClr val="660033"/>
              </a:solidFill>
              <a:effectLst>
                <a:outerShdw blurRad="38100" dist="38100" dir="2700000" algn="tl">
                  <a:srgbClr val="C0C0C0"/>
                </a:outerShdw>
              </a:effectLst>
            </a:endParaRPr>
          </a:p>
        </p:txBody>
      </p:sp>
      <p:sp>
        <p:nvSpPr>
          <p:cNvPr id="386051" name="Rectangle 3"/>
          <p:cNvSpPr>
            <a:spLocks noGrp="1" noChangeArrowheads="1"/>
          </p:cNvSpPr>
          <p:nvPr>
            <p:ph type="subTitle" idx="4294967295"/>
          </p:nvPr>
        </p:nvSpPr>
        <p:spPr>
          <a:xfrm>
            <a:off x="1785938" y="1857375"/>
            <a:ext cx="7107237" cy="4811713"/>
          </a:xfrm>
          <a:solidFill>
            <a:srgbClr val="FFFFFF"/>
          </a:solidFill>
          <a:ln>
            <a:solidFill>
              <a:srgbClr val="000000"/>
            </a:solidFill>
          </a:ln>
        </p:spPr>
        <p:txBody>
          <a:bodyPr>
            <a:normAutofit/>
          </a:bodyPr>
          <a:lstStyle/>
          <a:p>
            <a:pPr marL="0" indent="0" algn="r" eaLnBrk="1" hangingPunct="1">
              <a:lnSpc>
                <a:spcPct val="90000"/>
              </a:lnSpc>
              <a:buFont typeface="Wingdings" pitchFamily="2" charset="2"/>
              <a:buNone/>
              <a:defRPr/>
            </a:pPr>
            <a:r>
              <a:rPr lang="ru-RU" sz="3000" b="1" dirty="0" smtClean="0"/>
              <a:t>Акулич Владимир Алексеевич</a:t>
            </a:r>
            <a:endParaRPr lang="en-US" sz="3000" b="1" dirty="0" smtClean="0"/>
          </a:p>
          <a:p>
            <a:pPr marL="0" indent="0" algn="r">
              <a:lnSpc>
                <a:spcPct val="90000"/>
              </a:lnSpc>
              <a:buNone/>
              <a:defRPr/>
            </a:pPr>
            <a:r>
              <a:rPr lang="ru-RU" sz="3000" b="1" dirty="0"/>
              <a:t>(</a:t>
            </a:r>
            <a:r>
              <a:rPr lang="en-US" sz="3000" b="1" dirty="0" err="1" smtClean="0"/>
              <a:t>Uladzimir</a:t>
            </a:r>
            <a:r>
              <a:rPr lang="en-US" sz="3000" b="1" dirty="0" smtClean="0"/>
              <a:t> </a:t>
            </a:r>
            <a:r>
              <a:rPr lang="en-US" sz="3000" b="1" dirty="0"/>
              <a:t>Akulich)</a:t>
            </a:r>
            <a:endParaRPr lang="ru-RU" sz="3000" b="1" dirty="0"/>
          </a:p>
          <a:p>
            <a:pPr marL="0" indent="0" algn="r" eaLnBrk="1" hangingPunct="1">
              <a:lnSpc>
                <a:spcPct val="90000"/>
              </a:lnSpc>
              <a:buFont typeface="Wingdings" pitchFamily="2" charset="2"/>
              <a:buNone/>
              <a:defRPr/>
            </a:pPr>
            <a:r>
              <a:rPr lang="ru-RU" sz="3000" dirty="0" smtClean="0"/>
              <a:t>Доцент кафедры национальной экономики и государственного управления БГЭУ  </a:t>
            </a:r>
          </a:p>
          <a:p>
            <a:pPr marL="0" indent="0" algn="r" eaLnBrk="1" hangingPunct="1">
              <a:lnSpc>
                <a:spcPct val="90000"/>
              </a:lnSpc>
              <a:buFont typeface="Wingdings" pitchFamily="2" charset="2"/>
              <a:buNone/>
              <a:defRPr/>
            </a:pPr>
            <a:endParaRPr lang="ru-RU" sz="1050" dirty="0" smtClean="0"/>
          </a:p>
          <a:p>
            <a:pPr marL="0" indent="0" algn="r" eaLnBrk="1" hangingPunct="1">
              <a:lnSpc>
                <a:spcPct val="90000"/>
              </a:lnSpc>
              <a:buFont typeface="Wingdings" pitchFamily="2" charset="2"/>
              <a:buNone/>
              <a:defRPr/>
            </a:pPr>
            <a:endParaRPr lang="ru-RU" sz="3000" dirty="0" smtClean="0"/>
          </a:p>
          <a:p>
            <a:pPr marL="0" indent="0" algn="r">
              <a:lnSpc>
                <a:spcPct val="90000"/>
              </a:lnSpc>
              <a:buNone/>
              <a:defRPr/>
            </a:pPr>
            <a:r>
              <a:rPr lang="ru-RU" sz="3000" b="1" dirty="0" smtClean="0"/>
              <a:t>Лекция.</a:t>
            </a:r>
            <a:r>
              <a:rPr lang="en-US" sz="3000" b="1" dirty="0" smtClean="0"/>
              <a:t> </a:t>
            </a:r>
            <a:r>
              <a:rPr lang="ru-RU" sz="2800" dirty="0"/>
              <a:t>Зарплата и </a:t>
            </a:r>
            <a:r>
              <a:rPr lang="ru-RU" sz="2800" dirty="0" smtClean="0"/>
              <a:t>доходы</a:t>
            </a:r>
          </a:p>
          <a:p>
            <a:pPr marL="0" indent="0" algn="r">
              <a:lnSpc>
                <a:spcPct val="90000"/>
              </a:lnSpc>
              <a:buNone/>
              <a:defRPr/>
            </a:pPr>
            <a:endParaRPr lang="be-BY" sz="1800" dirty="0" smtClean="0">
              <a:solidFill>
                <a:srgbClr val="FF0000"/>
              </a:solidFill>
              <a:latin typeface="Tahoma" pitchFamily="34" charset="0"/>
              <a:ea typeface="Tahoma" pitchFamily="34" charset="0"/>
              <a:cs typeface="Tahoma" pitchFamily="34" charset="0"/>
            </a:endParaRPr>
          </a:p>
          <a:p>
            <a:pPr marL="0" indent="0" eaLnBrk="1" hangingPunct="1">
              <a:lnSpc>
                <a:spcPct val="90000"/>
              </a:lnSpc>
              <a:buFont typeface="Wingdings" pitchFamily="2" charset="2"/>
              <a:buNone/>
              <a:defRPr/>
            </a:pPr>
            <a:r>
              <a:rPr lang="be-BY" sz="1800" dirty="0" smtClean="0">
                <a:solidFill>
                  <a:srgbClr val="C00000"/>
                </a:solidFill>
                <a:latin typeface="Tahoma" pitchFamily="34" charset="0"/>
                <a:ea typeface="Tahoma" pitchFamily="34" charset="0"/>
                <a:cs typeface="Tahoma" pitchFamily="34" charset="0"/>
              </a:rPr>
              <a:t>Все </a:t>
            </a:r>
            <a:r>
              <a:rPr lang="ru-RU" sz="1800" dirty="0" smtClean="0">
                <a:solidFill>
                  <a:srgbClr val="C00000"/>
                </a:solidFill>
                <a:latin typeface="Tahoma" pitchFamily="34" charset="0"/>
                <a:ea typeface="Tahoma" pitchFamily="34" charset="0"/>
                <a:cs typeface="Tahoma" pitchFamily="34" charset="0"/>
              </a:rPr>
              <a:t>графики, приведенные в презентации являются разработкой автора. Ссылка обязательна.</a:t>
            </a:r>
            <a:r>
              <a:rPr lang="en-US" sz="1800" dirty="0" smtClean="0">
                <a:solidFill>
                  <a:srgbClr val="C00000"/>
                </a:solidFill>
                <a:latin typeface="Tahoma" pitchFamily="34" charset="0"/>
                <a:ea typeface="Tahoma" pitchFamily="34" charset="0"/>
                <a:cs typeface="Tahoma" pitchFamily="34" charset="0"/>
              </a:rPr>
              <a:t> </a:t>
            </a:r>
            <a:endParaRPr lang="ru-RU" sz="1800" dirty="0" smtClean="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927719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Среднемесячная зарплата в долларовом выражении</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2" name="Рисунок 1"/>
          <p:cNvPicPr>
            <a:picLocks noChangeAspect="1"/>
          </p:cNvPicPr>
          <p:nvPr/>
        </p:nvPicPr>
        <p:blipFill>
          <a:blip r:embed="rId3"/>
          <a:stretch>
            <a:fillRect/>
          </a:stretch>
        </p:blipFill>
        <p:spPr>
          <a:xfrm>
            <a:off x="44236" y="1052736"/>
            <a:ext cx="9142944" cy="5328592"/>
          </a:xfrm>
          <a:prstGeom prst="rect">
            <a:avLst/>
          </a:prstGeom>
        </p:spPr>
      </p:pic>
    </p:spTree>
    <p:extLst>
      <p:ext uri="{BB962C8B-B14F-4D97-AF65-F5344CB8AC3E}">
        <p14:creationId xmlns:p14="http://schemas.microsoft.com/office/powerpoint/2010/main" val="145821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Среднемесячная зарплата в долларовом выражении</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4" name="Рисунок 3"/>
          <p:cNvPicPr>
            <a:picLocks noChangeAspect="1"/>
          </p:cNvPicPr>
          <p:nvPr/>
        </p:nvPicPr>
        <p:blipFill>
          <a:blip r:embed="rId3"/>
          <a:stretch>
            <a:fillRect/>
          </a:stretch>
        </p:blipFill>
        <p:spPr>
          <a:xfrm>
            <a:off x="19278" y="1052736"/>
            <a:ext cx="8229600" cy="5191125"/>
          </a:xfrm>
          <a:prstGeom prst="rect">
            <a:avLst/>
          </a:prstGeom>
        </p:spPr>
      </p:pic>
    </p:spTree>
    <p:extLst>
      <p:ext uri="{BB962C8B-B14F-4D97-AF65-F5344CB8AC3E}">
        <p14:creationId xmlns:p14="http://schemas.microsoft.com/office/powerpoint/2010/main" val="2659808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Прирост реального начисленного фонда заработной платы</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4" name="Рисунок 3"/>
          <p:cNvPicPr>
            <a:picLocks noChangeAspect="1"/>
          </p:cNvPicPr>
          <p:nvPr/>
        </p:nvPicPr>
        <p:blipFill>
          <a:blip r:embed="rId3"/>
          <a:stretch>
            <a:fillRect/>
          </a:stretch>
        </p:blipFill>
        <p:spPr>
          <a:xfrm>
            <a:off x="-9526" y="1022826"/>
            <a:ext cx="9046022" cy="5142478"/>
          </a:xfrm>
          <a:prstGeom prst="rect">
            <a:avLst/>
          </a:prstGeom>
        </p:spPr>
      </p:pic>
    </p:spTree>
    <p:extLst>
      <p:ext uri="{BB962C8B-B14F-4D97-AF65-F5344CB8AC3E}">
        <p14:creationId xmlns:p14="http://schemas.microsoft.com/office/powerpoint/2010/main" val="3906014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Прирост реального начисленного фонда заработной платы</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2" name="Рисунок 1"/>
          <p:cNvPicPr>
            <a:picLocks noChangeAspect="1"/>
          </p:cNvPicPr>
          <p:nvPr/>
        </p:nvPicPr>
        <p:blipFill>
          <a:blip r:embed="rId3"/>
          <a:stretch>
            <a:fillRect/>
          </a:stretch>
        </p:blipFill>
        <p:spPr>
          <a:xfrm>
            <a:off x="-13157" y="1052736"/>
            <a:ext cx="9049653" cy="5558156"/>
          </a:xfrm>
          <a:prstGeom prst="rect">
            <a:avLst/>
          </a:prstGeom>
        </p:spPr>
      </p:pic>
    </p:spTree>
    <p:extLst>
      <p:ext uri="{BB962C8B-B14F-4D97-AF65-F5344CB8AC3E}">
        <p14:creationId xmlns:p14="http://schemas.microsoft.com/office/powerpoint/2010/main" val="3632962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 Прирост реальных денежных доходов </a:t>
            </a:r>
            <a:r>
              <a:rPr lang="ru-RU" sz="2000" b="1" dirty="0" smtClean="0">
                <a:solidFill>
                  <a:schemeClr val="bg1"/>
                </a:solidFill>
                <a:latin typeface="Tahoma" pitchFamily="34" charset="0"/>
                <a:ea typeface="Tahoma" pitchFamily="34" charset="0"/>
                <a:cs typeface="Tahoma" pitchFamily="34" charset="0"/>
              </a:rPr>
              <a:t>населения</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3" name="Рисунок 2"/>
          <p:cNvPicPr>
            <a:picLocks noChangeAspect="1"/>
          </p:cNvPicPr>
          <p:nvPr/>
        </p:nvPicPr>
        <p:blipFill>
          <a:blip r:embed="rId3"/>
          <a:stretch>
            <a:fillRect/>
          </a:stretch>
        </p:blipFill>
        <p:spPr>
          <a:xfrm>
            <a:off x="0" y="1069488"/>
            <a:ext cx="8587506" cy="5542291"/>
          </a:xfrm>
          <a:prstGeom prst="rect">
            <a:avLst/>
          </a:prstGeom>
        </p:spPr>
      </p:pic>
    </p:spTree>
    <p:extLst>
      <p:ext uri="{BB962C8B-B14F-4D97-AF65-F5344CB8AC3E}">
        <p14:creationId xmlns:p14="http://schemas.microsoft.com/office/powerpoint/2010/main" val="4241587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 Среднедушевые реальные располагаемые доходы населения (медианный уровень) </a:t>
            </a:r>
            <a:r>
              <a:rPr lang="ru-RU" sz="2000" b="1" dirty="0" smtClean="0">
                <a:solidFill>
                  <a:schemeClr val="bg1"/>
                </a:solidFill>
                <a:latin typeface="Tahoma" pitchFamily="34" charset="0"/>
                <a:ea typeface="Tahoma" pitchFamily="34" charset="0"/>
                <a:cs typeface="Tahoma" pitchFamily="34" charset="0"/>
              </a:rPr>
              <a:t>в Беларуси</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2" name="Рисунок 1"/>
          <p:cNvPicPr>
            <a:picLocks noChangeAspect="1"/>
          </p:cNvPicPr>
          <p:nvPr/>
        </p:nvPicPr>
        <p:blipFill>
          <a:blip r:embed="rId3"/>
          <a:stretch>
            <a:fillRect/>
          </a:stretch>
        </p:blipFill>
        <p:spPr>
          <a:xfrm>
            <a:off x="48119" y="1340768"/>
            <a:ext cx="8791238" cy="5184576"/>
          </a:xfrm>
          <a:prstGeom prst="rect">
            <a:avLst/>
          </a:prstGeom>
        </p:spPr>
      </p:pic>
    </p:spTree>
    <p:extLst>
      <p:ext uri="{BB962C8B-B14F-4D97-AF65-F5344CB8AC3E}">
        <p14:creationId xmlns:p14="http://schemas.microsoft.com/office/powerpoint/2010/main" val="148801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 Среднедушевые реальные располагаемые доходы населения (медианный уровень) </a:t>
            </a:r>
            <a:r>
              <a:rPr lang="ru-RU" sz="2000" b="1" dirty="0" smtClean="0">
                <a:solidFill>
                  <a:schemeClr val="bg1"/>
                </a:solidFill>
                <a:latin typeface="Tahoma" pitchFamily="34" charset="0"/>
                <a:ea typeface="Tahoma" pitchFamily="34" charset="0"/>
                <a:cs typeface="Tahoma" pitchFamily="34" charset="0"/>
              </a:rPr>
              <a:t>в Беларуси</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3" name="Рисунок 2"/>
          <p:cNvPicPr>
            <a:picLocks noChangeAspect="1"/>
          </p:cNvPicPr>
          <p:nvPr/>
        </p:nvPicPr>
        <p:blipFill>
          <a:blip r:embed="rId3"/>
          <a:stretch>
            <a:fillRect/>
          </a:stretch>
        </p:blipFill>
        <p:spPr>
          <a:xfrm>
            <a:off x="22045" y="1235819"/>
            <a:ext cx="8935343" cy="5375960"/>
          </a:xfrm>
          <a:prstGeom prst="rect">
            <a:avLst/>
          </a:prstGeom>
        </p:spPr>
      </p:pic>
    </p:spTree>
    <p:extLst>
      <p:ext uri="{BB962C8B-B14F-4D97-AF65-F5344CB8AC3E}">
        <p14:creationId xmlns:p14="http://schemas.microsoft.com/office/powerpoint/2010/main" val="764519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476672"/>
          </a:xfrm>
          <a:solidFill>
            <a:srgbClr val="FFC000"/>
          </a:solidFill>
        </p:spPr>
        <p:txBody>
          <a:bodyPr>
            <a:normAutofit fontScale="90000"/>
          </a:bodyPr>
          <a:lstStyle/>
          <a:p>
            <a:pPr>
              <a:defRPr/>
            </a:pPr>
            <a:r>
              <a:rPr lang="be-BY" sz="3200" dirty="0" smtClean="0">
                <a:solidFill>
                  <a:srgbClr val="002060"/>
                </a:solidFill>
                <a:latin typeface="+mn-lt"/>
              </a:rPr>
              <a:t>Удельные </a:t>
            </a:r>
            <a:r>
              <a:rPr lang="ru-RU" sz="3200" dirty="0" smtClean="0">
                <a:solidFill>
                  <a:srgbClr val="002060"/>
                </a:solidFill>
                <a:latin typeface="+mn-lt"/>
              </a:rPr>
              <a:t>издержки труда (</a:t>
            </a:r>
            <a:r>
              <a:rPr lang="en-US" sz="3200" dirty="0" smtClean="0">
                <a:solidFill>
                  <a:srgbClr val="002060"/>
                </a:solidFill>
                <a:latin typeface="+mn-lt"/>
              </a:rPr>
              <a:t>ULC)</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Валетко В., Акулич В.</a:t>
            </a:r>
            <a:r>
              <a:rPr lang="en-US" sz="1400" dirty="0" smtClean="0">
                <a:effectLst>
                  <a:outerShdw blurRad="38100" dist="38100" dir="2700000" algn="tl">
                    <a:srgbClr val="C0C0C0"/>
                  </a:outerShdw>
                </a:effectLst>
                <a:latin typeface="Tahoma" pitchFamily="34" charset="0"/>
                <a:cs typeface="Tahoma" pitchFamily="34" charset="0"/>
              </a:rPr>
              <a:t> CASE Belarus</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4" name="Рисунок 3"/>
          <p:cNvPicPr>
            <a:picLocks noChangeAspect="1"/>
          </p:cNvPicPr>
          <p:nvPr/>
        </p:nvPicPr>
        <p:blipFill>
          <a:blip r:embed="rId3"/>
          <a:stretch>
            <a:fillRect/>
          </a:stretch>
        </p:blipFill>
        <p:spPr>
          <a:xfrm>
            <a:off x="-23355" y="517859"/>
            <a:ext cx="8051739" cy="6021889"/>
          </a:xfrm>
          <a:prstGeom prst="rect">
            <a:avLst/>
          </a:prstGeom>
        </p:spPr>
      </p:pic>
    </p:spTree>
    <p:extLst>
      <p:ext uri="{BB962C8B-B14F-4D97-AF65-F5344CB8AC3E}">
        <p14:creationId xmlns:p14="http://schemas.microsoft.com/office/powerpoint/2010/main" val="347724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476672"/>
          </a:xfrm>
          <a:solidFill>
            <a:srgbClr val="FFC000"/>
          </a:solidFill>
        </p:spPr>
        <p:txBody>
          <a:bodyPr>
            <a:normAutofit fontScale="90000"/>
          </a:bodyPr>
          <a:lstStyle/>
          <a:p>
            <a:pPr>
              <a:defRPr/>
            </a:pPr>
            <a:r>
              <a:rPr lang="be-BY" sz="3200" dirty="0" smtClean="0">
                <a:solidFill>
                  <a:srgbClr val="002060"/>
                </a:solidFill>
                <a:latin typeface="+mn-lt"/>
              </a:rPr>
              <a:t>Удельные </a:t>
            </a:r>
            <a:r>
              <a:rPr lang="ru-RU" sz="3200" dirty="0" smtClean="0">
                <a:solidFill>
                  <a:srgbClr val="002060"/>
                </a:solidFill>
                <a:latin typeface="+mn-lt"/>
              </a:rPr>
              <a:t>издержки труда (</a:t>
            </a:r>
            <a:r>
              <a:rPr lang="en-US" sz="3200" dirty="0" smtClean="0">
                <a:solidFill>
                  <a:srgbClr val="002060"/>
                </a:solidFill>
                <a:latin typeface="+mn-lt"/>
              </a:rPr>
              <a:t>ULC)</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Валетко В.В. </a:t>
            </a:r>
            <a:r>
              <a:rPr lang="en-US" sz="1400" dirty="0" smtClean="0">
                <a:effectLst>
                  <a:outerShdw blurRad="38100" dist="38100" dir="2700000" algn="tl">
                    <a:srgbClr val="C0C0C0"/>
                  </a:outerShdw>
                </a:effectLst>
                <a:latin typeface="Tahoma" pitchFamily="34" charset="0"/>
                <a:cs typeface="Tahoma" pitchFamily="34" charset="0"/>
              </a:rPr>
              <a:t>CASE Belarus</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3" name="Рисунок 2"/>
          <p:cNvPicPr>
            <a:picLocks noChangeAspect="1"/>
          </p:cNvPicPr>
          <p:nvPr/>
        </p:nvPicPr>
        <p:blipFill>
          <a:blip r:embed="rId3"/>
          <a:stretch>
            <a:fillRect/>
          </a:stretch>
        </p:blipFill>
        <p:spPr>
          <a:xfrm>
            <a:off x="-1" y="548679"/>
            <a:ext cx="9120645" cy="5188059"/>
          </a:xfrm>
          <a:prstGeom prst="rect">
            <a:avLst/>
          </a:prstGeom>
        </p:spPr>
      </p:pic>
    </p:spTree>
    <p:extLst>
      <p:ext uri="{BB962C8B-B14F-4D97-AF65-F5344CB8AC3E}">
        <p14:creationId xmlns:p14="http://schemas.microsoft.com/office/powerpoint/2010/main" val="406640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476672"/>
          </a:xfrm>
          <a:solidFill>
            <a:srgbClr val="FFC000"/>
          </a:solidFill>
        </p:spPr>
        <p:txBody>
          <a:bodyPr>
            <a:normAutofit fontScale="90000"/>
          </a:bodyPr>
          <a:lstStyle/>
          <a:p>
            <a:pPr>
              <a:defRPr/>
            </a:pPr>
            <a:r>
              <a:rPr lang="be-BY" sz="3200" dirty="0" smtClean="0">
                <a:solidFill>
                  <a:srgbClr val="002060"/>
                </a:solidFill>
                <a:latin typeface="+mn-lt"/>
              </a:rPr>
              <a:t>Удельные </a:t>
            </a:r>
            <a:r>
              <a:rPr lang="ru-RU" sz="3200" dirty="0" smtClean="0">
                <a:solidFill>
                  <a:srgbClr val="002060"/>
                </a:solidFill>
                <a:latin typeface="+mn-lt"/>
              </a:rPr>
              <a:t>издержки труда (</a:t>
            </a:r>
            <a:r>
              <a:rPr lang="en-US" sz="3200" dirty="0" smtClean="0">
                <a:solidFill>
                  <a:srgbClr val="002060"/>
                </a:solidFill>
                <a:latin typeface="+mn-lt"/>
              </a:rPr>
              <a:t>ULC)</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Валетко В.В. </a:t>
            </a:r>
            <a:r>
              <a:rPr lang="en-US" sz="1400" dirty="0" smtClean="0">
                <a:effectLst>
                  <a:outerShdw blurRad="38100" dist="38100" dir="2700000" algn="tl">
                    <a:srgbClr val="C0C0C0"/>
                  </a:outerShdw>
                </a:effectLst>
                <a:latin typeface="Tahoma" pitchFamily="34" charset="0"/>
                <a:cs typeface="Tahoma" pitchFamily="34" charset="0"/>
              </a:rPr>
              <a:t>CASE Belarus</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4" name="Рисунок 3"/>
          <p:cNvPicPr>
            <a:picLocks noChangeAspect="1"/>
          </p:cNvPicPr>
          <p:nvPr/>
        </p:nvPicPr>
        <p:blipFill>
          <a:blip r:embed="rId3"/>
          <a:stretch>
            <a:fillRect/>
          </a:stretch>
        </p:blipFill>
        <p:spPr>
          <a:xfrm>
            <a:off x="29862" y="537532"/>
            <a:ext cx="9114137" cy="5835271"/>
          </a:xfrm>
          <a:prstGeom prst="rect">
            <a:avLst/>
          </a:prstGeom>
        </p:spPr>
      </p:pic>
    </p:spTree>
    <p:extLst>
      <p:ext uri="{BB962C8B-B14F-4D97-AF65-F5344CB8AC3E}">
        <p14:creationId xmlns:p14="http://schemas.microsoft.com/office/powerpoint/2010/main" val="2396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84633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Показатель </a:t>
            </a:r>
            <a:r>
              <a:rPr lang="ru-RU" sz="2400" b="1" dirty="0">
                <a:solidFill>
                  <a:schemeClr val="bg1"/>
                </a:solidFill>
                <a:latin typeface="Tahoma" pitchFamily="34" charset="0"/>
                <a:ea typeface="Tahoma" pitchFamily="34" charset="0"/>
                <a:cs typeface="Tahoma" pitchFamily="34" charset="0"/>
              </a:rPr>
              <a:t>среднемесячная зарплата имеет сезонность. </a:t>
            </a: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Акулич В. Буря в стакане 2018. http</a:t>
            </a:r>
            <a:r>
              <a:rPr lang="ru-RU" sz="1000" dirty="0"/>
              <a:t>://ekonomika.by/gosregulirovanie/otsenka-programm-i-reguliruyushchego-vozdejstviya/burya-v-stakane</a:t>
            </a:r>
          </a:p>
        </p:txBody>
      </p:sp>
      <p:pic>
        <p:nvPicPr>
          <p:cNvPr id="3" name="Рисунок 2"/>
          <p:cNvPicPr>
            <a:picLocks noChangeAspect="1"/>
          </p:cNvPicPr>
          <p:nvPr/>
        </p:nvPicPr>
        <p:blipFill>
          <a:blip r:embed="rId3"/>
          <a:stretch>
            <a:fillRect/>
          </a:stretch>
        </p:blipFill>
        <p:spPr>
          <a:xfrm>
            <a:off x="19278" y="836712"/>
            <a:ext cx="8158582" cy="5688632"/>
          </a:xfrm>
          <a:prstGeom prst="rect">
            <a:avLst/>
          </a:prstGeom>
        </p:spPr>
      </p:pic>
    </p:spTree>
    <p:extLst>
      <p:ext uri="{BB962C8B-B14F-4D97-AF65-F5344CB8AC3E}">
        <p14:creationId xmlns:p14="http://schemas.microsoft.com/office/powerpoint/2010/main" val="2062521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476672"/>
          </a:xfrm>
          <a:solidFill>
            <a:srgbClr val="FFC000"/>
          </a:solidFill>
        </p:spPr>
        <p:txBody>
          <a:bodyPr>
            <a:normAutofit fontScale="90000"/>
          </a:bodyPr>
          <a:lstStyle/>
          <a:p>
            <a:pPr>
              <a:defRPr/>
            </a:pPr>
            <a:r>
              <a:rPr lang="be-BY" sz="3200" dirty="0" smtClean="0">
                <a:solidFill>
                  <a:srgbClr val="002060"/>
                </a:solidFill>
                <a:latin typeface="+mn-lt"/>
              </a:rPr>
              <a:t>Удельные </a:t>
            </a:r>
            <a:r>
              <a:rPr lang="ru-RU" sz="3200" dirty="0" smtClean="0">
                <a:solidFill>
                  <a:srgbClr val="002060"/>
                </a:solidFill>
                <a:latin typeface="+mn-lt"/>
              </a:rPr>
              <a:t>издержки труда (</a:t>
            </a:r>
            <a:r>
              <a:rPr lang="en-US" sz="3200" dirty="0" smtClean="0">
                <a:solidFill>
                  <a:srgbClr val="002060"/>
                </a:solidFill>
                <a:latin typeface="+mn-lt"/>
              </a:rPr>
              <a:t>ULC)</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a:t>
            </a:r>
            <a:r>
              <a:rPr lang="ru-RU" sz="1400" dirty="0" smtClean="0">
                <a:effectLst>
                  <a:outerShdw blurRad="38100" dist="38100" dir="2700000" algn="tl">
                    <a:srgbClr val="C0C0C0"/>
                  </a:outerShdw>
                </a:effectLst>
                <a:latin typeface="Tahoma" pitchFamily="34" charset="0"/>
                <a:cs typeface="Tahoma" pitchFamily="34" charset="0"/>
              </a:rPr>
              <a:t>:</a:t>
            </a:r>
            <a:endParaRPr lang="ru-RU" sz="1400" dirty="0">
              <a:effectLst>
                <a:outerShdw blurRad="38100" dist="38100" dir="2700000" algn="tl">
                  <a:srgbClr val="C0C0C0"/>
                </a:outerShdw>
              </a:effectLst>
              <a:latin typeface="Tahoma" pitchFamily="34" charset="0"/>
              <a:cs typeface="Tahoma" pitchFamily="34" charset="0"/>
            </a:endParaRPr>
          </a:p>
        </p:txBody>
      </p:sp>
      <p:sp>
        <p:nvSpPr>
          <p:cNvPr id="3" name="Прямоугольник 2"/>
          <p:cNvSpPr/>
          <p:nvPr/>
        </p:nvSpPr>
        <p:spPr>
          <a:xfrm>
            <a:off x="0" y="620688"/>
            <a:ext cx="8941133" cy="923330"/>
          </a:xfrm>
          <a:prstGeom prst="rect">
            <a:avLst/>
          </a:prstGeom>
        </p:spPr>
        <p:txBody>
          <a:bodyPr wrap="square">
            <a:spAutoFit/>
          </a:bodyPr>
          <a:lstStyle/>
          <a:p>
            <a:r>
              <a:rPr lang="ru-RU" b="1" dirty="0">
                <a:solidFill>
                  <a:srgbClr val="333333"/>
                </a:solidFill>
                <a:latin typeface="Arial" panose="020B0604020202020204" pitchFamily="34" charset="0"/>
              </a:rPr>
              <a:t>Удельные</a:t>
            </a:r>
            <a:r>
              <a:rPr lang="ru-RU" dirty="0">
                <a:solidFill>
                  <a:srgbClr val="333333"/>
                </a:solidFill>
                <a:latin typeface="Arial" panose="020B0604020202020204" pitchFamily="34" charset="0"/>
              </a:rPr>
              <a:t> трудовые издержки определяют </a:t>
            </a:r>
            <a:r>
              <a:rPr lang="ru-RU" b="1" dirty="0">
                <a:solidFill>
                  <a:srgbClr val="333333"/>
                </a:solidFill>
                <a:latin typeface="Arial" panose="020B0604020202020204" pitchFamily="34" charset="0"/>
              </a:rPr>
              <a:t>затраты</a:t>
            </a:r>
            <a:r>
              <a:rPr lang="ru-RU" dirty="0">
                <a:solidFill>
                  <a:srgbClr val="333333"/>
                </a:solidFill>
                <a:latin typeface="Arial" panose="020B0604020202020204" pitchFamily="34" charset="0"/>
              </a:rPr>
              <a:t> на производство. единицы товара в данной индустрии или экономике и измеряются </a:t>
            </a:r>
            <a:r>
              <a:rPr lang="ru-RU" dirty="0" smtClean="0">
                <a:solidFill>
                  <a:srgbClr val="333333"/>
                </a:solidFill>
                <a:latin typeface="Arial" panose="020B0604020202020204" pitchFamily="34" charset="0"/>
              </a:rPr>
              <a:t>как </a:t>
            </a:r>
            <a:r>
              <a:rPr lang="ru-RU" dirty="0">
                <a:solidFill>
                  <a:srgbClr val="333333"/>
                </a:solidFill>
                <a:latin typeface="Arial" panose="020B0604020202020204" pitchFamily="34" charset="0"/>
              </a:rPr>
              <a:t>отношение заработной платы к параметру, отражающему выпуск </a:t>
            </a:r>
            <a:endParaRPr lang="ru-RU" dirty="0"/>
          </a:p>
        </p:txBody>
      </p:sp>
    </p:spTree>
    <p:extLst>
      <p:ext uri="{BB962C8B-B14F-4D97-AF65-F5344CB8AC3E}">
        <p14:creationId xmlns:p14="http://schemas.microsoft.com/office/powerpoint/2010/main" val="379084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25"/>
          </a:xfrm>
          <a:solidFill>
            <a:srgbClr val="FFC000"/>
          </a:solidFill>
        </p:spPr>
        <p:txBody>
          <a:bodyPr>
            <a:normAutofit fontScale="90000"/>
          </a:bodyPr>
          <a:lstStyle/>
          <a:p>
            <a:pPr>
              <a:defRPr/>
            </a:pPr>
            <a:r>
              <a:rPr lang="ru-RU" sz="3200" dirty="0" smtClean="0">
                <a:solidFill>
                  <a:srgbClr val="002060"/>
                </a:solidFill>
                <a:latin typeface="+mn-lt"/>
              </a:rPr>
              <a:t>Факторы, оказывающие влияние на номинальную заработную плату</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104452" name="Содержимое 2"/>
          <p:cNvSpPr>
            <a:spLocks noGrp="1"/>
          </p:cNvSpPr>
          <p:nvPr>
            <p:ph idx="1"/>
          </p:nvPr>
        </p:nvSpPr>
        <p:spPr>
          <a:xfrm>
            <a:off x="0" y="1000125"/>
            <a:ext cx="9144000" cy="5572125"/>
          </a:xfrm>
          <a:solidFill>
            <a:srgbClr val="FFFF00"/>
          </a:solidFill>
        </p:spPr>
        <p:txBody>
          <a:bodyPr>
            <a:normAutofit lnSpcReduction="10000"/>
          </a:bodyPr>
          <a:lstStyle/>
          <a:p>
            <a:pPr algn="ctr">
              <a:spcBef>
                <a:spcPts val="600"/>
              </a:spcBef>
              <a:buFont typeface="Wingdings" panose="05000000000000000000" pitchFamily="2" charset="2"/>
              <a:buNone/>
              <a:defRPr/>
            </a:pPr>
            <a:r>
              <a:rPr lang="en-US" sz="3600" b="1" dirty="0" smtClean="0">
                <a:solidFill>
                  <a:schemeClr val="accent4"/>
                </a:solidFill>
              </a:rPr>
              <a:t>   </a:t>
            </a:r>
            <a:r>
              <a:rPr lang="en-US" sz="3600" b="1" dirty="0" smtClean="0">
                <a:solidFill>
                  <a:srgbClr val="7030A0"/>
                </a:solidFill>
              </a:rPr>
              <a:t>W = </a:t>
            </a:r>
            <a:r>
              <a:rPr lang="en-US" sz="3600" b="1" dirty="0" err="1" smtClean="0">
                <a:solidFill>
                  <a:srgbClr val="7030A0"/>
                </a:solidFill>
              </a:rPr>
              <a:t>P</a:t>
            </a:r>
            <a:r>
              <a:rPr lang="en-US" sz="3600" b="1" baseline="30000" dirty="0" err="1" smtClean="0">
                <a:solidFill>
                  <a:srgbClr val="7030A0"/>
                </a:solidFill>
              </a:rPr>
              <a:t>e</a:t>
            </a:r>
            <a:r>
              <a:rPr lang="en-US" sz="3600" b="1" dirty="0" smtClean="0">
                <a:solidFill>
                  <a:srgbClr val="7030A0"/>
                </a:solidFill>
              </a:rPr>
              <a:t> F (u, z)</a:t>
            </a:r>
          </a:p>
          <a:p>
            <a:pPr>
              <a:spcBef>
                <a:spcPct val="0"/>
              </a:spcBef>
              <a:buFont typeface="Wingdings" panose="05000000000000000000" pitchFamily="2" charset="2"/>
              <a:buNone/>
              <a:defRPr/>
            </a:pPr>
            <a:r>
              <a:rPr lang="en-US" sz="3600" b="1" dirty="0" smtClean="0">
                <a:solidFill>
                  <a:srgbClr val="7030A0"/>
                </a:solidFill>
              </a:rPr>
              <a:t>					</a:t>
            </a:r>
            <a:r>
              <a:rPr lang="en-US" sz="2000" b="1" dirty="0" smtClean="0">
                <a:solidFill>
                  <a:srgbClr val="7030A0"/>
                </a:solidFill>
              </a:rPr>
              <a:t> </a:t>
            </a:r>
            <a:r>
              <a:rPr lang="ru-RU" sz="2000" b="1" dirty="0" smtClean="0">
                <a:solidFill>
                  <a:srgbClr val="7030A0"/>
                </a:solidFill>
              </a:rPr>
              <a:t>     </a:t>
            </a:r>
            <a:r>
              <a:rPr lang="en-US" sz="2000" b="1" dirty="0" smtClean="0">
                <a:solidFill>
                  <a:srgbClr val="7030A0"/>
                </a:solidFill>
              </a:rPr>
              <a:t> </a:t>
            </a:r>
            <a:r>
              <a:rPr lang="ru-RU" sz="2000" b="1" dirty="0" smtClean="0">
                <a:solidFill>
                  <a:srgbClr val="7030A0"/>
                </a:solidFill>
              </a:rPr>
              <a:t>   </a:t>
            </a:r>
            <a:r>
              <a:rPr lang="en-US" sz="2000" b="1" dirty="0" smtClean="0">
                <a:solidFill>
                  <a:srgbClr val="7030A0"/>
                </a:solidFill>
              </a:rPr>
              <a:t>(+)           (-)   (+)</a:t>
            </a:r>
            <a:endParaRPr lang="ru-RU" sz="2000" dirty="0" smtClean="0">
              <a:solidFill>
                <a:srgbClr val="7030A0"/>
              </a:solidFill>
            </a:endParaRPr>
          </a:p>
          <a:p>
            <a:pPr>
              <a:spcBef>
                <a:spcPct val="0"/>
              </a:spcBef>
              <a:buFont typeface="Wingdings" panose="05000000000000000000" pitchFamily="2" charset="2"/>
              <a:buNone/>
              <a:defRPr/>
            </a:pPr>
            <a:r>
              <a:rPr lang="en-US" sz="3200" b="1" dirty="0" smtClean="0">
                <a:solidFill>
                  <a:srgbClr val="7030A0"/>
                </a:solidFill>
              </a:rPr>
              <a:t>W – </a:t>
            </a:r>
            <a:r>
              <a:rPr lang="ru-RU" sz="3200" dirty="0" smtClean="0">
                <a:solidFill>
                  <a:srgbClr val="7030A0"/>
                </a:solidFill>
              </a:rPr>
              <a:t>средняя номинальная заработная плата;</a:t>
            </a:r>
            <a:endParaRPr lang="en-US" sz="3200" dirty="0" smtClean="0">
              <a:solidFill>
                <a:srgbClr val="7030A0"/>
              </a:solidFill>
            </a:endParaRPr>
          </a:p>
          <a:p>
            <a:pPr>
              <a:spcBef>
                <a:spcPct val="0"/>
              </a:spcBef>
              <a:buFont typeface="Wingdings" panose="05000000000000000000" pitchFamily="2" charset="2"/>
              <a:buNone/>
              <a:defRPr/>
            </a:pPr>
            <a:r>
              <a:rPr lang="en-US" sz="3200" b="1" dirty="0" err="1" smtClean="0">
                <a:solidFill>
                  <a:srgbClr val="7030A0"/>
                </a:solidFill>
              </a:rPr>
              <a:t>P</a:t>
            </a:r>
            <a:r>
              <a:rPr lang="en-US" sz="3200" b="1" baseline="30000" dirty="0" err="1" smtClean="0">
                <a:solidFill>
                  <a:srgbClr val="7030A0"/>
                </a:solidFill>
              </a:rPr>
              <a:t>e</a:t>
            </a:r>
            <a:r>
              <a:rPr lang="en-US" sz="3200" b="1" baseline="30000" dirty="0" smtClean="0">
                <a:solidFill>
                  <a:srgbClr val="7030A0"/>
                </a:solidFill>
              </a:rPr>
              <a:t> </a:t>
            </a:r>
            <a:r>
              <a:rPr lang="en-US" sz="3200" dirty="0" smtClean="0">
                <a:solidFill>
                  <a:srgbClr val="7030A0"/>
                </a:solidFill>
              </a:rPr>
              <a:t>– </a:t>
            </a:r>
            <a:r>
              <a:rPr lang="ru-RU" sz="3200" dirty="0" smtClean="0">
                <a:solidFill>
                  <a:srgbClr val="7030A0"/>
                </a:solidFill>
              </a:rPr>
              <a:t>ожидаемый уровень цен;</a:t>
            </a:r>
            <a:endParaRPr lang="en-US" sz="3200" baseline="30000" dirty="0" smtClean="0">
              <a:solidFill>
                <a:srgbClr val="7030A0"/>
              </a:solidFill>
            </a:endParaRPr>
          </a:p>
          <a:p>
            <a:pPr>
              <a:spcBef>
                <a:spcPct val="0"/>
              </a:spcBef>
              <a:buFont typeface="Wingdings" panose="05000000000000000000" pitchFamily="2" charset="2"/>
              <a:buNone/>
              <a:defRPr/>
            </a:pPr>
            <a:r>
              <a:rPr lang="en-US" sz="3200" b="1" dirty="0" smtClean="0">
                <a:solidFill>
                  <a:srgbClr val="7030A0"/>
                </a:solidFill>
              </a:rPr>
              <a:t>u</a:t>
            </a:r>
            <a:r>
              <a:rPr lang="en-US" sz="3200" dirty="0" smtClean="0">
                <a:solidFill>
                  <a:srgbClr val="7030A0"/>
                </a:solidFill>
              </a:rPr>
              <a:t> – </a:t>
            </a:r>
            <a:r>
              <a:rPr lang="ru-RU" sz="3200" dirty="0" smtClean="0">
                <a:solidFill>
                  <a:srgbClr val="7030A0"/>
                </a:solidFill>
              </a:rPr>
              <a:t>норма безработицы;</a:t>
            </a:r>
            <a:endParaRPr lang="en-US" sz="3200" dirty="0" smtClean="0">
              <a:solidFill>
                <a:srgbClr val="7030A0"/>
              </a:solidFill>
            </a:endParaRPr>
          </a:p>
          <a:p>
            <a:pPr>
              <a:spcBef>
                <a:spcPct val="0"/>
              </a:spcBef>
              <a:buFont typeface="Wingdings" panose="05000000000000000000" pitchFamily="2" charset="2"/>
              <a:buNone/>
              <a:defRPr/>
            </a:pPr>
            <a:r>
              <a:rPr lang="en-US" sz="3200" b="1" dirty="0" smtClean="0">
                <a:solidFill>
                  <a:srgbClr val="7030A0"/>
                </a:solidFill>
              </a:rPr>
              <a:t>z</a:t>
            </a:r>
            <a:r>
              <a:rPr lang="ru-RU" sz="3200" dirty="0" smtClean="0">
                <a:solidFill>
                  <a:srgbClr val="7030A0"/>
                </a:solidFill>
              </a:rPr>
              <a:t> – все остальные переменные, влияющие на результаты установления зарплаты (повышение пособия по безработице, повышение минимальной заработной платы, усиление переговорной силы профсоюзов и/или исполнительной власти). </a:t>
            </a:r>
          </a:p>
        </p:txBody>
      </p:sp>
      <p:sp>
        <p:nvSpPr>
          <p:cNvPr id="5" name="Text Box 5"/>
          <p:cNvSpPr txBox="1">
            <a:spLocks noChangeArrowheads="1"/>
          </p:cNvSpPr>
          <p:nvPr/>
        </p:nvSpPr>
        <p:spPr bwMode="auto">
          <a:xfrm>
            <a:off x="0" y="6550025"/>
            <a:ext cx="9144000" cy="307975"/>
          </a:xfrm>
          <a:prstGeom prst="rect">
            <a:avLst/>
          </a:prstGeom>
          <a:solidFill>
            <a:srgbClr val="FFFF99"/>
          </a:solidFill>
          <a:ln w="9525">
            <a:noFill/>
            <a:miter lim="800000"/>
            <a:headEnd/>
            <a:tailEnd/>
          </a:ln>
          <a:effectLst/>
        </p:spPr>
        <p:txBody>
          <a:bodyPr>
            <a:spAutoFit/>
          </a:bodyPr>
          <a:lstStyle/>
          <a:p>
            <a:pPr>
              <a:spcBef>
                <a:spcPct val="50000"/>
              </a:spcBef>
              <a:defRPr/>
            </a:pPr>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err="1">
                <a:effectLst>
                  <a:outerShdw blurRad="38100" dist="38100" dir="2700000" algn="tl">
                    <a:srgbClr val="C0C0C0"/>
                  </a:outerShdw>
                </a:effectLst>
                <a:latin typeface="Tahoma" pitchFamily="34" charset="0"/>
                <a:cs typeface="Tahoma" pitchFamily="34" charset="0"/>
              </a:rPr>
              <a:t>Бланшар</a:t>
            </a:r>
            <a:r>
              <a:rPr lang="ru-RU" sz="1400" dirty="0">
                <a:effectLst>
                  <a:outerShdw blurRad="38100" dist="38100" dir="2700000" algn="tl">
                    <a:srgbClr val="C0C0C0"/>
                  </a:outerShdw>
                </a:effectLst>
                <a:latin typeface="Tahoma" pitchFamily="34" charset="0"/>
                <a:cs typeface="Tahoma" pitchFamily="34" charset="0"/>
              </a:rPr>
              <a:t> </a:t>
            </a:r>
            <a:r>
              <a:rPr lang="ru-RU" sz="1400" dirty="0" smtClean="0">
                <a:effectLst>
                  <a:outerShdw blurRad="38100" dist="38100" dir="2700000" algn="tl">
                    <a:srgbClr val="C0C0C0"/>
                  </a:outerShdw>
                </a:effectLst>
                <a:latin typeface="Tahoma" pitchFamily="34" charset="0"/>
                <a:cs typeface="Tahoma" pitchFamily="34" charset="0"/>
              </a:rPr>
              <a:t>О. </a:t>
            </a:r>
            <a:r>
              <a:rPr lang="ru-RU" sz="1400" dirty="0">
                <a:effectLst>
                  <a:outerShdw blurRad="38100" dist="38100" dir="2700000" algn="tl">
                    <a:srgbClr val="C0C0C0"/>
                  </a:outerShdw>
                </a:effectLst>
                <a:latin typeface="Tahoma" pitchFamily="34" charset="0"/>
                <a:cs typeface="Tahoma" pitchFamily="34" charset="0"/>
              </a:rPr>
              <a:t>Макроэкономика.  М: ГУ-ВШЭ, 2010. С. 140</a:t>
            </a:r>
          </a:p>
        </p:txBody>
      </p:sp>
    </p:spTree>
    <p:extLst>
      <p:ext uri="{BB962C8B-B14F-4D97-AF65-F5344CB8AC3E}">
        <p14:creationId xmlns:p14="http://schemas.microsoft.com/office/powerpoint/2010/main" val="1051680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25"/>
          </a:xfrm>
          <a:solidFill>
            <a:srgbClr val="FFC000"/>
          </a:solidFill>
        </p:spPr>
        <p:txBody>
          <a:bodyPr>
            <a:normAutofit fontScale="90000"/>
          </a:bodyPr>
          <a:lstStyle/>
          <a:p>
            <a:pPr>
              <a:defRPr/>
            </a:pPr>
            <a:r>
              <a:rPr lang="ru-RU" sz="3200" dirty="0" smtClean="0">
                <a:solidFill>
                  <a:srgbClr val="002060"/>
                </a:solidFill>
                <a:latin typeface="+mn-lt"/>
              </a:rPr>
              <a:t>Факторы, оказывающие влияние на </a:t>
            </a:r>
            <a:r>
              <a:rPr lang="ru-RU" sz="3200" dirty="0" smtClean="0">
                <a:solidFill>
                  <a:srgbClr val="002060"/>
                </a:solidFill>
                <a:latin typeface="+mn-lt"/>
              </a:rPr>
              <a:t>заработную </a:t>
            </a:r>
            <a:r>
              <a:rPr lang="ru-RU" sz="3200" dirty="0" smtClean="0">
                <a:solidFill>
                  <a:srgbClr val="002060"/>
                </a:solidFill>
                <a:latin typeface="+mn-lt"/>
              </a:rPr>
              <a:t>плату</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0" y="6550025"/>
            <a:ext cx="9144000" cy="523220"/>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Безбородова А. </a:t>
            </a:r>
            <a:r>
              <a:rPr lang="ru-RU" sz="1400" dirty="0"/>
              <a:t>Моделирование </a:t>
            </a:r>
            <a:r>
              <a:rPr lang="ru-RU" sz="1400" dirty="0" smtClean="0"/>
              <a:t>влияния прироста </a:t>
            </a:r>
            <a:r>
              <a:rPr lang="ru-RU" sz="1400" dirty="0"/>
              <a:t>денежной </a:t>
            </a:r>
            <a:r>
              <a:rPr lang="ru-RU" sz="1400" dirty="0" smtClean="0"/>
              <a:t>массы на </a:t>
            </a:r>
            <a:r>
              <a:rPr lang="ru-RU" sz="1400" dirty="0"/>
              <a:t>уровень заработной </a:t>
            </a:r>
            <a:r>
              <a:rPr lang="ru-RU" sz="1400" dirty="0" smtClean="0"/>
              <a:t>платы. Банковский вестник Нацбанка Беларуси. 2012</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4" name="Рисунок 3"/>
          <p:cNvPicPr>
            <a:picLocks noChangeAspect="1"/>
          </p:cNvPicPr>
          <p:nvPr/>
        </p:nvPicPr>
        <p:blipFill>
          <a:blip r:embed="rId3"/>
          <a:stretch>
            <a:fillRect/>
          </a:stretch>
        </p:blipFill>
        <p:spPr>
          <a:xfrm>
            <a:off x="0" y="1000125"/>
            <a:ext cx="3151606" cy="4445099"/>
          </a:xfrm>
          <a:prstGeom prst="rect">
            <a:avLst/>
          </a:prstGeom>
        </p:spPr>
      </p:pic>
      <p:pic>
        <p:nvPicPr>
          <p:cNvPr id="7" name="Рисунок 6"/>
          <p:cNvPicPr>
            <a:picLocks noChangeAspect="1"/>
          </p:cNvPicPr>
          <p:nvPr/>
        </p:nvPicPr>
        <p:blipFill>
          <a:blip r:embed="rId4"/>
          <a:stretch>
            <a:fillRect/>
          </a:stretch>
        </p:blipFill>
        <p:spPr>
          <a:xfrm>
            <a:off x="6012160" y="1772816"/>
            <a:ext cx="3035140" cy="4623530"/>
          </a:xfrm>
          <a:prstGeom prst="rect">
            <a:avLst/>
          </a:prstGeom>
        </p:spPr>
      </p:pic>
      <p:pic>
        <p:nvPicPr>
          <p:cNvPr id="8" name="Рисунок 7"/>
          <p:cNvPicPr>
            <a:picLocks noChangeAspect="1"/>
          </p:cNvPicPr>
          <p:nvPr/>
        </p:nvPicPr>
        <p:blipFill>
          <a:blip r:embed="rId5"/>
          <a:stretch>
            <a:fillRect/>
          </a:stretch>
        </p:blipFill>
        <p:spPr>
          <a:xfrm>
            <a:off x="3192760" y="1104802"/>
            <a:ext cx="2819400" cy="2066925"/>
          </a:xfrm>
          <a:prstGeom prst="rect">
            <a:avLst/>
          </a:prstGeom>
        </p:spPr>
      </p:pic>
    </p:spTree>
    <p:extLst>
      <p:ext uri="{BB962C8B-B14F-4D97-AF65-F5344CB8AC3E}">
        <p14:creationId xmlns:p14="http://schemas.microsoft.com/office/powerpoint/2010/main" val="264643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25"/>
          </a:xfrm>
          <a:solidFill>
            <a:srgbClr val="FFC000"/>
          </a:solidFill>
        </p:spPr>
        <p:txBody>
          <a:bodyPr>
            <a:normAutofit fontScale="90000"/>
          </a:bodyPr>
          <a:lstStyle/>
          <a:p>
            <a:pPr>
              <a:defRPr/>
            </a:pPr>
            <a:r>
              <a:rPr lang="ru-RU" sz="3200" dirty="0" smtClean="0">
                <a:solidFill>
                  <a:srgbClr val="002060"/>
                </a:solidFill>
                <a:latin typeface="+mn-lt"/>
              </a:rPr>
              <a:t>Факторы, оказывающие влияние на </a:t>
            </a:r>
            <a:r>
              <a:rPr lang="ru-RU" sz="3200" dirty="0" smtClean="0">
                <a:solidFill>
                  <a:srgbClr val="002060"/>
                </a:solidFill>
                <a:latin typeface="+mn-lt"/>
              </a:rPr>
              <a:t>заработную </a:t>
            </a:r>
            <a:r>
              <a:rPr lang="ru-RU" sz="3200" dirty="0" smtClean="0">
                <a:solidFill>
                  <a:srgbClr val="002060"/>
                </a:solidFill>
                <a:latin typeface="+mn-lt"/>
              </a:rPr>
              <a:t>плату</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Валетко В., Акулич В.</a:t>
            </a:r>
            <a:r>
              <a:rPr lang="en-US" sz="1400" dirty="0">
                <a:effectLst>
                  <a:outerShdw blurRad="38100" dist="38100" dir="2700000" algn="tl">
                    <a:srgbClr val="C0C0C0"/>
                  </a:outerShdw>
                </a:effectLst>
                <a:latin typeface="Tahoma" pitchFamily="34" charset="0"/>
                <a:cs typeface="Tahoma" pitchFamily="34" charset="0"/>
              </a:rPr>
              <a:t> CASE Belarus</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3" name="Рисунок 2"/>
          <p:cNvPicPr>
            <a:picLocks noChangeAspect="1"/>
          </p:cNvPicPr>
          <p:nvPr/>
        </p:nvPicPr>
        <p:blipFill>
          <a:blip r:embed="rId3"/>
          <a:stretch>
            <a:fillRect/>
          </a:stretch>
        </p:blipFill>
        <p:spPr>
          <a:xfrm>
            <a:off x="12382" y="1008137"/>
            <a:ext cx="9131618" cy="5588238"/>
          </a:xfrm>
          <a:prstGeom prst="rect">
            <a:avLst/>
          </a:prstGeom>
        </p:spPr>
      </p:pic>
    </p:spTree>
    <p:extLst>
      <p:ext uri="{BB962C8B-B14F-4D97-AF65-F5344CB8AC3E}">
        <p14:creationId xmlns:p14="http://schemas.microsoft.com/office/powerpoint/2010/main" val="2952737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25"/>
          </a:xfrm>
          <a:solidFill>
            <a:srgbClr val="FFC000"/>
          </a:solidFill>
        </p:spPr>
        <p:txBody>
          <a:bodyPr>
            <a:normAutofit/>
          </a:bodyPr>
          <a:lstStyle/>
          <a:p>
            <a:pPr>
              <a:defRPr/>
            </a:pPr>
            <a:r>
              <a:rPr lang="ru-RU" sz="3200" dirty="0" smtClean="0">
                <a:solidFill>
                  <a:srgbClr val="002060"/>
                </a:solidFill>
                <a:latin typeface="+mn-lt"/>
              </a:rPr>
              <a:t>Дисбаланс между ростом зарплаты и ВВП</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Акулич </a:t>
            </a:r>
            <a:r>
              <a:rPr lang="ru-RU" sz="1400" dirty="0">
                <a:effectLst>
                  <a:outerShdw blurRad="38100" dist="38100" dir="2700000" algn="tl">
                    <a:srgbClr val="C0C0C0"/>
                  </a:outerShdw>
                </a:effectLst>
                <a:latin typeface="Tahoma" pitchFamily="34" charset="0"/>
                <a:cs typeface="Tahoma" pitchFamily="34" charset="0"/>
              </a:rPr>
              <a:t>В</a:t>
            </a:r>
            <a:r>
              <a:rPr lang="ru-RU" sz="1400" dirty="0" smtClean="0">
                <a:effectLst>
                  <a:outerShdw blurRad="38100" dist="38100" dir="2700000" algn="tl">
                    <a:srgbClr val="C0C0C0"/>
                  </a:outerShdw>
                </a:effectLst>
                <a:latin typeface="Tahoma" pitchFamily="34" charset="0"/>
                <a:cs typeface="Tahoma" pitchFamily="34" charset="0"/>
              </a:rPr>
              <a:t>., Злотников Л.К.</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4" name="Рисунок 3"/>
          <p:cNvPicPr>
            <a:picLocks noChangeAspect="1"/>
          </p:cNvPicPr>
          <p:nvPr/>
        </p:nvPicPr>
        <p:blipFill>
          <a:blip r:embed="rId3"/>
          <a:stretch>
            <a:fillRect/>
          </a:stretch>
        </p:blipFill>
        <p:spPr>
          <a:xfrm>
            <a:off x="-1" y="966766"/>
            <a:ext cx="9120645" cy="5588001"/>
          </a:xfrm>
          <a:prstGeom prst="rect">
            <a:avLst/>
          </a:prstGeom>
        </p:spPr>
      </p:pic>
    </p:spTree>
    <p:extLst>
      <p:ext uri="{BB962C8B-B14F-4D97-AF65-F5344CB8AC3E}">
        <p14:creationId xmlns:p14="http://schemas.microsoft.com/office/powerpoint/2010/main" val="390051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25"/>
          </a:xfrm>
          <a:solidFill>
            <a:srgbClr val="FFC000"/>
          </a:solidFill>
        </p:spPr>
        <p:txBody>
          <a:bodyPr>
            <a:normAutofit/>
          </a:bodyPr>
          <a:lstStyle/>
          <a:p>
            <a:pPr>
              <a:defRPr/>
            </a:pPr>
            <a:r>
              <a:rPr lang="ru-RU" sz="3200" dirty="0" smtClean="0">
                <a:solidFill>
                  <a:srgbClr val="002060"/>
                </a:solidFill>
                <a:latin typeface="+mn-lt"/>
              </a:rPr>
              <a:t>Дисбаланс между ростом зарплаты и ВВП</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23355" y="6550223"/>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Доклад Белстата, сентябрь, 2018</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3" name="Рисунок 2"/>
          <p:cNvPicPr>
            <a:picLocks noChangeAspect="1"/>
          </p:cNvPicPr>
          <p:nvPr/>
        </p:nvPicPr>
        <p:blipFill>
          <a:blip r:embed="rId3"/>
          <a:stretch>
            <a:fillRect/>
          </a:stretch>
        </p:blipFill>
        <p:spPr>
          <a:xfrm>
            <a:off x="-23355" y="1035474"/>
            <a:ext cx="9161513" cy="5057822"/>
          </a:xfrm>
          <a:prstGeom prst="rect">
            <a:avLst/>
          </a:prstGeom>
        </p:spPr>
      </p:pic>
    </p:spTree>
    <p:extLst>
      <p:ext uri="{BB962C8B-B14F-4D97-AF65-F5344CB8AC3E}">
        <p14:creationId xmlns:p14="http://schemas.microsoft.com/office/powerpoint/2010/main" val="289558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25"/>
          </a:xfrm>
          <a:solidFill>
            <a:srgbClr val="FFC000"/>
          </a:solidFill>
        </p:spPr>
        <p:txBody>
          <a:bodyPr>
            <a:normAutofit fontScale="90000"/>
          </a:bodyPr>
          <a:lstStyle/>
          <a:p>
            <a:pPr>
              <a:defRPr/>
            </a:pPr>
            <a:r>
              <a:rPr lang="ru-RU" sz="3200" dirty="0" smtClean="0">
                <a:solidFill>
                  <a:srgbClr val="002060"/>
                </a:solidFill>
                <a:latin typeface="+mn-lt"/>
              </a:rPr>
              <a:t>Факторы, оказывающие влияние на </a:t>
            </a:r>
            <a:r>
              <a:rPr lang="ru-RU" sz="3200" dirty="0" smtClean="0">
                <a:solidFill>
                  <a:srgbClr val="002060"/>
                </a:solidFill>
                <a:latin typeface="+mn-lt"/>
              </a:rPr>
              <a:t>заработную плату. </a:t>
            </a:r>
            <a:r>
              <a:rPr lang="en-US" sz="3200" dirty="0" err="1" smtClean="0">
                <a:solidFill>
                  <a:srgbClr val="002060"/>
                </a:solidFill>
                <a:latin typeface="+mn-lt"/>
              </a:rPr>
              <a:t>W_real</a:t>
            </a:r>
            <a:r>
              <a:rPr lang="en-US" sz="3200" dirty="0" smtClean="0">
                <a:solidFill>
                  <a:srgbClr val="002060"/>
                </a:solidFill>
                <a:latin typeface="+mn-lt"/>
              </a:rPr>
              <a:t> = f (M2)</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0" y="6550025"/>
            <a:ext cx="9144000" cy="523220"/>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Безбородова А. </a:t>
            </a:r>
            <a:r>
              <a:rPr lang="ru-RU" sz="1400" dirty="0"/>
              <a:t>Моделирование </a:t>
            </a:r>
            <a:r>
              <a:rPr lang="ru-RU" sz="1400" dirty="0" smtClean="0"/>
              <a:t>влияния прироста </a:t>
            </a:r>
            <a:r>
              <a:rPr lang="ru-RU" sz="1400" dirty="0"/>
              <a:t>денежной </a:t>
            </a:r>
            <a:r>
              <a:rPr lang="ru-RU" sz="1400" dirty="0" smtClean="0"/>
              <a:t>массы на </a:t>
            </a:r>
            <a:r>
              <a:rPr lang="ru-RU" sz="1400" dirty="0"/>
              <a:t>уровень заработной </a:t>
            </a:r>
            <a:r>
              <a:rPr lang="ru-RU" sz="1400" dirty="0" smtClean="0"/>
              <a:t>платы. Банковский вестник Нацбанка Беларуси. 2012</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3" name="Рисунок 2"/>
          <p:cNvPicPr>
            <a:picLocks noChangeAspect="1"/>
          </p:cNvPicPr>
          <p:nvPr/>
        </p:nvPicPr>
        <p:blipFill>
          <a:blip r:embed="rId3"/>
          <a:stretch>
            <a:fillRect/>
          </a:stretch>
        </p:blipFill>
        <p:spPr>
          <a:xfrm>
            <a:off x="2921521" y="1064058"/>
            <a:ext cx="2876550" cy="4467225"/>
          </a:xfrm>
          <a:prstGeom prst="rect">
            <a:avLst/>
          </a:prstGeom>
        </p:spPr>
      </p:pic>
      <p:pic>
        <p:nvPicPr>
          <p:cNvPr id="6" name="Рисунок 5"/>
          <p:cNvPicPr>
            <a:picLocks noChangeAspect="1"/>
          </p:cNvPicPr>
          <p:nvPr/>
        </p:nvPicPr>
        <p:blipFill>
          <a:blip r:embed="rId4"/>
          <a:stretch>
            <a:fillRect/>
          </a:stretch>
        </p:blipFill>
        <p:spPr>
          <a:xfrm>
            <a:off x="11119" y="1064058"/>
            <a:ext cx="2943225" cy="2924175"/>
          </a:xfrm>
          <a:prstGeom prst="rect">
            <a:avLst/>
          </a:prstGeom>
        </p:spPr>
      </p:pic>
      <p:pic>
        <p:nvPicPr>
          <p:cNvPr id="9" name="Рисунок 8"/>
          <p:cNvPicPr>
            <a:picLocks noChangeAspect="1"/>
          </p:cNvPicPr>
          <p:nvPr/>
        </p:nvPicPr>
        <p:blipFill>
          <a:blip r:embed="rId5"/>
          <a:stretch>
            <a:fillRect/>
          </a:stretch>
        </p:blipFill>
        <p:spPr>
          <a:xfrm>
            <a:off x="5864746" y="3988233"/>
            <a:ext cx="2914650" cy="2495550"/>
          </a:xfrm>
          <a:prstGeom prst="rect">
            <a:avLst/>
          </a:prstGeom>
        </p:spPr>
      </p:pic>
    </p:spTree>
    <p:extLst>
      <p:ext uri="{BB962C8B-B14F-4D97-AF65-F5344CB8AC3E}">
        <p14:creationId xmlns:p14="http://schemas.microsoft.com/office/powerpoint/2010/main" val="43461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495679"/>
          </a:xfrm>
          <a:solidFill>
            <a:srgbClr val="FFC000"/>
          </a:solidFill>
        </p:spPr>
        <p:txBody>
          <a:bodyPr>
            <a:normAutofit fontScale="90000"/>
          </a:bodyPr>
          <a:lstStyle/>
          <a:p>
            <a:pPr>
              <a:defRPr/>
            </a:pPr>
            <a:r>
              <a:rPr lang="ru-RU" sz="3200" dirty="0" smtClean="0">
                <a:solidFill>
                  <a:srgbClr val="002060"/>
                </a:solidFill>
                <a:latin typeface="+mn-lt"/>
              </a:rPr>
              <a:t>Факторы, оказывающие влияние на </a:t>
            </a:r>
            <a:r>
              <a:rPr lang="ru-RU" sz="3200" dirty="0" smtClean="0">
                <a:solidFill>
                  <a:srgbClr val="002060"/>
                </a:solidFill>
                <a:latin typeface="+mn-lt"/>
              </a:rPr>
              <a:t>заработную плату. </a:t>
            </a:r>
            <a:endParaRPr lang="ru-RU" sz="3200" dirty="0">
              <a:solidFill>
                <a:srgbClr val="002060"/>
              </a:solidFill>
              <a:latin typeface="+mn-lt"/>
            </a:endParaRPr>
          </a:p>
        </p:txBody>
      </p:sp>
      <p:sp>
        <p:nvSpPr>
          <p:cNvPr id="51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ru-RU"/>
          </a:p>
        </p:txBody>
      </p:sp>
      <p:sp>
        <p:nvSpPr>
          <p:cNvPr id="5" name="Text Box 5"/>
          <p:cNvSpPr txBox="1">
            <a:spLocks noChangeArrowheads="1"/>
          </p:cNvSpPr>
          <p:nvPr/>
        </p:nvSpPr>
        <p:spPr bwMode="auto">
          <a:xfrm>
            <a:off x="0" y="6550025"/>
            <a:ext cx="9144000" cy="307777"/>
          </a:xfrm>
          <a:prstGeom prst="rect">
            <a:avLst/>
          </a:prstGeom>
          <a:solidFill>
            <a:srgbClr val="FFFF99"/>
          </a:solidFill>
          <a:ln w="9525">
            <a:noFill/>
            <a:miter lim="800000"/>
            <a:headEnd/>
            <a:tailEnd/>
          </a:ln>
          <a:effectLst/>
        </p:spPr>
        <p:txBody>
          <a:bodyPr>
            <a:spAutoFit/>
          </a:bodyPr>
          <a:lstStyle/>
          <a:p>
            <a:r>
              <a:rPr lang="ru-RU" sz="1400" dirty="0">
                <a:effectLst>
                  <a:outerShdw blurRad="38100" dist="38100" dir="2700000" algn="tl">
                    <a:srgbClr val="C0C0C0"/>
                  </a:outerShdw>
                </a:effectLst>
                <a:latin typeface="Tahoma" pitchFamily="34" charset="0"/>
                <a:cs typeface="Tahoma" pitchFamily="34" charset="0"/>
              </a:rPr>
              <a:t>Источник: </a:t>
            </a:r>
            <a:r>
              <a:rPr lang="ru-RU" sz="1400" dirty="0" smtClean="0">
                <a:effectLst>
                  <a:outerShdw blurRad="38100" dist="38100" dir="2700000" algn="tl">
                    <a:srgbClr val="C0C0C0"/>
                  </a:outerShdw>
                </a:effectLst>
                <a:latin typeface="Tahoma" pitchFamily="34" charset="0"/>
                <a:cs typeface="Tahoma" pitchFamily="34" charset="0"/>
              </a:rPr>
              <a:t>разработка автора</a:t>
            </a:r>
            <a:endParaRPr lang="ru-RU" sz="1400" dirty="0">
              <a:effectLst>
                <a:outerShdw blurRad="38100" dist="38100" dir="2700000" algn="tl">
                  <a:srgbClr val="C0C0C0"/>
                </a:outerShdw>
              </a:effectLst>
              <a:latin typeface="Tahoma" pitchFamily="34" charset="0"/>
              <a:cs typeface="Tahoma" pitchFamily="34" charset="0"/>
            </a:endParaRPr>
          </a:p>
        </p:txBody>
      </p:sp>
      <p:pic>
        <p:nvPicPr>
          <p:cNvPr id="4" name="Рисунок 3"/>
          <p:cNvPicPr>
            <a:picLocks noChangeAspect="1"/>
          </p:cNvPicPr>
          <p:nvPr/>
        </p:nvPicPr>
        <p:blipFill>
          <a:blip r:embed="rId3"/>
          <a:stretch>
            <a:fillRect/>
          </a:stretch>
        </p:blipFill>
        <p:spPr>
          <a:xfrm>
            <a:off x="0" y="547204"/>
            <a:ext cx="6829425" cy="1895475"/>
          </a:xfrm>
          <a:prstGeom prst="rect">
            <a:avLst/>
          </a:prstGeom>
        </p:spPr>
      </p:pic>
      <p:pic>
        <p:nvPicPr>
          <p:cNvPr id="7" name="Рисунок 6"/>
          <p:cNvPicPr>
            <a:picLocks noChangeAspect="1"/>
          </p:cNvPicPr>
          <p:nvPr/>
        </p:nvPicPr>
        <p:blipFill>
          <a:blip r:embed="rId4"/>
          <a:stretch>
            <a:fillRect/>
          </a:stretch>
        </p:blipFill>
        <p:spPr>
          <a:xfrm>
            <a:off x="31173" y="2868069"/>
            <a:ext cx="5764963" cy="2223873"/>
          </a:xfrm>
          <a:prstGeom prst="rect">
            <a:avLst/>
          </a:prstGeom>
        </p:spPr>
      </p:pic>
      <p:pic>
        <p:nvPicPr>
          <p:cNvPr id="8" name="Рисунок 7"/>
          <p:cNvPicPr>
            <a:picLocks noChangeAspect="1"/>
          </p:cNvPicPr>
          <p:nvPr/>
        </p:nvPicPr>
        <p:blipFill>
          <a:blip r:embed="rId5"/>
          <a:stretch>
            <a:fillRect/>
          </a:stretch>
        </p:blipFill>
        <p:spPr>
          <a:xfrm>
            <a:off x="5796136" y="4482945"/>
            <a:ext cx="3347864" cy="2116435"/>
          </a:xfrm>
          <a:prstGeom prst="rect">
            <a:avLst/>
          </a:prstGeom>
        </p:spPr>
      </p:pic>
      <p:pic>
        <p:nvPicPr>
          <p:cNvPr id="10" name="Рисунок 9"/>
          <p:cNvPicPr>
            <a:picLocks noChangeAspect="1"/>
          </p:cNvPicPr>
          <p:nvPr/>
        </p:nvPicPr>
        <p:blipFill>
          <a:blip r:embed="rId6"/>
          <a:stretch>
            <a:fillRect/>
          </a:stretch>
        </p:blipFill>
        <p:spPr>
          <a:xfrm>
            <a:off x="1979712" y="5587621"/>
            <a:ext cx="3638550" cy="466725"/>
          </a:xfrm>
          <a:prstGeom prst="rect">
            <a:avLst/>
          </a:prstGeom>
        </p:spPr>
      </p:pic>
      <p:pic>
        <p:nvPicPr>
          <p:cNvPr id="11" name="Рисунок 10"/>
          <p:cNvPicPr>
            <a:picLocks noChangeAspect="1"/>
          </p:cNvPicPr>
          <p:nvPr/>
        </p:nvPicPr>
        <p:blipFill>
          <a:blip r:embed="rId7"/>
          <a:stretch>
            <a:fillRect/>
          </a:stretch>
        </p:blipFill>
        <p:spPr>
          <a:xfrm>
            <a:off x="5796137" y="2451116"/>
            <a:ext cx="3264830" cy="2058643"/>
          </a:xfrm>
          <a:prstGeom prst="rect">
            <a:avLst/>
          </a:prstGeom>
        </p:spPr>
      </p:pic>
    </p:spTree>
    <p:extLst>
      <p:ext uri="{BB962C8B-B14F-4D97-AF65-F5344CB8AC3E}">
        <p14:creationId xmlns:p14="http://schemas.microsoft.com/office/powerpoint/2010/main" val="226498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idx="4294967295"/>
          </p:nvPr>
        </p:nvSpPr>
        <p:spPr>
          <a:xfrm>
            <a:off x="1785938" y="214313"/>
            <a:ext cx="7129462" cy="1431925"/>
          </a:xfrm>
          <a:solidFill>
            <a:srgbClr val="FFFFFF"/>
          </a:solidFill>
          <a:ln>
            <a:solidFill>
              <a:srgbClr val="000000"/>
            </a:solidFill>
          </a:ln>
        </p:spPr>
        <p:txBody>
          <a:bodyPr>
            <a:noAutofit/>
          </a:bodyPr>
          <a:lstStyle/>
          <a:p>
            <a:pPr eaLnBrk="1" hangingPunct="1">
              <a:spcBef>
                <a:spcPts val="0"/>
              </a:spcBef>
              <a:defRPr/>
            </a:pPr>
            <a:r>
              <a:rPr lang="ru-RU" sz="3600" b="1" dirty="0" smtClean="0">
                <a:solidFill>
                  <a:srgbClr val="660033"/>
                </a:solidFill>
                <a:effectLst>
                  <a:outerShdw blurRad="38100" dist="38100" dir="2700000" algn="tl">
                    <a:srgbClr val="C0C0C0"/>
                  </a:outerShdw>
                </a:effectLst>
              </a:rPr>
              <a:t>Анализ состояния рынка труда национальной экономики</a:t>
            </a:r>
            <a:endParaRPr lang="ru-RU" sz="3600" b="1" dirty="0">
              <a:solidFill>
                <a:srgbClr val="660033"/>
              </a:solidFill>
              <a:effectLst>
                <a:outerShdw blurRad="38100" dist="38100" dir="2700000" algn="tl">
                  <a:srgbClr val="C0C0C0"/>
                </a:outerShdw>
              </a:effectLst>
            </a:endParaRPr>
          </a:p>
        </p:txBody>
      </p:sp>
      <p:sp>
        <p:nvSpPr>
          <p:cNvPr id="386051" name="Rectangle 3"/>
          <p:cNvSpPr>
            <a:spLocks noGrp="1" noChangeArrowheads="1"/>
          </p:cNvSpPr>
          <p:nvPr>
            <p:ph type="subTitle" idx="4294967295"/>
          </p:nvPr>
        </p:nvSpPr>
        <p:spPr>
          <a:xfrm>
            <a:off x="1785938" y="1857375"/>
            <a:ext cx="7107237" cy="4811713"/>
          </a:xfrm>
          <a:solidFill>
            <a:srgbClr val="FFFFFF"/>
          </a:solidFill>
          <a:ln>
            <a:solidFill>
              <a:srgbClr val="000000"/>
            </a:solidFill>
          </a:ln>
        </p:spPr>
        <p:txBody>
          <a:bodyPr>
            <a:normAutofit/>
          </a:bodyPr>
          <a:lstStyle/>
          <a:p>
            <a:pPr marL="0" indent="0" algn="r" eaLnBrk="1" hangingPunct="1">
              <a:lnSpc>
                <a:spcPct val="90000"/>
              </a:lnSpc>
              <a:buFont typeface="Wingdings" pitchFamily="2" charset="2"/>
              <a:buNone/>
              <a:defRPr/>
            </a:pPr>
            <a:r>
              <a:rPr lang="ru-RU" sz="3000" b="1" dirty="0" smtClean="0"/>
              <a:t>Акулич Владимир Алексеевич</a:t>
            </a:r>
            <a:endParaRPr lang="en-US" sz="3000" b="1" dirty="0" smtClean="0"/>
          </a:p>
          <a:p>
            <a:pPr marL="0" indent="0" algn="r">
              <a:lnSpc>
                <a:spcPct val="90000"/>
              </a:lnSpc>
              <a:buNone/>
              <a:defRPr/>
            </a:pPr>
            <a:r>
              <a:rPr lang="ru-RU" sz="3000" b="1" dirty="0"/>
              <a:t>(</a:t>
            </a:r>
            <a:r>
              <a:rPr lang="en-US" sz="3000" b="1" dirty="0" err="1" smtClean="0"/>
              <a:t>Uladzimir</a:t>
            </a:r>
            <a:r>
              <a:rPr lang="en-US" sz="3000" b="1" dirty="0" smtClean="0"/>
              <a:t> </a:t>
            </a:r>
            <a:r>
              <a:rPr lang="en-US" sz="3000" b="1" dirty="0"/>
              <a:t>Akulich)</a:t>
            </a:r>
            <a:endParaRPr lang="ru-RU" sz="3000" b="1" dirty="0"/>
          </a:p>
          <a:p>
            <a:pPr marL="0" indent="0" algn="r" eaLnBrk="1" hangingPunct="1">
              <a:lnSpc>
                <a:spcPct val="90000"/>
              </a:lnSpc>
              <a:buFont typeface="Wingdings" pitchFamily="2" charset="2"/>
              <a:buNone/>
              <a:defRPr/>
            </a:pPr>
            <a:r>
              <a:rPr lang="ru-RU" sz="3000" dirty="0" smtClean="0"/>
              <a:t>Доцент кафедры национальной экономики и государственного управления БГЭУ  </a:t>
            </a:r>
          </a:p>
          <a:p>
            <a:pPr marL="0" indent="0" algn="r" eaLnBrk="1" hangingPunct="1">
              <a:lnSpc>
                <a:spcPct val="90000"/>
              </a:lnSpc>
              <a:buFont typeface="Wingdings" pitchFamily="2" charset="2"/>
              <a:buNone/>
              <a:defRPr/>
            </a:pPr>
            <a:endParaRPr lang="ru-RU" sz="1050" dirty="0" smtClean="0"/>
          </a:p>
          <a:p>
            <a:pPr marL="0" indent="0" algn="r" eaLnBrk="1" hangingPunct="1">
              <a:lnSpc>
                <a:spcPct val="90000"/>
              </a:lnSpc>
              <a:buFont typeface="Wingdings" pitchFamily="2" charset="2"/>
              <a:buNone/>
              <a:defRPr/>
            </a:pPr>
            <a:endParaRPr lang="ru-RU" sz="3000" dirty="0" smtClean="0"/>
          </a:p>
          <a:p>
            <a:pPr marL="0" indent="0" algn="r">
              <a:lnSpc>
                <a:spcPct val="90000"/>
              </a:lnSpc>
              <a:buNone/>
              <a:defRPr/>
            </a:pPr>
            <a:r>
              <a:rPr lang="ru-RU" sz="3000" b="1" dirty="0" smtClean="0"/>
              <a:t>Лекция.</a:t>
            </a:r>
            <a:r>
              <a:rPr lang="en-US" sz="3000" b="1" dirty="0" smtClean="0"/>
              <a:t> </a:t>
            </a:r>
            <a:r>
              <a:rPr lang="ru-RU" sz="2800" dirty="0"/>
              <a:t>Зарплата и </a:t>
            </a:r>
            <a:r>
              <a:rPr lang="ru-RU" sz="2800" dirty="0" smtClean="0"/>
              <a:t>доходы</a:t>
            </a:r>
          </a:p>
          <a:p>
            <a:pPr marL="0" indent="0" algn="r">
              <a:lnSpc>
                <a:spcPct val="90000"/>
              </a:lnSpc>
              <a:buNone/>
              <a:defRPr/>
            </a:pPr>
            <a:endParaRPr lang="be-BY" sz="1800"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343940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53787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Все шесть математических моделей, которые используются для количественного тестирования сезонности в среде </a:t>
            </a:r>
            <a:r>
              <a:rPr lang="en-US" sz="2000" b="1" dirty="0" err="1" smtClean="0">
                <a:solidFill>
                  <a:schemeClr val="bg1"/>
                </a:solidFill>
                <a:latin typeface="Tahoma" pitchFamily="34" charset="0"/>
                <a:ea typeface="Tahoma" pitchFamily="34" charset="0"/>
                <a:cs typeface="Tahoma" pitchFamily="34" charset="0"/>
              </a:rPr>
              <a:t>JDemetra</a:t>
            </a:r>
            <a:r>
              <a:rPr lang="ru-RU" sz="2000" b="1" dirty="0" smtClean="0">
                <a:solidFill>
                  <a:schemeClr val="bg1"/>
                </a:solidFill>
                <a:latin typeface="Tahoma" pitchFamily="34" charset="0"/>
                <a:ea typeface="Tahoma" pitchFamily="34" charset="0"/>
                <a:cs typeface="Tahoma" pitchFamily="34" charset="0"/>
              </a:rPr>
              <a:t>, </a:t>
            </a:r>
            <a:r>
              <a:rPr lang="ru-RU" sz="2000" b="1" dirty="0">
                <a:solidFill>
                  <a:schemeClr val="bg1"/>
                </a:solidFill>
                <a:latin typeface="Tahoma" pitchFamily="34" charset="0"/>
                <a:ea typeface="Tahoma" pitchFamily="34" charset="0"/>
                <a:cs typeface="Tahoma" pitchFamily="34" charset="0"/>
              </a:rPr>
              <a:t>указывают на наличие сезонности в динамике среднемесячной зарплаты </a:t>
            </a:r>
          </a:p>
        </p:txBody>
      </p:sp>
      <p:pic>
        <p:nvPicPr>
          <p:cNvPr id="2" name="Рисунок 1"/>
          <p:cNvPicPr>
            <a:picLocks noChangeAspect="1"/>
          </p:cNvPicPr>
          <p:nvPr/>
        </p:nvPicPr>
        <p:blipFill>
          <a:blip r:embed="rId3"/>
          <a:stretch>
            <a:fillRect/>
          </a:stretch>
        </p:blipFill>
        <p:spPr>
          <a:xfrm>
            <a:off x="0" y="1624550"/>
            <a:ext cx="7740352" cy="4213828"/>
          </a:xfrm>
          <a:prstGeom prst="rect">
            <a:avLst/>
          </a:prstGeom>
        </p:spPr>
      </p:pic>
      <p:sp>
        <p:nvSpPr>
          <p:cNvPr id="8" name="Прямоугольник 7"/>
          <p:cNvSpPr/>
          <p:nvPr/>
        </p:nvSpPr>
        <p:spPr>
          <a:xfrm>
            <a:off x="0" y="5934670"/>
            <a:ext cx="9144000" cy="646331"/>
          </a:xfrm>
          <a:prstGeom prst="rect">
            <a:avLst/>
          </a:prstGeom>
        </p:spPr>
        <p:txBody>
          <a:bodyPr wrap="square">
            <a:spAutoFit/>
          </a:bodyPr>
          <a:lstStyle/>
          <a:p>
            <a:r>
              <a:rPr lang="ru-RU" dirty="0" smtClean="0"/>
              <a:t>Акулич В. Буря в стакане 2018. http</a:t>
            </a:r>
            <a:r>
              <a:rPr lang="ru-RU" dirty="0"/>
              <a:t>://ekonomika.by/gosregulirovanie/otsenka-programm-i-reguliruyushchego-vozdejstviya/burya-v-stakane</a:t>
            </a:r>
          </a:p>
        </p:txBody>
      </p:sp>
    </p:spTree>
    <p:extLst>
      <p:ext uri="{BB962C8B-B14F-4D97-AF65-F5344CB8AC3E}">
        <p14:creationId xmlns:p14="http://schemas.microsoft.com/office/powerpoint/2010/main" val="291686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13589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Если не обращать внимание на пики декабря, то каждый год повторяется одна и та же картина – с марта по август номинальная зарплата растет, с сентября по февраль – </a:t>
            </a:r>
            <a:r>
              <a:rPr lang="ru-RU" sz="2000" b="1" dirty="0" smtClean="0">
                <a:solidFill>
                  <a:schemeClr val="bg1"/>
                </a:solidFill>
                <a:latin typeface="Tahoma" pitchFamily="34" charset="0"/>
                <a:ea typeface="Tahoma" pitchFamily="34" charset="0"/>
                <a:cs typeface="Tahoma" pitchFamily="34" charset="0"/>
              </a:rPr>
              <a:t>снижается</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Акулич В. Буря в стакане 2018. http</a:t>
            </a:r>
            <a:r>
              <a:rPr lang="ru-RU" sz="1000" dirty="0"/>
              <a:t>://ekonomika.by/gosregulirovanie/otsenka-programm-i-reguliruyushchego-vozdejstviya/burya-v-stakane</a:t>
            </a:r>
          </a:p>
        </p:txBody>
      </p:sp>
      <p:pic>
        <p:nvPicPr>
          <p:cNvPr id="2" name="Рисунок 1"/>
          <p:cNvPicPr>
            <a:picLocks noChangeAspect="1"/>
          </p:cNvPicPr>
          <p:nvPr/>
        </p:nvPicPr>
        <p:blipFill>
          <a:blip r:embed="rId3"/>
          <a:stretch>
            <a:fillRect/>
          </a:stretch>
        </p:blipFill>
        <p:spPr>
          <a:xfrm>
            <a:off x="30544" y="1126276"/>
            <a:ext cx="7493784" cy="5022430"/>
          </a:xfrm>
          <a:prstGeom prst="rect">
            <a:avLst/>
          </a:prstGeom>
        </p:spPr>
      </p:pic>
      <p:pic>
        <p:nvPicPr>
          <p:cNvPr id="4" name="Рисунок 3"/>
          <p:cNvPicPr>
            <a:picLocks noChangeAspect="1"/>
          </p:cNvPicPr>
          <p:nvPr/>
        </p:nvPicPr>
        <p:blipFill>
          <a:blip r:embed="rId4"/>
          <a:stretch>
            <a:fillRect/>
          </a:stretch>
        </p:blipFill>
        <p:spPr>
          <a:xfrm>
            <a:off x="30544" y="6084133"/>
            <a:ext cx="7684914" cy="527646"/>
          </a:xfrm>
          <a:prstGeom prst="rect">
            <a:avLst/>
          </a:prstGeom>
        </p:spPr>
      </p:pic>
    </p:spTree>
    <p:extLst>
      <p:ext uri="{BB962C8B-B14F-4D97-AF65-F5344CB8AC3E}">
        <p14:creationId xmlns:p14="http://schemas.microsoft.com/office/powerpoint/2010/main" val="266658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84633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smtClean="0">
                <a:solidFill>
                  <a:schemeClr val="bg1"/>
                </a:solidFill>
                <a:latin typeface="Tahoma" pitchFamily="34" charset="0"/>
                <a:ea typeface="Tahoma" pitchFamily="34" charset="0"/>
                <a:cs typeface="Tahoma" pitchFamily="34" charset="0"/>
              </a:rPr>
              <a:t>Прогнозирование фактора сезонности (штриховая линия) с помощью модели </a:t>
            </a:r>
            <a:r>
              <a:rPr lang="en-US" sz="2000" b="1" dirty="0" smtClean="0">
                <a:solidFill>
                  <a:schemeClr val="bg1"/>
                </a:solidFill>
                <a:latin typeface="Tahoma" pitchFamily="34" charset="0"/>
                <a:ea typeface="Tahoma" pitchFamily="34" charset="0"/>
                <a:cs typeface="Tahoma" pitchFamily="34" charset="0"/>
              </a:rPr>
              <a:t>TRAMO-SEATS </a:t>
            </a:r>
            <a:r>
              <a:rPr lang="ru-RU" sz="2000" b="1" dirty="0" smtClean="0">
                <a:solidFill>
                  <a:schemeClr val="bg1"/>
                </a:solidFill>
                <a:latin typeface="Tahoma" pitchFamily="34" charset="0"/>
                <a:ea typeface="Tahoma" pitchFamily="34" charset="0"/>
                <a:cs typeface="Tahoma" pitchFamily="34" charset="0"/>
              </a:rPr>
              <a:t>в </a:t>
            </a:r>
            <a:r>
              <a:rPr lang="be-BY" sz="2000" b="1" dirty="0" smtClean="0">
                <a:solidFill>
                  <a:schemeClr val="bg1"/>
                </a:solidFill>
                <a:latin typeface="Tahoma" pitchFamily="34" charset="0"/>
                <a:ea typeface="Tahoma" pitchFamily="34" charset="0"/>
                <a:cs typeface="Tahoma" pitchFamily="34" charset="0"/>
              </a:rPr>
              <a:t>среде </a:t>
            </a:r>
            <a:r>
              <a:rPr lang="en-US" sz="2000" b="1" dirty="0" err="1" smtClean="0">
                <a:solidFill>
                  <a:schemeClr val="bg1"/>
                </a:solidFill>
                <a:latin typeface="Tahoma" pitchFamily="34" charset="0"/>
                <a:ea typeface="Tahoma" pitchFamily="34" charset="0"/>
                <a:cs typeface="Tahoma" pitchFamily="34" charset="0"/>
              </a:rPr>
              <a:t>JDemetra</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Акулич В. Буря в стакане 2018. http</a:t>
            </a:r>
            <a:r>
              <a:rPr lang="ru-RU" sz="1000" dirty="0"/>
              <a:t>://ekonomika.by/gosregulirovanie/otsenka-programm-i-reguliruyushchego-vozdejstviya/burya-v-stakane</a:t>
            </a:r>
          </a:p>
        </p:txBody>
      </p:sp>
      <p:pic>
        <p:nvPicPr>
          <p:cNvPr id="3" name="Рисунок 2"/>
          <p:cNvPicPr>
            <a:picLocks noChangeAspect="1"/>
          </p:cNvPicPr>
          <p:nvPr/>
        </p:nvPicPr>
        <p:blipFill>
          <a:blip r:embed="rId3"/>
          <a:stretch>
            <a:fillRect/>
          </a:stretch>
        </p:blipFill>
        <p:spPr>
          <a:xfrm>
            <a:off x="30591" y="836712"/>
            <a:ext cx="8141809" cy="5625733"/>
          </a:xfrm>
          <a:prstGeom prst="rect">
            <a:avLst/>
          </a:prstGeom>
        </p:spPr>
      </p:pic>
    </p:spTree>
    <p:extLst>
      <p:ext uri="{BB962C8B-B14F-4D97-AF65-F5344CB8AC3E}">
        <p14:creationId xmlns:p14="http://schemas.microsoft.com/office/powerpoint/2010/main" val="228011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Ф</a:t>
            </a:r>
            <a:r>
              <a:rPr lang="ru-RU" sz="2000" b="1" dirty="0" smtClean="0">
                <a:solidFill>
                  <a:schemeClr val="bg1"/>
                </a:solidFill>
                <a:latin typeface="Tahoma" pitchFamily="34" charset="0"/>
                <a:ea typeface="Tahoma" pitchFamily="34" charset="0"/>
                <a:cs typeface="Tahoma" pitchFamily="34" charset="0"/>
              </a:rPr>
              <a:t>актор </a:t>
            </a:r>
            <a:r>
              <a:rPr lang="ru-RU" sz="2000" b="1" dirty="0">
                <a:solidFill>
                  <a:schemeClr val="bg1"/>
                </a:solidFill>
                <a:latin typeface="Tahoma" pitchFamily="34" charset="0"/>
                <a:ea typeface="Tahoma" pitchFamily="34" charset="0"/>
                <a:cs typeface="Tahoma" pitchFamily="34" charset="0"/>
              </a:rPr>
              <a:t>сезонности в отношении среднемесячной номинальной зарплаты проявляет себя более менее нейтрально только в феврале, апреле, мае, августе и октябре. </a:t>
            </a: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Акулич В. Буря в стакане 2018. http</a:t>
            </a:r>
            <a:r>
              <a:rPr lang="ru-RU" sz="1000" dirty="0"/>
              <a:t>://ekonomika.by/gosregulirovanie/otsenka-programm-i-reguliruyushchego-vozdejstviya/burya-v-stakane</a:t>
            </a:r>
          </a:p>
        </p:txBody>
      </p:sp>
      <p:pic>
        <p:nvPicPr>
          <p:cNvPr id="2" name="Рисунок 1"/>
          <p:cNvPicPr>
            <a:picLocks noChangeAspect="1"/>
          </p:cNvPicPr>
          <p:nvPr/>
        </p:nvPicPr>
        <p:blipFill>
          <a:blip r:embed="rId3"/>
          <a:stretch>
            <a:fillRect/>
          </a:stretch>
        </p:blipFill>
        <p:spPr>
          <a:xfrm>
            <a:off x="107505" y="1196752"/>
            <a:ext cx="7155338" cy="5387107"/>
          </a:xfrm>
          <a:prstGeom prst="rect">
            <a:avLst/>
          </a:prstGeom>
        </p:spPr>
      </p:pic>
    </p:spTree>
    <p:extLst>
      <p:ext uri="{BB962C8B-B14F-4D97-AF65-F5344CB8AC3E}">
        <p14:creationId xmlns:p14="http://schemas.microsoft.com/office/powerpoint/2010/main" val="189855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с учетом корректировки на сезонность, номинальная зарплата достигнет уровня в 1000 рублей уже в декабре текущего года. Этот последний показатель и следует принять для </a:t>
            </a:r>
            <a:r>
              <a:rPr lang="ru-RU" sz="2000" b="1" dirty="0">
                <a:solidFill>
                  <a:schemeClr val="bg1"/>
                </a:solidFill>
                <a:latin typeface="Tahoma" pitchFamily="34" charset="0"/>
                <a:ea typeface="Tahoma" pitchFamily="34" charset="0"/>
                <a:cs typeface="Tahoma" pitchFamily="34" charset="0"/>
              </a:rPr>
              <a:t>анализа. </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Акулич В. Буря в стакане 2018. http</a:t>
            </a:r>
            <a:r>
              <a:rPr lang="ru-RU" sz="1000" dirty="0"/>
              <a:t>://ekonomika.by/gosregulirovanie/otsenka-programm-i-reguliruyushchego-vozdejstviya/burya-v-stakane</a:t>
            </a:r>
          </a:p>
        </p:txBody>
      </p:sp>
      <p:pic>
        <p:nvPicPr>
          <p:cNvPr id="3" name="Рисунок 2"/>
          <p:cNvPicPr>
            <a:picLocks noChangeAspect="1"/>
          </p:cNvPicPr>
          <p:nvPr/>
        </p:nvPicPr>
        <p:blipFill>
          <a:blip r:embed="rId3"/>
          <a:stretch>
            <a:fillRect/>
          </a:stretch>
        </p:blipFill>
        <p:spPr>
          <a:xfrm>
            <a:off x="19278" y="1048172"/>
            <a:ext cx="7975996" cy="5362155"/>
          </a:xfrm>
          <a:prstGeom prst="rect">
            <a:avLst/>
          </a:prstGeom>
        </p:spPr>
      </p:pic>
    </p:spTree>
    <p:extLst>
      <p:ext uri="{BB962C8B-B14F-4D97-AF65-F5344CB8AC3E}">
        <p14:creationId xmlns:p14="http://schemas.microsoft.com/office/powerpoint/2010/main" val="422263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494404"/>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Р</a:t>
            </a:r>
            <a:r>
              <a:rPr lang="ru-RU" sz="2000" b="1" dirty="0">
                <a:solidFill>
                  <a:schemeClr val="bg1"/>
                </a:solidFill>
                <a:latin typeface="Tahoma" pitchFamily="34" charset="0"/>
                <a:ea typeface="Tahoma" pitchFamily="34" charset="0"/>
                <a:cs typeface="Tahoma" pitchFamily="34" charset="0"/>
              </a:rPr>
              <a:t>астущий </a:t>
            </a:r>
            <a:r>
              <a:rPr lang="ru-RU" sz="2000" b="1" dirty="0">
                <a:solidFill>
                  <a:schemeClr val="bg1"/>
                </a:solidFill>
                <a:latin typeface="Tahoma" pitchFamily="34" charset="0"/>
                <a:ea typeface="Tahoma" pitchFamily="34" charset="0"/>
                <a:cs typeface="Tahoma" pitchFamily="34" charset="0"/>
              </a:rPr>
              <a:t>тренд </a:t>
            </a:r>
            <a:r>
              <a:rPr lang="ru-RU" sz="2000" b="1" dirty="0">
                <a:solidFill>
                  <a:schemeClr val="bg1"/>
                </a:solidFill>
                <a:latin typeface="Tahoma" pitchFamily="34" charset="0"/>
                <a:ea typeface="Tahoma" pitchFamily="34" charset="0"/>
                <a:cs typeface="Tahoma" pitchFamily="34" charset="0"/>
              </a:rPr>
              <a:t>реальной зарплаты, с глаженной на сезонность, сохраняется </a:t>
            </a:r>
            <a:r>
              <a:rPr lang="ru-RU" sz="2000" b="1" dirty="0">
                <a:solidFill>
                  <a:schemeClr val="bg1"/>
                </a:solidFill>
                <a:latin typeface="Tahoma" pitchFamily="34" charset="0"/>
                <a:ea typeface="Tahoma" pitchFamily="34" charset="0"/>
                <a:cs typeface="Tahoma" pitchFamily="34" charset="0"/>
              </a:rPr>
              <a:t>с октября 2016 года (23 месяца подряд) после более двухлетнего ее снижения (29 месяцев подряд) во время рецессии в 2014-2016 годах.</a:t>
            </a: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Акулич В. Буря в стакане 2018. http</a:t>
            </a:r>
            <a:r>
              <a:rPr lang="ru-RU" sz="1000" dirty="0"/>
              <a:t>://ekonomika.by/gosregulirovanie/otsenka-programm-i-reguliruyushchego-vozdejstviya/burya-v-stakane</a:t>
            </a:r>
          </a:p>
        </p:txBody>
      </p:sp>
      <p:pic>
        <p:nvPicPr>
          <p:cNvPr id="2" name="Рисунок 1"/>
          <p:cNvPicPr>
            <a:picLocks noChangeAspect="1"/>
          </p:cNvPicPr>
          <p:nvPr/>
        </p:nvPicPr>
        <p:blipFill>
          <a:blip r:embed="rId3"/>
          <a:stretch>
            <a:fillRect/>
          </a:stretch>
        </p:blipFill>
        <p:spPr>
          <a:xfrm>
            <a:off x="107504" y="1700808"/>
            <a:ext cx="6768752" cy="4888543"/>
          </a:xfrm>
          <a:prstGeom prst="rect">
            <a:avLst/>
          </a:prstGeom>
        </p:spPr>
      </p:pic>
    </p:spTree>
    <p:extLst>
      <p:ext uri="{BB962C8B-B14F-4D97-AF65-F5344CB8AC3E}">
        <p14:creationId xmlns:p14="http://schemas.microsoft.com/office/powerpoint/2010/main" val="354650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06235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bg1"/>
                </a:solidFill>
                <a:latin typeface="Tahoma" pitchFamily="34" charset="0"/>
                <a:ea typeface="Tahoma" pitchFamily="34" charset="0"/>
                <a:cs typeface="Tahoma" pitchFamily="34" charset="0"/>
              </a:rPr>
              <a:t>Wages </a:t>
            </a:r>
            <a:r>
              <a:rPr lang="en-US" sz="2000" b="1" dirty="0">
                <a:solidFill>
                  <a:schemeClr val="bg1"/>
                </a:solidFill>
                <a:latin typeface="Tahoma" pitchFamily="34" charset="0"/>
                <a:ea typeface="Tahoma" pitchFamily="34" charset="0"/>
                <a:cs typeface="Tahoma" pitchFamily="34" charset="0"/>
              </a:rPr>
              <a:t>in national currency</a:t>
            </a:r>
            <a:endParaRPr lang="ru-RU" sz="2000" b="1" dirty="0">
              <a:solidFill>
                <a:schemeClr val="bg1"/>
              </a:solidFill>
              <a:latin typeface="Tahoma" pitchFamily="34" charset="0"/>
              <a:ea typeface="Tahoma" pitchFamily="34" charset="0"/>
              <a:cs typeface="Tahoma" pitchFamily="34" charset="0"/>
            </a:endParaRPr>
          </a:p>
        </p:txBody>
      </p:sp>
      <p:sp>
        <p:nvSpPr>
          <p:cNvPr id="8" name="Прямоугольник 7"/>
          <p:cNvSpPr/>
          <p:nvPr/>
        </p:nvSpPr>
        <p:spPr>
          <a:xfrm>
            <a:off x="19278" y="6611779"/>
            <a:ext cx="9144000" cy="246221"/>
          </a:xfrm>
          <a:prstGeom prst="rect">
            <a:avLst/>
          </a:prstGeom>
        </p:spPr>
        <p:txBody>
          <a:bodyPr wrap="square">
            <a:spAutoFit/>
          </a:bodyPr>
          <a:lstStyle/>
          <a:p>
            <a:r>
              <a:rPr lang="ru-RU" sz="1000" dirty="0" smtClean="0"/>
              <a:t>Источник: обзор </a:t>
            </a:r>
            <a:r>
              <a:rPr lang="en-US" sz="1000" dirty="0" smtClean="0"/>
              <a:t>Macrocenter</a:t>
            </a:r>
            <a:endParaRPr lang="ru-RU" sz="1000" dirty="0"/>
          </a:p>
        </p:txBody>
      </p:sp>
      <p:pic>
        <p:nvPicPr>
          <p:cNvPr id="3" name="Рисунок 2"/>
          <p:cNvPicPr>
            <a:picLocks noChangeAspect="1"/>
          </p:cNvPicPr>
          <p:nvPr/>
        </p:nvPicPr>
        <p:blipFill>
          <a:blip r:embed="rId3"/>
          <a:stretch>
            <a:fillRect/>
          </a:stretch>
        </p:blipFill>
        <p:spPr>
          <a:xfrm>
            <a:off x="47878" y="1196752"/>
            <a:ext cx="8648961" cy="5256584"/>
          </a:xfrm>
          <a:prstGeom prst="rect">
            <a:avLst/>
          </a:prstGeom>
        </p:spPr>
      </p:pic>
    </p:spTree>
    <p:extLst>
      <p:ext uri="{BB962C8B-B14F-4D97-AF65-F5344CB8AC3E}">
        <p14:creationId xmlns:p14="http://schemas.microsoft.com/office/powerpoint/2010/main" val="3097217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1124</Words>
  <Application>Microsoft Office PowerPoint</Application>
  <PresentationFormat>Экран (4:3)</PresentationFormat>
  <Paragraphs>109</Paragraphs>
  <Slides>28</Slides>
  <Notes>27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Tahoma</vt:lpstr>
      <vt:lpstr>Times New Roman</vt:lpstr>
      <vt:lpstr>Wingdings</vt:lpstr>
      <vt:lpstr>Тема Office</vt:lpstr>
      <vt:lpstr>Анализ состояния рынка труда национальной экономики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Удельные издержки труда (ULC)</vt:lpstr>
      <vt:lpstr>Удельные издержки труда (ULC)</vt:lpstr>
      <vt:lpstr>Удельные издержки труда (ULC)</vt:lpstr>
      <vt:lpstr>Удельные издержки труда (ULC)</vt:lpstr>
      <vt:lpstr>Факторы, оказывающие влияние на номинальную заработную плату</vt:lpstr>
      <vt:lpstr>Факторы, оказывающие влияние на заработную плату</vt:lpstr>
      <vt:lpstr>Факторы, оказывающие влияние на заработную плату</vt:lpstr>
      <vt:lpstr>Дисбаланс между ростом зарплаты и ВВП</vt:lpstr>
      <vt:lpstr>Дисбаланс между ростом зарплаты и ВВП</vt:lpstr>
      <vt:lpstr>Факторы, оказывающие влияние на заработную плату. W_real = f (M2)</vt:lpstr>
      <vt:lpstr>Факторы, оказывающие влияние на заработную плату. </vt:lpstr>
      <vt:lpstr>Анализ состояния рынка труда национальной экономики</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 Аристотеля можно найти представление о том, как нужно правильно строить научное исследование и излагать его результаты</dc:title>
  <dc:creator>User_ntu</dc:creator>
  <cp:lastModifiedBy>Пользователь Windows</cp:lastModifiedBy>
  <cp:revision>105</cp:revision>
  <dcterms:created xsi:type="dcterms:W3CDTF">2017-04-24T11:32:00Z</dcterms:created>
  <dcterms:modified xsi:type="dcterms:W3CDTF">2018-11-02T09:40:12Z</dcterms:modified>
</cp:coreProperties>
</file>