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8" r:id="rId2"/>
    <p:sldId id="356" r:id="rId3"/>
    <p:sldId id="357" r:id="rId4"/>
    <p:sldId id="358" r:id="rId5"/>
    <p:sldId id="359" r:id="rId6"/>
    <p:sldId id="361" r:id="rId7"/>
    <p:sldId id="362" r:id="rId8"/>
    <p:sldId id="363" r:id="rId9"/>
    <p:sldId id="360" r:id="rId10"/>
    <p:sldId id="364" r:id="rId11"/>
    <p:sldId id="365" r:id="rId12"/>
    <p:sldId id="366" r:id="rId13"/>
    <p:sldId id="367" r:id="rId14"/>
    <p:sldId id="368" r:id="rId15"/>
    <p:sldId id="3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79" autoAdjust="0"/>
  </p:normalViewPr>
  <p:slideViewPr>
    <p:cSldViewPr>
      <p:cViewPr varScale="1">
        <p:scale>
          <a:sx n="92" d="100"/>
          <a:sy n="92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061B9-BDCA-44BD-9B17-F6F0019F35C7}" type="datetimeFigureOut">
              <a:rPr lang="ru-RU" smtClean="0"/>
              <a:t>22.09.2018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258D-D214-4C02-BC55-11A3ABD6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smtClean="0"/>
          </a:p>
        </p:txBody>
      </p:sp>
    </p:spTree>
    <p:extLst>
      <p:ext uri="{BB962C8B-B14F-4D97-AF65-F5344CB8AC3E}">
        <p14:creationId xmlns:p14="http://schemas.microsoft.com/office/powerpoint/2010/main" val="255239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smtClean="0"/>
          </a:p>
        </p:txBody>
      </p:sp>
    </p:spTree>
    <p:extLst>
      <p:ext uri="{BB962C8B-B14F-4D97-AF65-F5344CB8AC3E}">
        <p14:creationId xmlns:p14="http://schemas.microsoft.com/office/powerpoint/2010/main" val="274933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smtClean="0"/>
          </a:p>
        </p:txBody>
      </p:sp>
    </p:spTree>
    <p:extLst>
      <p:ext uri="{BB962C8B-B14F-4D97-AF65-F5344CB8AC3E}">
        <p14:creationId xmlns:p14="http://schemas.microsoft.com/office/powerpoint/2010/main" val="65408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smtClean="0"/>
          </a:p>
        </p:txBody>
      </p:sp>
    </p:spTree>
    <p:extLst>
      <p:ext uri="{BB962C8B-B14F-4D97-AF65-F5344CB8AC3E}">
        <p14:creationId xmlns:p14="http://schemas.microsoft.com/office/powerpoint/2010/main" val="2139488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3880697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326851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149483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906C8-C2ED-4E5B-A560-0D1FA6041216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386738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  <a:latin typeface="Arial" charset="0"/>
              </a:rPr>
              <a:t>macroeconomics</a:t>
            </a:r>
            <a:r>
              <a:rPr lang="en-US" sz="5000" smtClean="0">
                <a:solidFill>
                  <a:srgbClr val="6D92DB"/>
                </a:solidFill>
                <a:latin typeface="Arial" charset="0"/>
              </a:rPr>
              <a:t> </a:t>
            </a:r>
            <a:r>
              <a:rPr lang="en-US" sz="2200" smtClean="0">
                <a:solidFill>
                  <a:srgbClr val="6D92DB"/>
                </a:solidFill>
                <a:latin typeface="Arial" charset="0"/>
              </a:rPr>
              <a:t>	</a:t>
            </a:r>
            <a:r>
              <a:rPr lang="en-US" sz="2200" smtClean="0">
                <a:solidFill>
                  <a:srgbClr val="8CAFCE"/>
                </a:solidFill>
                <a:latin typeface="Arial" charset="0"/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  <a:latin typeface="Arial" charset="0"/>
              </a:rPr>
              <a:t>	</a:t>
            </a:r>
            <a:r>
              <a:rPr lang="en-US" sz="3000" b="1" smtClean="0">
                <a:solidFill>
                  <a:srgbClr val="C24F00"/>
                </a:solidFill>
                <a:latin typeface="Arial" charset="0"/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  <a:latin typeface="Arial" charset="0"/>
              </a:rPr>
              <a:t>	</a:t>
            </a:r>
            <a:r>
              <a:rPr lang="en-US" smtClean="0">
                <a:solidFill>
                  <a:srgbClr val="660033"/>
                </a:solidFill>
                <a:latin typeface="Arial" charset="0"/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  <a:latin typeface="Arial" charset="0"/>
              </a:rPr>
              <a:t>®</a:t>
            </a:r>
            <a:r>
              <a:rPr lang="en-US" smtClean="0">
                <a:solidFill>
                  <a:srgbClr val="660033"/>
                </a:solidFill>
                <a:latin typeface="Arial" charset="0"/>
              </a:rPr>
              <a:t> Slides </a:t>
            </a:r>
            <a:br>
              <a:rPr lang="en-US" smtClean="0">
                <a:solidFill>
                  <a:srgbClr val="660033"/>
                </a:solidFill>
                <a:latin typeface="Arial" charset="0"/>
              </a:rPr>
            </a:br>
            <a:r>
              <a:rPr lang="en-US" smtClean="0">
                <a:solidFill>
                  <a:srgbClr val="660033"/>
                </a:solidFill>
                <a:latin typeface="Arial" charset="0"/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  <a:latin typeface="Arial" charset="0"/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9958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4460-5FC5-4C9B-999E-2EA7FBB14385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3B81-53EC-462E-82D2-30AD1A7E8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85938" y="214313"/>
            <a:ext cx="7129462" cy="14319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состояния рынка труда национальной экономики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85938" y="1857375"/>
            <a:ext cx="7107237" cy="48117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  <a:endParaRPr lang="en-US" sz="3000" b="1" dirty="0" smtClean="0"/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ru-RU" sz="3000" b="1" dirty="0"/>
              <a:t>(</a:t>
            </a:r>
            <a:r>
              <a:rPr lang="en-US" sz="3000" b="1" dirty="0" err="1" smtClean="0"/>
              <a:t>Uladzimir</a:t>
            </a:r>
            <a:r>
              <a:rPr lang="en-US" sz="3000" b="1" dirty="0" smtClean="0"/>
              <a:t> </a:t>
            </a:r>
            <a:r>
              <a:rPr lang="en-US" sz="3000" b="1" dirty="0"/>
              <a:t>Akulich)</a:t>
            </a:r>
            <a:endParaRPr lang="ru-RU" sz="3000" b="1" dirty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dirty="0" smtClean="0"/>
              <a:t>Доцент кафедры национальной экономики и государственного управления 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0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Лекция.</a:t>
            </a:r>
            <a:r>
              <a:rPr lang="en-US" sz="3000" b="1" dirty="0" smtClean="0"/>
              <a:t> </a:t>
            </a:r>
            <a:r>
              <a:rPr lang="ru-RU" sz="3000" b="1" dirty="0" smtClean="0"/>
              <a:t>Человеческий </a:t>
            </a:r>
            <a:r>
              <a:rPr lang="ru-RU" sz="3000" b="1" dirty="0" smtClean="0"/>
              <a:t>капитал</a:t>
            </a:r>
            <a:endParaRPr lang="en-US" sz="3000" b="1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Приложение. Инвестиции в человеческий капитал</a:t>
            </a:r>
            <a:endParaRPr lang="ru-RU" sz="30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e-BY" sz="3000" dirty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e-BY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71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1098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Где граница между работой и просто занятием?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fontScale="77500" lnSpcReduction="2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От работы мы ожидаем получить доход. В работе нам приходится порой делать то, что мы добровольно не делали бы. При занятии чем-то мы не делаем того, чего нам не хочется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Так для чего мы работаем? Чтобы получить доход на пропитание, жилье, на оплату необходимых услуг. Но это минимум. Почему тогда многие люди работают больше положенного?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FF00"/>
                </a:solidFill>
              </a:rPr>
              <a:t>Для того, чтобы обеспечить себе и своей семье доход.</a:t>
            </a:r>
          </a:p>
          <a:p>
            <a:pPr marL="457200" lvl="1" indent="0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sz="3100" b="1" dirty="0" smtClean="0">
                <a:solidFill>
                  <a:srgbClr val="FFFF00"/>
                </a:solidFill>
              </a:rPr>
              <a:t>По статистике, женатые мужчины и замужние женщины больше зарабатывают, чем неженатые (незамужние). И это при том, что им приходится больше времени инвестировать не в себя, а в супруга(у) и детей, чтобы сохранить гармонию в отношениях.</a:t>
            </a:r>
            <a:endParaRPr lang="ru-RU" sz="3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147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10985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Стоит ли жениться или выходить замуж? Стоит ли заводить детей? Если стоит, то сколько?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lnSpcReduction="1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Правильного ответа на первый вопрос не существует. Все зависит от потребностей конкретного человека в постоянном общении с близким человеком</a:t>
            </a:r>
            <a:r>
              <a:rPr lang="ru-RU" sz="2800" dirty="0" smtClean="0">
                <a:solidFill>
                  <a:schemeClr val="bg1"/>
                </a:solidFill>
              </a:rPr>
              <a:t>. Есть потребность – стоит, нет потребности – не стоит. Но с точки зрения инвестиций – супруг(а) – это самая выгодная инвестиция. Если только сделать правильный выбор (везение здесь не при чем).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Дети – тоже могут быть выгодной инвестицией. Но это на порядок более рискованная инвестиция, чем инвестиция в супруга(у).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0624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10985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Если у человека есть супруг(а) и дети, то какое оптимальное соотношение между временем на отдых и работу должно поддерживаться?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Немецкие ученые провели исследование, опросив более 25 тысяч человек.</a:t>
            </a:r>
            <a:r>
              <a:rPr lang="ru-RU" sz="2800" dirty="0" smtClean="0">
                <a:solidFill>
                  <a:schemeClr val="bg1"/>
                </a:solidFill>
              </a:rPr>
              <a:t> Оказалось оптимальное соотношение: 40:60</a:t>
            </a:r>
            <a:r>
              <a:rPr lang="ru-RU" sz="2800" b="1" dirty="0" smtClean="0">
                <a:solidFill>
                  <a:srgbClr val="FFFF00"/>
                </a:solidFill>
              </a:rPr>
              <a:t>. Где 40% - отдых, 60% - работа.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При других соотношениях, семье, либо не хватает доходов, что может привести к ощущению несчастья и привести в итоге к распаду семьи, либо не хватает времени для отношений, что может привести к тем же результатам.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635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Содержимое 2"/>
          <p:cNvSpPr>
            <a:spLocks noGrp="1"/>
          </p:cNvSpPr>
          <p:nvPr>
            <p:ph idx="1"/>
          </p:nvPr>
        </p:nvSpPr>
        <p:spPr>
          <a:xfrm>
            <a:off x="642938" y="1295400"/>
            <a:ext cx="8501062" cy="4776788"/>
          </a:xfrm>
        </p:spPr>
        <p:txBody>
          <a:bodyPr/>
          <a:lstStyle/>
          <a:p>
            <a:r>
              <a:rPr lang="be-BY" sz="2600" b="1" smtClean="0">
                <a:solidFill>
                  <a:srgbClr val="FF0000"/>
                </a:solidFill>
              </a:rPr>
              <a:t>труд</a:t>
            </a:r>
            <a:r>
              <a:rPr lang="be-BY" sz="2600" smtClean="0"/>
              <a:t> (труд наемных работников); </a:t>
            </a:r>
            <a:endParaRPr lang="ru-RU" sz="2600" smtClean="0"/>
          </a:p>
          <a:p>
            <a:r>
              <a:rPr lang="be-BY" sz="2600" b="1" smtClean="0">
                <a:solidFill>
                  <a:srgbClr val="FF0000"/>
                </a:solidFill>
              </a:rPr>
              <a:t>предпринимательство</a:t>
            </a:r>
            <a:r>
              <a:rPr lang="be-BY" sz="2600" smtClean="0"/>
              <a:t> (частный бизнес, мотивация менеджмента и персонала компаний);</a:t>
            </a:r>
            <a:endParaRPr lang="ru-RU" sz="2600" smtClean="0"/>
          </a:p>
          <a:p>
            <a:r>
              <a:rPr lang="be-BY" sz="2600" b="1" smtClean="0">
                <a:solidFill>
                  <a:srgbClr val="FF0000"/>
                </a:solidFill>
              </a:rPr>
              <a:t>капитал </a:t>
            </a:r>
            <a:r>
              <a:rPr lang="be-BY" sz="2600" smtClean="0"/>
              <a:t>(например, инвестиции, финансовые активы), </a:t>
            </a:r>
            <a:endParaRPr lang="ru-RU" sz="2600" smtClean="0"/>
          </a:p>
          <a:p>
            <a:r>
              <a:rPr lang="be-BY" sz="2600" b="1" smtClean="0">
                <a:solidFill>
                  <a:srgbClr val="FF0000"/>
                </a:solidFill>
              </a:rPr>
              <a:t>земля </a:t>
            </a:r>
            <a:r>
              <a:rPr lang="be-BY" sz="2600" smtClean="0"/>
              <a:t>(природные ресурсы, в том числе земельные участки, полезные ископаемые, недвижимость); </a:t>
            </a:r>
            <a:endParaRPr lang="ru-RU" sz="2600" smtClean="0"/>
          </a:p>
          <a:p>
            <a:r>
              <a:rPr lang="be-BY" sz="2600" b="1" smtClean="0">
                <a:solidFill>
                  <a:srgbClr val="FF0000"/>
                </a:solidFill>
              </a:rPr>
              <a:t>информация </a:t>
            </a:r>
            <a:r>
              <a:rPr lang="be-BY" sz="2600" smtClean="0"/>
              <a:t>(о новых изобретениях, технологиях, технике).</a:t>
            </a:r>
            <a:endParaRPr lang="ru-RU" sz="26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87181F4E-9118-4937-B0D9-1CC506788D29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82000" cy="92392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Факторы экономического роста. </a:t>
            </a:r>
            <a:r>
              <a:rPr lang="ru-RU" sz="2800" dirty="0" smtClean="0">
                <a:solidFill>
                  <a:srgbClr val="FF0000"/>
                </a:solidFill>
              </a:rPr>
              <a:t>Классификация 2.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3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Каскад </a:t>
            </a:r>
            <a:r>
              <a:rPr lang="ru-RU" sz="2800" dirty="0" err="1" smtClean="0">
                <a:solidFill>
                  <a:srgbClr val="FF0000"/>
                </a:solidFill>
              </a:rPr>
              <a:t>Акулича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/>
              <a:t>Толкование понятия «каскад»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2E8F8764-8855-4FCA-961C-F2F85A28148F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000500" y="1285875"/>
            <a:ext cx="51435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kern="0" dirty="0">
                <a:latin typeface="+mn-lt"/>
              </a:rPr>
              <a:t>Каскад — общее понятие, обозначающее множество идущих друг за другом объектов одного рода (схожих по общим признакам), а также сам объект этого множества (</a:t>
            </a:r>
            <a:r>
              <a:rPr lang="ru-RU" kern="0" dirty="0" err="1">
                <a:latin typeface="+mn-lt"/>
              </a:rPr>
              <a:t>Википедия</a:t>
            </a:r>
            <a:r>
              <a:rPr lang="ru-RU" kern="0" dirty="0">
                <a:latin typeface="+mn-lt"/>
              </a:rPr>
              <a:t>).</a:t>
            </a:r>
          </a:p>
        </p:txBody>
      </p:sp>
      <p:pic>
        <p:nvPicPr>
          <p:cNvPr id="890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14438"/>
            <a:ext cx="35242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287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Каскад </a:t>
            </a:r>
            <a:r>
              <a:rPr lang="ru-RU" sz="2400" dirty="0" err="1" smtClean="0"/>
              <a:t>Акулича</a:t>
            </a:r>
            <a:r>
              <a:rPr lang="ru-RU" sz="2400" dirty="0" smtClean="0"/>
              <a:t> (иллюстрация к теории факторов экономического роста)</a:t>
            </a:r>
            <a:endParaRPr lang="ru-RU" sz="2400" dirty="0"/>
          </a:p>
        </p:txBody>
      </p:sp>
      <p:sp>
        <p:nvSpPr>
          <p:cNvPr id="90115" name="Содержимое 2"/>
          <p:cNvSpPr>
            <a:spLocks noGrp="1"/>
          </p:cNvSpPr>
          <p:nvPr>
            <p:ph idx="1"/>
          </p:nvPr>
        </p:nvSpPr>
        <p:spPr>
          <a:xfrm>
            <a:off x="4203700" y="3276600"/>
            <a:ext cx="4929188" cy="2574925"/>
          </a:xfrm>
        </p:spPr>
        <p:txBody>
          <a:bodyPr/>
          <a:lstStyle/>
          <a:p>
            <a:r>
              <a:rPr lang="ru-RU" sz="2000" smtClean="0"/>
              <a:t>Как выбраться с «Острова бедности». Волна на первом плане – использование фактора «труд», волна на втором плане – использование фактора «предпринимательство», волна на третьем плане – использование факторов «капитал» и «земля».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08F09AF1-AF53-41CE-9ABA-4B2F5547A4A8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5949950"/>
            <a:ext cx="9144000" cy="830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Более подробно описан в записи «Как зарабатывать 10 млн. или Каскад </a:t>
            </a:r>
            <a:r>
              <a:rPr 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Акулича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» в книге «Превратим Беларусь в Швейцарию в Восточной Европе. Записи на блоге в период 2010-2012 гг. Автор: В.А. Акулич. Минск. 2013. 200 с.» на странице </a:t>
            </a:r>
            <a:r>
              <a:rPr lang="en-US" sz="1600" dirty="0"/>
              <a:t>http://ekonomika.by/Akulich2</a:t>
            </a:r>
          </a:p>
        </p:txBody>
      </p:sp>
      <p:pic>
        <p:nvPicPr>
          <p:cNvPr id="901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14438"/>
            <a:ext cx="3608387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9" name="Содержимое 2"/>
          <p:cNvSpPr txBox="1">
            <a:spLocks/>
          </p:cNvSpPr>
          <p:nvPr/>
        </p:nvSpPr>
        <p:spPr bwMode="auto">
          <a:xfrm>
            <a:off x="4157663" y="1214438"/>
            <a:ext cx="5072062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800">
                <a:latin typeface="Tahoma" panose="020B0604030504040204" pitchFamily="34" charset="0"/>
              </a:rPr>
              <a:t>Каскад Акулича – образная иллюстрация для описания действия на практике теории факторов экономического роста (или источников дохода), которая объясняет каким образом одни люди и народы становятся богатыми и развитыми, а другие нет.</a:t>
            </a:r>
          </a:p>
        </p:txBody>
      </p:sp>
    </p:spTree>
    <p:extLst>
      <p:ext uri="{BB962C8B-B14F-4D97-AF65-F5344CB8AC3E}">
        <p14:creationId xmlns:p14="http://schemas.microsoft.com/office/powerpoint/2010/main" val="24349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Современное толкование понятия производительность труда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/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Производительность труда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ru-RU" sz="2800" b="1" dirty="0" smtClean="0">
                <a:solidFill>
                  <a:schemeClr val="bg1"/>
                </a:solidFill>
              </a:rPr>
              <a:t>количество товаров, работ и услуг, создаваемых работником за один час рабочего времени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Производительность экономики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</a:rPr>
              <a:t>способность страны производить товары и услуги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57962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61975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Производительность труда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571500"/>
            <a:ext cx="9144000" cy="6286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Производительность труда </a:t>
            </a:r>
            <a:r>
              <a:rPr lang="ru-RU" dirty="0">
                <a:latin typeface="Tahoma" pitchFamily="34" charset="0"/>
                <a:cs typeface="Tahoma" pitchFamily="34" charset="0"/>
              </a:rPr>
              <a:t>- мера (измеритель) эффективности труда.</a:t>
            </a:r>
          </a:p>
          <a:p>
            <a:pPr>
              <a:defRPr/>
            </a:pPr>
            <a:endParaRPr lang="ru-RU" sz="12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Под ростом производительности труда подразумевается экономия затрат труда (рабочего времени) на изготовление единицы продукции.</a:t>
            </a:r>
          </a:p>
          <a:p>
            <a:pPr>
              <a:defRPr/>
            </a:pPr>
            <a:endParaRPr lang="ru-RU" sz="800" dirty="0">
              <a:latin typeface="+mn-lt"/>
              <a:cs typeface="Tahoma" pitchFamily="34" charset="0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Обычно под производительностью труда в экономической статистике разумеется фактическая производительность труда.</a:t>
            </a:r>
          </a:p>
          <a:p>
            <a:pPr>
              <a:defRPr/>
            </a:pPr>
            <a:endParaRPr lang="ru-RU" sz="1000" dirty="0">
              <a:latin typeface="+mn-lt"/>
              <a:cs typeface="Tahoma" pitchFamily="34" charset="0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Фактическая производительность труда (выработка) определяется по следующей формуле: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>
              <a:defRPr/>
            </a:pPr>
            <a:endParaRPr lang="ru-RU" sz="3600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где </a:t>
            </a:r>
            <a:r>
              <a:rPr lang="ru-RU" dirty="0" err="1">
                <a:latin typeface="+mn-lt"/>
              </a:rPr>
              <a:t>Qfact</a:t>
            </a:r>
            <a:r>
              <a:rPr lang="ru-RU" dirty="0">
                <a:latin typeface="+mn-lt"/>
              </a:rPr>
              <a:t> — фактический выпуск продукции в единицах измерения данного вида продукции, </a:t>
            </a:r>
            <a:r>
              <a:rPr lang="ru-RU" dirty="0" err="1">
                <a:latin typeface="+mn-lt"/>
              </a:rPr>
              <a:t>t</a:t>
            </a:r>
            <a:r>
              <a:rPr lang="ru-RU" dirty="0">
                <a:latin typeface="+mn-lt"/>
              </a:rPr>
              <a:t> — фактические затраты живого труда в единицах времени.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52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786313"/>
            <a:ext cx="1714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5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1643063" y="1214438"/>
            <a:ext cx="7500937" cy="5357812"/>
          </a:xfrm>
          <a:solidFill>
            <a:srgbClr val="F9F9CF"/>
          </a:solidFill>
        </p:spPr>
        <p:txBody>
          <a:bodyPr/>
          <a:lstStyle/>
          <a:p>
            <a:r>
              <a:rPr lang="ru-RU" sz="2400" smtClean="0"/>
              <a:t>Соблазнительно, скажем, приписать повышение уровня жизни людей за последние 20 лет политике Правительства или воздействию социальной политики. На самом деле настоящий герой рабочих – </a:t>
            </a:r>
            <a:r>
              <a:rPr lang="ru-RU" sz="2400" b="1" smtClean="0">
                <a:solidFill>
                  <a:srgbClr val="7878DE"/>
                </a:solidFill>
              </a:rPr>
              <a:t>это их растущая производительность труда</a:t>
            </a:r>
            <a:r>
              <a:rPr lang="ru-RU" sz="2400" smtClean="0"/>
              <a:t>.</a:t>
            </a:r>
          </a:p>
          <a:p>
            <a:r>
              <a:rPr lang="ru-RU" sz="2400" smtClean="0"/>
              <a:t>«Взаимосвязь между производительностью и уровнем доходов должны учитываться и в программах правительства. Когда Вы слышите рассуждения политиков о влиянии тех или иных мероприятий на уровень жизни, задайте себе вопрос: как предлагаемая программа повлияет на </a:t>
            </a:r>
            <a:r>
              <a:rPr lang="ru-RU" sz="2400" b="1" smtClean="0">
                <a:solidFill>
                  <a:srgbClr val="7878DE"/>
                </a:solidFill>
              </a:rPr>
              <a:t>способность производить товары и услуги</a:t>
            </a:r>
            <a:r>
              <a:rPr lang="ru-RU" sz="2400" smtClean="0"/>
              <a:t>?» </a:t>
            </a:r>
            <a:r>
              <a:rPr lang="ru-RU" sz="2400" smtClean="0">
                <a:solidFill>
                  <a:srgbClr val="FF0000"/>
                </a:solidFill>
              </a:rPr>
              <a:t>Конец цитаты.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EC929448-616F-4E5E-ACBB-5C67162F6CED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ru-RU" sz="2400" dirty="0" smtClean="0"/>
              <a:t>Уровень жизни населения определяется способностью страны производить товары, работы и услуги.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rgbClr val="BEC59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400" kern="0" dirty="0">
                <a:latin typeface="+mn-lt"/>
              </a:rPr>
              <a:t>Источник:  Г. Мэнкью Принципы макроэкономики. 4-е изд. / Пер. с англ. СПб.: Питер, 2010. - С. 38</a:t>
            </a:r>
            <a:endParaRPr lang="ru-RU" sz="1400" b="1" kern="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962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4813"/>
            <a:ext cx="1614488" cy="23574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8325"/>
            <a:ext cx="1614488" cy="21637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22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Содержимое 2"/>
          <p:cNvSpPr>
            <a:spLocks noGrp="1"/>
          </p:cNvSpPr>
          <p:nvPr>
            <p:ph idx="1"/>
          </p:nvPr>
        </p:nvSpPr>
        <p:spPr>
          <a:xfrm>
            <a:off x="2286000" y="1"/>
            <a:ext cx="6858000" cy="2370138"/>
          </a:xfrm>
          <a:solidFill>
            <a:srgbClr val="F9F9CF"/>
          </a:solidFill>
        </p:spPr>
        <p:txBody>
          <a:bodyPr/>
          <a:lstStyle/>
          <a:p>
            <a:r>
              <a:rPr lang="be-BY" sz="2400" dirty="0" smtClean="0"/>
              <a:t>Глеб Архангельский: “При этом в отличие от денежного капитала, </a:t>
            </a:r>
            <a:r>
              <a:rPr lang="be-BY" sz="2400" b="1" dirty="0" smtClean="0">
                <a:solidFill>
                  <a:srgbClr val="C00000"/>
                </a:solidFill>
              </a:rPr>
              <a:t>капитал времени не возобновляем</a:t>
            </a:r>
            <a:r>
              <a:rPr lang="be-BY" sz="2400" dirty="0" smtClean="0"/>
              <a:t>. Человек не может заработать больше времени – он может только более или менее эффективно распоряжаться уже имеющимся”</a:t>
            </a:r>
            <a:r>
              <a:rPr lang="ru-RU" sz="24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F7693F9E-17DD-4A19-937E-5F7EFE62A42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0" y="2370138"/>
            <a:ext cx="9144000" cy="4351337"/>
          </a:xfrm>
          <a:prstGeom prst="rect">
            <a:avLst/>
          </a:prstGeom>
          <a:solidFill>
            <a:srgbClr val="F9F9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be-BY" sz="2000" dirty="0">
                <a:latin typeface="+mn-lt"/>
              </a:rPr>
              <a:t>Глеб Архангельский предложил аналогию где можно управлять собой и своим временем, как коммерческой структурой, к примеру ЗАО «Акулич»</a:t>
            </a:r>
            <a:r>
              <a:rPr lang="ru-RU" sz="2000" dirty="0">
                <a:latin typeface="+mn-lt"/>
              </a:rPr>
              <a:t>, ЗАО «</a:t>
            </a:r>
            <a:r>
              <a:rPr lang="ru-RU" sz="2000" dirty="0" err="1">
                <a:latin typeface="+mn-lt"/>
              </a:rPr>
              <a:t>Аринич</a:t>
            </a:r>
            <a:r>
              <a:rPr lang="ru-RU" sz="2000" dirty="0">
                <a:latin typeface="+mn-lt"/>
              </a:rPr>
              <a:t>», ЗАО «</a:t>
            </a:r>
            <a:r>
              <a:rPr lang="ru-RU" sz="2000" dirty="0" err="1">
                <a:latin typeface="+mn-lt"/>
              </a:rPr>
              <a:t>Алехнович</a:t>
            </a:r>
            <a:r>
              <a:rPr lang="ru-RU" sz="2000" dirty="0">
                <a:latin typeface="+mn-lt"/>
              </a:rPr>
              <a:t>»</a:t>
            </a:r>
            <a:r>
              <a:rPr lang="be-BY" sz="2000" dirty="0">
                <a:latin typeface="+mn-lt"/>
              </a:rPr>
              <a:t>. </a:t>
            </a:r>
            <a:r>
              <a:rPr lang="be-BY" sz="2000" dirty="0">
                <a:latin typeface="+mn-lt"/>
              </a:rPr>
              <a:t>При этом любой директор этой коммерческой структуры </a:t>
            </a:r>
            <a:r>
              <a:rPr lang="be-BY" sz="2000" dirty="0" smtClean="0">
                <a:latin typeface="+mn-lt"/>
              </a:rPr>
              <a:t>имеет:</a:t>
            </a:r>
          </a:p>
          <a:p>
            <a:pPr>
              <a:defRPr/>
            </a:pPr>
            <a:r>
              <a:rPr lang="be-BY" sz="2000" dirty="0" smtClean="0">
                <a:latin typeface="+mn-lt"/>
              </a:rPr>
              <a:t> </a:t>
            </a:r>
            <a:r>
              <a:rPr lang="be-BY" sz="2000" dirty="0">
                <a:latin typeface="+mn-lt"/>
              </a:rPr>
              <a:t>своих </a:t>
            </a:r>
            <a:r>
              <a:rPr lang="be-BY" sz="2800" b="1" dirty="0">
                <a:solidFill>
                  <a:srgbClr val="C00000"/>
                </a:solidFill>
                <a:latin typeface="+mn-lt"/>
              </a:rPr>
              <a:t>акционеров</a:t>
            </a:r>
            <a:r>
              <a:rPr lang="be-BY" sz="2000" dirty="0">
                <a:latin typeface="+mn-lt"/>
              </a:rPr>
              <a:t> </a:t>
            </a:r>
            <a:r>
              <a:rPr lang="be-BY" sz="2400" dirty="0">
                <a:latin typeface="+mn-lt"/>
              </a:rPr>
              <a:t>(родственники, друзья, знакомые)</a:t>
            </a:r>
            <a:r>
              <a:rPr lang="be-BY" sz="2000" dirty="0">
                <a:latin typeface="+mn-lt"/>
              </a:rPr>
              <a:t>, </a:t>
            </a:r>
            <a:endParaRPr lang="be-BY" sz="2000" dirty="0" smtClean="0">
              <a:latin typeface="+mn-lt"/>
            </a:endParaRPr>
          </a:p>
          <a:p>
            <a:pPr>
              <a:defRPr/>
            </a:pPr>
            <a:r>
              <a:rPr lang="be-BY" sz="2000" b="1" dirty="0" smtClean="0">
                <a:solidFill>
                  <a:srgbClr val="C00000"/>
                </a:solidFill>
                <a:latin typeface="+mn-lt"/>
              </a:rPr>
              <a:t>свой </a:t>
            </a:r>
            <a:r>
              <a:rPr lang="be-BY" sz="2800" b="1" dirty="0">
                <a:solidFill>
                  <a:srgbClr val="C00000"/>
                </a:solidFill>
              </a:rPr>
              <a:t>ассортимент</a:t>
            </a:r>
            <a:r>
              <a:rPr lang="be-BY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be-BY" sz="2000" dirty="0">
                <a:latin typeface="+mn-lt"/>
              </a:rPr>
              <a:t>товаров и услуг </a:t>
            </a:r>
            <a:r>
              <a:rPr lang="be-BY" sz="2400" dirty="0"/>
              <a:t>(тот продукт, который производит человек), </a:t>
            </a:r>
            <a:endParaRPr lang="be-BY" sz="2400" dirty="0"/>
          </a:p>
          <a:p>
            <a:pPr>
              <a:defRPr/>
            </a:pPr>
            <a:r>
              <a:rPr lang="be-BY" sz="2000" b="1" dirty="0" smtClean="0">
                <a:solidFill>
                  <a:srgbClr val="C00000"/>
                </a:solidFill>
                <a:latin typeface="+mn-lt"/>
              </a:rPr>
              <a:t>своего </a:t>
            </a:r>
            <a:r>
              <a:rPr lang="be-BY" sz="2800" b="1" dirty="0">
                <a:solidFill>
                  <a:srgbClr val="C00000"/>
                </a:solidFill>
              </a:rPr>
              <a:t>потребителя</a:t>
            </a:r>
            <a:r>
              <a:rPr lang="be-BY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be-BY" sz="2000" dirty="0">
                <a:latin typeface="+mn-lt"/>
              </a:rPr>
              <a:t>(</a:t>
            </a:r>
            <a:r>
              <a:rPr lang="be-BY" sz="2400" dirty="0"/>
              <a:t>работодатель</a:t>
            </a:r>
            <a:r>
              <a:rPr lang="be-BY" sz="2000" dirty="0">
                <a:latin typeface="+mn-lt"/>
              </a:rPr>
              <a:t>),  </a:t>
            </a:r>
            <a:endParaRPr lang="be-BY" sz="2000" dirty="0" smtClean="0">
              <a:latin typeface="+mn-lt"/>
            </a:endParaRPr>
          </a:p>
          <a:p>
            <a:pPr>
              <a:defRPr/>
            </a:pPr>
            <a:r>
              <a:rPr lang="be-BY" sz="2000" b="1" dirty="0" smtClean="0">
                <a:solidFill>
                  <a:srgbClr val="C00000"/>
                </a:solidFill>
                <a:latin typeface="+mn-lt"/>
              </a:rPr>
              <a:t>свои </a:t>
            </a:r>
            <a:r>
              <a:rPr lang="be-BY" sz="2800" b="1" dirty="0">
                <a:solidFill>
                  <a:srgbClr val="C00000"/>
                </a:solidFill>
              </a:rPr>
              <a:t>маркетинг</a:t>
            </a:r>
            <a:r>
              <a:rPr lang="be-BY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be-BY" sz="2000" dirty="0">
                <a:latin typeface="+mn-lt"/>
              </a:rPr>
              <a:t>и </a:t>
            </a:r>
            <a:r>
              <a:rPr lang="be-BY" sz="2800" b="1" dirty="0" smtClean="0">
                <a:solidFill>
                  <a:srgbClr val="C00000"/>
                </a:solidFill>
              </a:rPr>
              <a:t>стратегическое </a:t>
            </a:r>
            <a:r>
              <a:rPr lang="be-BY" sz="2800" b="1" dirty="0">
                <a:solidFill>
                  <a:srgbClr val="C00000"/>
                </a:solidFill>
              </a:rPr>
              <a:t>планирование </a:t>
            </a:r>
            <a:r>
              <a:rPr lang="be-BY" sz="2000" dirty="0">
                <a:latin typeface="+mn-lt"/>
              </a:rPr>
              <a:t>(чем выше уровень специалиста, тем больше внимания он уделяет изучению рынка труда и планированию своей карьеры), </a:t>
            </a:r>
            <a:endParaRPr lang="be-BY" sz="2000" dirty="0" smtClean="0">
              <a:latin typeface="+mn-lt"/>
            </a:endParaRPr>
          </a:p>
          <a:p>
            <a:pPr>
              <a:defRPr/>
            </a:pPr>
            <a:r>
              <a:rPr lang="be-BY" sz="2000" b="1" dirty="0" smtClean="0">
                <a:solidFill>
                  <a:srgbClr val="C00000"/>
                </a:solidFill>
                <a:latin typeface="+mn-lt"/>
              </a:rPr>
              <a:t>свой</a:t>
            </a:r>
            <a:r>
              <a:rPr lang="be-BY" sz="2000" dirty="0" smtClean="0">
                <a:latin typeface="+mn-lt"/>
              </a:rPr>
              <a:t> </a:t>
            </a:r>
            <a:r>
              <a:rPr lang="be-BY" sz="2800" b="1" dirty="0">
                <a:solidFill>
                  <a:srgbClr val="C00000"/>
                </a:solidFill>
              </a:rPr>
              <a:t>управленческий учет, бухгалтерию</a:t>
            </a:r>
            <a:r>
              <a:rPr lang="be-BY" sz="2000" dirty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pic>
        <p:nvPicPr>
          <p:cNvPr id="972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"/>
            <a:ext cx="1915789" cy="237013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49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Чем инвестиции отличаются от потребления времени (и денег)?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lnSpcReduction="1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Потребление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ru-RU" sz="2800" b="1" dirty="0" smtClean="0">
                <a:solidFill>
                  <a:schemeClr val="bg1"/>
                </a:solidFill>
              </a:rPr>
              <a:t>расходы, которые </a:t>
            </a:r>
            <a:r>
              <a:rPr lang="ru-RU" sz="2800" b="1" dirty="0" smtClean="0">
                <a:solidFill>
                  <a:srgbClr val="FFFF00"/>
                </a:solidFill>
              </a:rPr>
              <a:t>не могут </a:t>
            </a:r>
            <a:r>
              <a:rPr lang="ru-RU" sz="2800" b="1" dirty="0" smtClean="0">
                <a:solidFill>
                  <a:schemeClr val="bg1"/>
                </a:solidFill>
              </a:rPr>
              <a:t>увеличить будущий доход и уровень потребления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Инвестиции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расходы, которые </a:t>
            </a:r>
            <a:r>
              <a:rPr lang="ru-RU" b="1" dirty="0" smtClean="0">
                <a:solidFill>
                  <a:srgbClr val="FFFF00"/>
                </a:solidFill>
              </a:rPr>
              <a:t>могут </a:t>
            </a:r>
            <a:r>
              <a:rPr lang="ru-RU" b="1" dirty="0">
                <a:solidFill>
                  <a:schemeClr val="bg1"/>
                </a:solidFill>
              </a:rPr>
              <a:t>увеличить будущий доход и уровень </a:t>
            </a:r>
            <a:r>
              <a:rPr lang="ru-RU" b="1" dirty="0" smtClean="0">
                <a:solidFill>
                  <a:schemeClr val="bg1"/>
                </a:solidFill>
              </a:rPr>
              <a:t>потребления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Пример 1. </a:t>
            </a:r>
            <a:r>
              <a:rPr lang="ru-RU" dirty="0" smtClean="0">
                <a:solidFill>
                  <a:schemeClr val="bg1"/>
                </a:solidFill>
              </a:rPr>
              <a:t>Два соседа – юрист и слесарь.</a:t>
            </a: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2. </a:t>
            </a:r>
            <a:r>
              <a:rPr lang="ru-RU" sz="2800" dirty="0" smtClean="0">
                <a:solidFill>
                  <a:schemeClr val="bg1"/>
                </a:solidFill>
              </a:rPr>
              <a:t>Если давний знакомый, которого вы не видели 10 лет, и случайно встретили на улице, пригласил зайти в кафе и выпить по чашке кофе, то можете достать кошелек, дать ему 10 долларов, и попросить, чтобы он выпил кофе один.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4257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Сколько стоит время конкретного человека в денежном эквиваленте?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fontScale="85000" lnSpcReduction="1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Средний часовой максимальный доход, который человек способен получить в течении своей жизни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Пример 1. </a:t>
            </a:r>
            <a:r>
              <a:rPr lang="ru-RU" dirty="0" smtClean="0">
                <a:solidFill>
                  <a:schemeClr val="bg1"/>
                </a:solidFill>
              </a:rPr>
              <a:t>Два родственника  – брат и сестра. Сестра – кассовый оператор в банке, брат – топ-менеджер в банке. Родители консервативные люди, и посеяли все 50 соток приусадебного участка. Просят приехать помочь детей убрать урожай. Сестра соглашается, брат отказывается. Почему он отказался, можно ли найти этому поступку оправдание?</a:t>
            </a: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2. </a:t>
            </a:r>
            <a:r>
              <a:rPr lang="ru-RU" sz="2800" dirty="0" smtClean="0">
                <a:solidFill>
                  <a:schemeClr val="bg1"/>
                </a:solidFill>
              </a:rPr>
              <a:t>Два соседа, оба ездят на автомобиле на работу. Один сосед – плиточник на стройке, среднемесячный доход 550 рублей, второй – топ-менеджер крупной компании, среднемесячный доход 25000 рублей. 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14494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Сколько стоит время конкретного человека в денежном эквиваленте?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fontScale="92500" lnSpcReduction="2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Средний часовой максимальный доход, который человек способен получить в течении своей жизни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Пример 3. </a:t>
            </a:r>
            <a:r>
              <a:rPr lang="ru-RU" dirty="0" smtClean="0">
                <a:solidFill>
                  <a:schemeClr val="bg1"/>
                </a:solidFill>
              </a:rPr>
              <a:t>Отец работает профессором в университете, преподает математику, и может помочь своему сыну при подготовке к сдаче теста по математике. Стоит ли ему самому это делать или лучше нанять репетитора?</a:t>
            </a:r>
          </a:p>
          <a:p>
            <a:pPr marL="457200" lvl="1" indent="0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4. </a:t>
            </a:r>
            <a:r>
              <a:rPr lang="ru-RU" sz="2800" dirty="0" smtClean="0">
                <a:solidFill>
                  <a:schemeClr val="bg1"/>
                </a:solidFill>
              </a:rPr>
              <a:t>Два родственника, которые приходятся друг другу ширинами. Один работает строителем, второй – доцентом в университете. На одном земельном участке, который достался им в наследство, решают построить два дома. Стоит ли строить своими силами или нанять бригаду строителей? 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202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t>slide </a:t>
            </a:r>
            <a:fld id="{6B011BB5-CD1C-472C-9A7E-DB992EF69BA7}" type="slidenum">
              <a:rPr lang="en-US" sz="1600">
                <a:solidFill>
                  <a:srgbClr val="003366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sz="160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66100" cy="1098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3200" dirty="0" smtClean="0"/>
              <a:t>Стоит ли тратить деньги на отдых?</a:t>
            </a:r>
            <a:endParaRPr lang="en-US" sz="3200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8858250" cy="4857750"/>
          </a:xfr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solidFill>
              <a:schemeClr val="tx1"/>
            </a:solidFill>
          </a:ln>
          <a:effectLst>
            <a:outerShdw dist="143684" dir="2700000" algn="ctr" rotWithShape="0">
              <a:schemeClr val="bg2"/>
            </a:outerShdw>
          </a:effectLst>
        </p:spPr>
        <p:txBody>
          <a:bodyPr tIns="137160">
            <a:normAutofit lnSpcReduction="10000"/>
          </a:bodyPr>
          <a:lstStyle/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Зависит от интенсивности труда и уровня дохода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Если человек не интенсивно работает, то траты на отдых не оправданы. 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defRPr/>
            </a:pPr>
            <a:r>
              <a:rPr lang="ru-RU" b="1" dirty="0" smtClean="0">
                <a:solidFill>
                  <a:srgbClr val="FFFF00"/>
                </a:solidFill>
              </a:rPr>
              <a:t>Если человек интенсивно работает и относительно много зарабатывает, то траты на отдых рекомендованы. В этом случае </a:t>
            </a:r>
            <a:r>
              <a:rPr lang="ru-RU" b="1" dirty="0">
                <a:solidFill>
                  <a:srgbClr val="FFFF00"/>
                </a:solidFill>
              </a:rPr>
              <a:t>отдых должен быть столь же интенсивным и спланированным, как и работа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marL="457200" lvl="1" indent="0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Получается, что оплачиваемый отдых нужно заслужить.</a:t>
            </a:r>
            <a:endParaRPr lang="ru-RU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25366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3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1367</Words>
  <Application>Microsoft Office PowerPoint</Application>
  <PresentationFormat>Экран (4:3)</PresentationFormat>
  <Paragraphs>96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Тема Office</vt:lpstr>
      <vt:lpstr>Анализ состояния рынка труда национальной экономики</vt:lpstr>
      <vt:lpstr>Современное толкование понятия производительность труда</vt:lpstr>
      <vt:lpstr>Презентация PowerPoint</vt:lpstr>
      <vt:lpstr>Уровень жизни населения определяется способностью страны производить товары, работы и услуги.</vt:lpstr>
      <vt:lpstr>Презентация PowerPoint</vt:lpstr>
      <vt:lpstr>Чем инвестиции отличаются от потребления времени (и денег)?</vt:lpstr>
      <vt:lpstr>Сколько стоит время конкретного человека в денежном эквиваленте?</vt:lpstr>
      <vt:lpstr>Сколько стоит время конкретного человека в денежном эквиваленте?</vt:lpstr>
      <vt:lpstr>Стоит ли тратить деньги на отдых?</vt:lpstr>
      <vt:lpstr>Где граница между работой и просто занятием?</vt:lpstr>
      <vt:lpstr>Стоит ли жениться или выходить замуж? Стоит ли заводить детей? Если стоит, то сколько?</vt:lpstr>
      <vt:lpstr>Если у человека есть супруг(а) и дети, то какое оптимальное соотношение между временем на отдых и работу должно поддерживаться?</vt:lpstr>
      <vt:lpstr>Факторы экономического роста. Классификация 2.</vt:lpstr>
      <vt:lpstr>Каскад Акулича. Толкование понятия «каскад»</vt:lpstr>
      <vt:lpstr>Каскад Акулича (иллюстрация к теории факторов экономического роста)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Аристотеля можно найти представление о том, как нужно правильно строить научное исследование и излагать его результаты</dc:title>
  <dc:creator>User_ntu</dc:creator>
  <cp:lastModifiedBy>Пользователь Windows</cp:lastModifiedBy>
  <cp:revision>101</cp:revision>
  <dcterms:created xsi:type="dcterms:W3CDTF">2017-04-24T11:32:00Z</dcterms:created>
  <dcterms:modified xsi:type="dcterms:W3CDTF">2018-09-22T07:24:24Z</dcterms:modified>
</cp:coreProperties>
</file>