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8" r:id="rId2"/>
    <p:sldId id="335" r:id="rId3"/>
    <p:sldId id="337" r:id="rId4"/>
    <p:sldId id="345" r:id="rId5"/>
    <p:sldId id="338" r:id="rId6"/>
    <p:sldId id="339" r:id="rId7"/>
    <p:sldId id="340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41" r:id="rId18"/>
    <p:sldId id="342" r:id="rId19"/>
    <p:sldId id="343" r:id="rId20"/>
    <p:sldId id="344" r:id="rId21"/>
    <p:sldId id="375" r:id="rId22"/>
    <p:sldId id="376" r:id="rId23"/>
    <p:sldId id="377" r:id="rId24"/>
    <p:sldId id="378" r:id="rId25"/>
    <p:sldId id="356" r:id="rId26"/>
    <p:sldId id="355" r:id="rId27"/>
    <p:sldId id="336" r:id="rId28"/>
    <p:sldId id="359" r:id="rId29"/>
    <p:sldId id="372" r:id="rId30"/>
    <p:sldId id="373" r:id="rId31"/>
    <p:sldId id="374" r:id="rId32"/>
    <p:sldId id="357" r:id="rId33"/>
    <p:sldId id="358" r:id="rId34"/>
    <p:sldId id="331" r:id="rId35"/>
    <p:sldId id="332" r:id="rId36"/>
    <p:sldId id="333" r:id="rId37"/>
    <p:sldId id="334" r:id="rId38"/>
    <p:sldId id="379" r:id="rId39"/>
    <p:sldId id="380" r:id="rId40"/>
    <p:sldId id="381" r:id="rId41"/>
    <p:sldId id="382" r:id="rId42"/>
    <p:sldId id="383" r:id="rId43"/>
    <p:sldId id="365" r:id="rId44"/>
    <p:sldId id="366" r:id="rId45"/>
    <p:sldId id="367" r:id="rId46"/>
    <p:sldId id="370" r:id="rId47"/>
    <p:sldId id="371" r:id="rId48"/>
    <p:sldId id="368" r:id="rId49"/>
    <p:sldId id="369" r:id="rId50"/>
    <p:sldId id="360" r:id="rId51"/>
    <p:sldId id="362" r:id="rId52"/>
    <p:sldId id="363" r:id="rId53"/>
    <p:sldId id="364" r:id="rId54"/>
    <p:sldId id="33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79" autoAdjust="0"/>
  </p:normalViewPr>
  <p:slideViewPr>
    <p:cSldViewPr>
      <p:cViewPr varScale="1">
        <p:scale>
          <a:sx n="92" d="100"/>
          <a:sy n="92" d="100"/>
        </p:scale>
        <p:origin x="5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61B9-BDCA-44BD-9B17-F6F0019F35C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E258D-D214-4C02-BC55-11A3ABD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6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9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Стремительное сокращение численности женщин в возрасте 20-24 года в сельской местности может быть обусловлено двумя основными причинами – демографическим переходом и продолжающейся урбанизацией. Женщины в возрасте 20-24 года, которые проживали в сельской местности в 2016 году, были рождены в период спада рождаемости в 1992-1996 гг. (суммарный коэффициент рождаемости в сельской местности составлял в те годы в среднем 1,98). Женщины в возрасте 20-24 года, которые проживали в 2007 году, были рождены в период более высокого уровня рождаемости – в 1983-1987 годах (суммарный коэффициент рождаемости составлял в те годы в среднем 2,71).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1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разница в численности мужчин и женщин в возрасте 20-24 года, проживающих в сельской местности, увеличилась (на 2,6 тыс. человек или на 19%). Это может указывать на то, что молодые женщины всеми силами стараются покинуть сельскую местность и перебраться в город. Поскольку успеваемость в средней школе у девочек выше, то большее их число по сравнению с мальчиками поступает дальше учиться в город. Те же девушки, которые не могут поступить в вузы или колледжи или не могут найти работу в городе, остаются жить в сельской местности. Поскольку работу вообще, а тем более высокооплачиваемую работу, в сельской местности найти сложно, то многие избирают в качестве личной стратегии – рождение ребенка. Возможно, эта стратегия особенно стала себя оправдывать после того, когда был изменен принцип начисления ежемесячного пособия по уходу за ребенком до трех лет. С 2013 года на ребенка-первенца стали платить пособие в размере 35% от средней зарплаты по стране. Но учитывая, что в сельской местности, да еще у молодых специалистов, зарплата намного меньше средней по стране, то 35% от средней зарплаты по стране, может составлять 60-70% и выше от средней зарплаты молодого специалиста в сельской местности. Поэтому родить ребенка и жить вместе с ним на детское пособие может быть вполне осознанным выбором. Это базовая гипотеза, которая требует проверки.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4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одной стороны, за счет роста рождаемости государство пытается решать проблему старения населения, в том числе проблему обезлюживания сельской местности. С другой стороны, рост рождаемости может создавать проблемы в обеспечении развития сельских детей, многие из которых с раннего детства рискуют попасть в уязвимые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17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01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39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06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некоторым продуктам оно даже ниже: яиц (на 14%), овощей (13%), хлебопродуктов (9%), молока (5%), мяса (2%). И только рыбы, фруктов и кондитерских изделий в многодетных домашних хозяйствах в 2016 году потреблялось на душу столько же, сколько в домашних хозяйствах беднейшей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квинтильной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группы (рис. 5, 6).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77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2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1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987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самый высокий показатель за последние четверть века. Это потенциальные работники, которые выведены с рынка труда. Более того, это существенное повышение нагрузки на систему социальной защиты, рост налоговой нагрузки на реальный сектор экономики и демографической нагрузки на занятое население. Это в конце концов ведет к высоким налогам и снижению конкурентоспособности продукции, произведенной на территории Беларуси.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80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41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начало текущего года трудовые и социальные пенсии получали 2 822 тыс. человек или 29,6% от общей численности населения, пособия по уходу за детьми – 348 тыс. человек или 3,6% от общей численности населения в стране.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этих условиях Фонд социальной защиты населения (ФСЗН) уже не первый год сталкивается с недостатком средств на выплату пенсий и пособий. Этот дефицит приходится восполнять за счет субвенций из республиканского бюджета. В 2017 г. правительство уже выделило из госбюджета на выплату пенсий и пособий 500 млн. BYN (или 4% от годового объема расходов ФСЗН).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Беларуси целесообразно вернуться к поддержке и популяризации семьи с двумя детьми. В условиях демографического перехода и экономической стагнации делать ставку на многодетность не совсем правильно. При этом численность населения на стабильном уровне стоит поддерживать за счет избирательного привлечения мигрантов, а численность занятых в экономике – за счет постепенного увеличения пенсионного возраста до 65 лет у мужчин и женщин (как рекомендует поступить МВФ).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096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четыре года быстрыми темпами росла ожидаемая продолжительность жизни при рождении у мужчин. Каждый год она увеличивалась на год (рис. 21). Например, ожидается, что рожденный в Беларуси в 2011 году мальчик проживет примерно 65 лет, а рожденный в 2015 году – уже 69 лет (девочка соответственно – 77 и 79 лет). Таким образом, разница ожидаемой продолжительности жизни у мужчин и женщин при рождении сократилась с 12 лет в 2011 году до 10 лет в 2015 году.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91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79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686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802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2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57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736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0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58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39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первых 20 густонаселенных городов (ранг 2-22) фактическая численность населения в среднем отклоняется от численности по Ципфу на 30%. Исключение составляет Брест, фактическая численность которого соответствует численности по Ципфу. Также из общего ряда выделяется Гродно, где фактическая численность лишь на 6% отстает от численности по Ципфу.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городах с рангом 22-38 отставание фактической численности от численности по Ципфу нарастает – от 30% до 55%, но в среднем составляет 50%.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городах с рангом 38-106 отставание остается примерно на одном уровне и составляет в среднем 60%.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городах с рангом 107-115 – отставание начинает резко нарастать – от 62% до 91% и составляет в среднем 75% (рис. 2).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84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17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 отмечает, что «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наблюдается возрастающая роль крупных городов и уменьшение численности и роли малых городов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связи проблематичной является тенденция сокращения численности населения малых городов. Отток людей из них подразумевает одну из актуальных проблем на данный момент для Беларуси – нехватку трудовых ресурсов в малых и средних городах и чрезмерную концентрацию населения в столице и крупных городах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– подытоживает Ирина Русак.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Справка.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Правило Ципфа в современной региональной науке используется для выявления закономерностей пространственной организации экономики страны. Согласно этому правилу, – население каждого города стремится быть равным численности населения самого крупного города страны (примеч. в нашем случае – г. Минска), деленной на порядковый номер данного города в ранжированном ряду.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973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68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за последние 5 лет продолжительность жизни при рождении в Беларуси выросла на 3,5 года и в 2015 году составила 74 года.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четыре года в Беларуси быстрыми темпами росла ожидаемая продолжительность жизни при рождении у мужчин. Каждый год она увеличивалась на год. Например, ожидается, что рожденный в Беларуси в 2011 году мужчина проживет примерно 65 лет, а рожденный в 2015 году – уже 69 лет (женщина соответственно – 77 и 79 лет). Таким образом, разница ожидаемой продолжительности жизни у мужчин и женщин при рождении сократилась с 12 лет в 2011 году до 10 лет в 2015 году.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6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 заболеть или умереть от внешних причин различается у мужчин и женщин в зависимости от их возраста. Например, несмотря на ошибочные представления, у пенсионеров риск умереть ниже. Поэтому, если человек дожил до пенсионного возраста, то в среднем он проживет больше, чем человек, который только что родился.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81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432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числа погибших от внешних причин людей – это один из существенных резервов роста трудовых ресурсов для Беларуси. По отдельным причинам смертности, например по убийствам и гибели людей на производстве – число погибших на 100 000 населения в Беларуси по сравнению с Великобританией и Германий выше – в 6,5-7 раз, а от пожаров и гибели людей на воде – в 14-16 раз.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весомый резерв роста трудовых ресурсов скрыт в снижении смертности в результате отравлений алкоголем, суицидов и ДТП. Это обусловлено масштабностью проявления этих внешних причин.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9293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69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231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670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зарубежной литературе описаны методики оценки стоимости среднестатистической человеческой жизни, в основе которых, как правило, лежит анализ реальных решений, при принятии которых люди взвешивают стоимость своей жизни (например, на сколько дороже стоят безопасные автомобили по сравнению с обычными; на сколько выше зарплата у тех, кто работает на опасном производстве; и т.п.) [1]. Например, результаты исследований рынка труда США показывают относительно небольшой разброс оценок: от $4 млн. до $9 млн. за одну жизнь [2, 34]. При этом анализ стоимости среднестатистической жизни для различных выборок граждан США показывает, что эластичность стоимости жизни по доходу составляет 0,5 [1].  То есть цена жизни тех, кто зарабатывает на 1% больше, выше только на 0,5%, а при увеличении дохода в 4 раза стоимость жизни лишь удваивается [2, 35]. Если взять корень квадратный из соотношения ВВП на душу населения по ППС в США и Беларуси, и умножить на стоимость жизни гражданина США ($4 млн.), то можно рассчитать минимальную стоимость среднестатистической жизни одного белоруса. Результаты этих расчетов для Беларуси, Великобритании, Германии и других стран приведены на рис. 4.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60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957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3043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532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0AD0AF-9641-4A2F-9829-B8F7233F1E0E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0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6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4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2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2005-2010 годах в возрасте 20-24 года в среднем 140 сельских женщин из 1000 рожали детей, то в 2011-2016 годах уже 230. Всего за пять лет сельские женщины в возрасте 20-24 года увеличили рождаемость почти в 2 раза (на 1000 женщин в этом возрасте). В то же время женщины из этой же возрастной группы, проживающие в городах, снизили ее на 13%. 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Похожая динамика, но не столь интенсивная, сложилась и в следующей по возрасту группе. Если в 2005-2010 годах в возрасте 25-29 лет в среднем 107 сельских женщин из 1000 рожали детей, то в 2011-2016 годах уже 156. За пять лет сельские женщины в возрасте 25-29 лет увеличили рождаемость на 46% (на 1000 женщин в этом возрасте). В то же время женщины из этой же возрастной группы, проживающие в городах, увеличили ее лишь на 17%.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6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2010 г. в среднем в сельской местности в этих областях в возрасте 20-24 года рожали 156 женщин из 1000, то в 2014 году – 336 (или в 2 раза больше). Сюда можно добавить и Витебскую область, где рождаемость выросла в 1,7 раза. Исключение составляет лишь Минская область, где сельские женщины в этой возрастной группе увеличили рождаемость на порядок меньшими темпами (на 24%).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258D-D214-4C02-BC55-11A3ABD676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ellowGrid3"/>
          <p:cNvPicPr>
            <a:picLocks noChangeAspect="1" noChangeArrowheads="1"/>
          </p:cNvPicPr>
          <p:nvPr/>
        </p:nvPicPr>
        <p:blipFill>
          <a:blip r:embed="rId2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2"/>
          <a:stretch>
            <a:fillRect/>
          </a:stretch>
        </p:blipFill>
        <p:spPr bwMode="auto">
          <a:xfrm>
            <a:off x="1676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range-bar1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2895600"/>
            <a:ext cx="5410200" cy="3124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120000"/>
              </a:spcBef>
              <a:defRPr/>
            </a:pPr>
            <a:r>
              <a:rPr lang="en-US" sz="5000" smtClean="0">
                <a:solidFill>
                  <a:srgbClr val="660033"/>
                </a:solidFill>
                <a:latin typeface="Arial" charset="0"/>
              </a:rPr>
              <a:t>macroeconomics</a:t>
            </a:r>
            <a:r>
              <a:rPr lang="en-US" sz="5000" smtClean="0">
                <a:solidFill>
                  <a:srgbClr val="6D92DB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rgbClr val="6D92DB"/>
                </a:solidFill>
                <a:latin typeface="Arial" charset="0"/>
              </a:rPr>
              <a:t>	</a:t>
            </a:r>
            <a:r>
              <a:rPr lang="en-US" sz="2200" smtClean="0">
                <a:solidFill>
                  <a:srgbClr val="8CAFCE"/>
                </a:solidFill>
                <a:latin typeface="Arial" charset="0"/>
              </a:rPr>
              <a:t>fifth edition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z="3000" b="1" smtClean="0">
                <a:solidFill>
                  <a:srgbClr val="6D92DB"/>
                </a:solidFill>
                <a:latin typeface="Arial" charset="0"/>
              </a:rPr>
              <a:t>	</a:t>
            </a:r>
            <a:r>
              <a:rPr lang="en-US" sz="3000" b="1" smtClean="0">
                <a:solidFill>
                  <a:srgbClr val="C24F00"/>
                </a:solidFill>
                <a:latin typeface="Arial" charset="0"/>
              </a:rPr>
              <a:t>N. Gregory Mankiw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mtClean="0">
                <a:solidFill>
                  <a:srgbClr val="C24F00"/>
                </a:solidFill>
                <a:latin typeface="Arial" charset="0"/>
              </a:rPr>
              <a:t>	</a:t>
            </a:r>
            <a:r>
              <a:rPr lang="en-US" smtClean="0">
                <a:solidFill>
                  <a:srgbClr val="660033"/>
                </a:solidFill>
                <a:latin typeface="Arial" charset="0"/>
              </a:rPr>
              <a:t>PowerPoint</a:t>
            </a:r>
            <a:r>
              <a:rPr lang="en-US" baseline="40000" smtClean="0">
                <a:solidFill>
                  <a:srgbClr val="660033"/>
                </a:solidFill>
                <a:latin typeface="Arial" charset="0"/>
              </a:rPr>
              <a:t>®</a:t>
            </a:r>
            <a:r>
              <a:rPr lang="en-US" smtClean="0">
                <a:solidFill>
                  <a:srgbClr val="660033"/>
                </a:solidFill>
                <a:latin typeface="Arial" charset="0"/>
              </a:rPr>
              <a:t> Slides </a:t>
            </a:r>
            <a:br>
              <a:rPr lang="en-US" smtClean="0">
                <a:solidFill>
                  <a:srgbClr val="660033"/>
                </a:solidFill>
                <a:latin typeface="Arial" charset="0"/>
              </a:rPr>
            </a:br>
            <a:r>
              <a:rPr lang="en-US" smtClean="0">
                <a:solidFill>
                  <a:srgbClr val="660033"/>
                </a:solidFill>
                <a:latin typeface="Arial" charset="0"/>
              </a:rPr>
              <a:t>	by Ron Cronovich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2460625" y="2538413"/>
            <a:ext cx="6400800" cy="2057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0" b="1" smtClean="0">
                <a:solidFill>
                  <a:srgbClr val="F58803"/>
                </a:solidFill>
                <a:latin typeface="Arial" charset="0"/>
              </a:rPr>
              <a:t>macro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9400" y="6324600"/>
            <a:ext cx="51054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i="1" smtClean="0"/>
              <a:t>© 2002 Worth Publishers,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9958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4460-5FC5-4C9B-999E-2EA7FBB14385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3B81-53EC-462E-82D2-30AD1A7E8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85938" y="214313"/>
            <a:ext cx="7129462" cy="1431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состояния рынка труда национальной экономики</a:t>
            </a:r>
            <a:endParaRPr lang="ru-RU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85938" y="1857375"/>
            <a:ext cx="7107237" cy="4811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/>
              <a:t>Акулич Владимир Алексеевич</a:t>
            </a:r>
            <a:endParaRPr lang="en-US" sz="3000" b="1" dirty="0" smtClean="0"/>
          </a:p>
          <a:p>
            <a:pPr marL="0" indent="0" algn="r">
              <a:lnSpc>
                <a:spcPct val="90000"/>
              </a:lnSpc>
              <a:buNone/>
              <a:defRPr/>
            </a:pPr>
            <a:r>
              <a:rPr lang="ru-RU" sz="3000" b="1" dirty="0"/>
              <a:t>(</a:t>
            </a:r>
            <a:r>
              <a:rPr lang="en-US" sz="3000" b="1" dirty="0" err="1" smtClean="0"/>
              <a:t>Uladzimir</a:t>
            </a:r>
            <a:r>
              <a:rPr lang="en-US" sz="3000" b="1" dirty="0" smtClean="0"/>
              <a:t> </a:t>
            </a:r>
            <a:r>
              <a:rPr lang="en-US" sz="3000" b="1" dirty="0"/>
              <a:t>Akulich)</a:t>
            </a:r>
            <a:endParaRPr lang="ru-RU" sz="3000" b="1" dirty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/>
              <a:t>Доцент кафедры национальной экономики и государственного управления БГЭУ  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05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0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/>
              <a:t>Лекция.</a:t>
            </a:r>
            <a:r>
              <a:rPr lang="en-US" sz="3000" b="1" dirty="0" smtClean="0"/>
              <a:t> </a:t>
            </a:r>
            <a:r>
              <a:rPr lang="ru-RU" sz="3000" dirty="0" smtClean="0"/>
              <a:t>Демография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e-BY" sz="3000" dirty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e-BY" sz="1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7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85444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последние пять лет женщины в возрасте 20-24 года, проживающие в городах и поселках городского типа, в отличие от своих сельских сверстниц, стали рожать меньше. Если в 2010 г. рожали детей в среднем 78 городских женщин из 1000, то в 2016 году – 68 (или на 13% меньше) – рис. 14.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70092" y="1277120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13719"/>
            <a:ext cx="9144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85444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Интересно, что численность женщин в возрасте 20-24 года, проживающих в сельской местности, за последние девять лет сократилась почти в 3 раза. В 2007 году их было 82,5 тысячи, в 2016 г. – 29,3 тысячи человек. При этом, числом почти в три раза меньшим, они рожают почти столько же детей (рис. 15). 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70092" y="1277120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2527"/>
            <a:ext cx="83153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2239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Численность мужчин в возрасте 20-24 года, проживающих в сельской местности, также стремительно сокращалась в последние годы (рис. 16).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74408" y="938806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9"/>
            <a:ext cx="9026736" cy="47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2239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Многие дети в сельской местности рождаются у матерей, которые имеют только школьное образование (в 2011 г. в сельской местности 42% матерей; для сравнения в городской местности – лишь 2%) – рис. 17.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74408" y="938806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8" y="2028269"/>
            <a:ext cx="84867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85169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Молодые матери этих детей часто не успевают получить опыт работы, что впоследствии может стать причиной низкой оплаты их труда и попадания за черту бедности. Согласно обследованию домашних хозяйств Белстата в 2014 г. доля сельских домашних хозяйств с детьми, проживающих за чертой бедности, составляла 12,5% (для сравнения в городской местности – 5,4%) – рис. 18.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7286" y="764704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2661"/>
            <a:ext cx="89630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214247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сельской местности сокращается численность дошкольных учреждений образования, расстояние до ближайших из них увеличивается, что требует наличия возможностей у родителей подвозить детей в эти учреждения. В настоящее время только каждый второй ребенок (48,8%) в сельской местности посещает детский сад (для сравнения в городской местности – 82,2%, в Минске – 87,3%) – рис. 19.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7286" y="764704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778"/>
            <a:ext cx="8683228" cy="43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214247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Именно среди женщин, родивших детей и проживающих в сельской местности, высок процент тех, которые не состоят в зарегистрированном браке. И хотя этот процент за последние 10 лет снизился (с 32% в 2005 г. до 18% в 2015 г.), риск родиться без отца у ребенка в сельской местности выше, чем у ребенка в городе (рис. 20).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04448" y="1507980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" y="2183264"/>
            <a:ext cx="7796483" cy="42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92645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Беларусь слишком бедная страна (как по уровню доходов населения, так и по возможностям госбюджета), чтобы делать ставку на многодетность. В условиях низких заработных плат (среднемесячная зарплата в 2016 г. составила 328 USD) даже покупка продуктов питания в необходимом количестве является для многих многодетных семей нерешаемой проблемой.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2440" y="116632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916832"/>
            <a:ext cx="9144000" cy="44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5664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Обследования Белстата показывают, что потребление продуктов питания в домашних хозяйствах с тремя и более детьми находится приблизительно на одном уровне с домашними хозяйствами беднейшей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квинтильной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группы. 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2440" y="736912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1539"/>
            <a:ext cx="91344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5664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Ситуацию не спасает обширная и растущая господдержка многодетных семей. Доля субсидий от государства в доходах многодетных семей увеличилась с 16,4% в 2013 г. до рекордных 24,7% в 2015 г. (рис. 7).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2440" y="123506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" y="1556792"/>
            <a:ext cx="8631942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651970" y="173640"/>
            <a:ext cx="8472297" cy="65556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Helvetica" charset="0"/>
              </a:rPr>
              <a:t>КЛЮЧЕВЫЕ МОМЕНТЫ</a:t>
            </a:r>
            <a:r>
              <a:rPr lang="pl-PL" sz="2000" b="1" dirty="0" smtClean="0">
                <a:latin typeface="Helvetica" charset="0"/>
              </a:rPr>
              <a:t>:</a:t>
            </a:r>
            <a:endParaRPr lang="pl-PL" sz="2000" b="1" dirty="0">
              <a:latin typeface="Helvetica" charset="0"/>
            </a:endParaRPr>
          </a:p>
          <a:p>
            <a:pPr algn="ctr">
              <a:defRPr/>
            </a:pPr>
            <a:r>
              <a:rPr lang="cs-CZ" sz="2000" b="1" dirty="0">
                <a:solidFill>
                  <a:srgbClr val="C6531A"/>
                </a:solidFill>
                <a:latin typeface="Helvetica" charset="0"/>
              </a:rPr>
              <a:t/>
            </a:r>
            <a:br>
              <a:rPr lang="cs-CZ" sz="2000" b="1" dirty="0">
                <a:solidFill>
                  <a:srgbClr val="C6531A"/>
                </a:solidFill>
                <a:latin typeface="Helvetica" charset="0"/>
              </a:rPr>
            </a:br>
            <a:endParaRPr lang="cs-CZ" sz="2000" b="1" dirty="0">
              <a:solidFill>
                <a:srgbClr val="C6531A"/>
              </a:solidFill>
              <a:latin typeface="Helvetica" charset="0"/>
            </a:endParaRPr>
          </a:p>
          <a:p>
            <a:r>
              <a:rPr lang="ru-RU" sz="2000" b="1" cap="all" dirty="0">
                <a:solidFill>
                  <a:srgbClr val="7030A0"/>
                </a:solidFill>
                <a:latin typeface="Helvetica" charset="0"/>
              </a:rPr>
              <a:t>Рождаемость </a:t>
            </a:r>
            <a:r>
              <a:rPr lang="ru-RU" sz="2000" b="1" cap="all" dirty="0" smtClean="0">
                <a:solidFill>
                  <a:srgbClr val="7030A0"/>
                </a:solidFill>
                <a:latin typeface="Helvetica" charset="0"/>
              </a:rPr>
              <a:t>детей.</a:t>
            </a:r>
          </a:p>
          <a:p>
            <a:endParaRPr lang="ru-RU" sz="2000" b="1" cap="all" dirty="0">
              <a:solidFill>
                <a:srgbClr val="7030A0"/>
              </a:solidFill>
              <a:latin typeface="Helvetica" charset="0"/>
            </a:endParaRPr>
          </a:p>
          <a:p>
            <a:endParaRPr lang="ru-RU" sz="2000" b="1" cap="all" dirty="0" smtClean="0">
              <a:solidFill>
                <a:srgbClr val="7030A0"/>
              </a:solidFill>
              <a:latin typeface="Helvetica" charset="0"/>
            </a:endParaRPr>
          </a:p>
          <a:p>
            <a:endParaRPr lang="ru-RU" sz="2000" b="1" cap="all" dirty="0">
              <a:solidFill>
                <a:srgbClr val="7030A0"/>
              </a:solidFill>
              <a:latin typeface="Helvetica" charset="0"/>
            </a:endParaRPr>
          </a:p>
          <a:p>
            <a:r>
              <a:rPr lang="ru-RU" sz="2000" b="1" cap="all" dirty="0" smtClean="0">
                <a:solidFill>
                  <a:srgbClr val="7030A0"/>
                </a:solidFill>
                <a:latin typeface="Helvetica" charset="0"/>
              </a:rPr>
              <a:t>Размещение </a:t>
            </a:r>
            <a:r>
              <a:rPr lang="ru-RU" sz="2000" b="1" cap="all" dirty="0">
                <a:solidFill>
                  <a:srgbClr val="7030A0"/>
                </a:solidFill>
                <a:latin typeface="Helvetica" charset="0"/>
              </a:rPr>
              <a:t>населения и населенных пунктов на территории Беларуси</a:t>
            </a:r>
            <a:r>
              <a:rPr lang="ru-RU" sz="2000" b="1" cap="all" dirty="0" smtClean="0">
                <a:solidFill>
                  <a:srgbClr val="7030A0"/>
                </a:solidFill>
                <a:latin typeface="Helvetica" charset="0"/>
              </a:rPr>
              <a:t>.</a:t>
            </a:r>
          </a:p>
          <a:p>
            <a:endParaRPr lang="ru-RU" sz="2000" b="1" cap="all" dirty="0">
              <a:solidFill>
                <a:srgbClr val="7030A0"/>
              </a:solidFill>
              <a:latin typeface="Helvetica" charset="0"/>
            </a:endParaRPr>
          </a:p>
          <a:p>
            <a:endParaRPr lang="ru-RU" sz="2000" b="1" cap="all" dirty="0" smtClean="0">
              <a:solidFill>
                <a:srgbClr val="7030A0"/>
              </a:solidFill>
              <a:latin typeface="Helvetica" charset="0"/>
            </a:endParaRPr>
          </a:p>
          <a:p>
            <a:r>
              <a:rPr lang="ru-RU" sz="2000" b="1" cap="all" dirty="0" smtClean="0">
                <a:solidFill>
                  <a:srgbClr val="7030A0"/>
                </a:solidFill>
                <a:latin typeface="Helvetica" charset="0"/>
              </a:rPr>
              <a:t>Старение населения.</a:t>
            </a:r>
          </a:p>
          <a:p>
            <a:endParaRPr lang="ru-RU" sz="2000" b="1" cap="all" dirty="0">
              <a:solidFill>
                <a:srgbClr val="7030A0"/>
              </a:solidFill>
              <a:latin typeface="Helvetica" charset="0"/>
            </a:endParaRPr>
          </a:p>
          <a:p>
            <a:endParaRPr lang="ru-RU" sz="2000" b="1" cap="all" dirty="0" smtClean="0">
              <a:solidFill>
                <a:srgbClr val="7030A0"/>
              </a:solidFill>
              <a:latin typeface="Helvetica" charset="0"/>
            </a:endParaRPr>
          </a:p>
          <a:p>
            <a:endParaRPr lang="ru-RU" sz="2000" b="1" cap="all" dirty="0">
              <a:solidFill>
                <a:srgbClr val="7030A0"/>
              </a:solidFill>
              <a:latin typeface="Helvetica" charset="0"/>
            </a:endParaRPr>
          </a:p>
          <a:p>
            <a:r>
              <a:rPr lang="ru-RU" sz="2000" b="1" cap="all" dirty="0">
                <a:solidFill>
                  <a:srgbClr val="7030A0"/>
                </a:solidFill>
                <a:latin typeface="Helvetica" charset="0"/>
              </a:rPr>
              <a:t>Причины смены тренда в численности населения</a:t>
            </a:r>
            <a:r>
              <a:rPr lang="ru-RU" sz="2000" b="1" cap="all" dirty="0" smtClean="0">
                <a:solidFill>
                  <a:srgbClr val="7030A0"/>
                </a:solidFill>
                <a:latin typeface="Helvetica" charset="0"/>
              </a:rPr>
              <a:t>.</a:t>
            </a:r>
            <a:endParaRPr lang="en-US" sz="2000" b="1" cap="all" dirty="0" smtClean="0">
              <a:solidFill>
                <a:srgbClr val="7030A0"/>
              </a:solidFill>
              <a:latin typeface="Helvetica" charset="0"/>
            </a:endParaRPr>
          </a:p>
          <a:p>
            <a:endParaRPr lang="en-US" sz="2000" b="1" cap="all" dirty="0">
              <a:solidFill>
                <a:srgbClr val="7030A0"/>
              </a:solidFill>
              <a:latin typeface="Helvetica" charset="0"/>
            </a:endParaRPr>
          </a:p>
          <a:p>
            <a:endParaRPr lang="ru-RU" sz="2000" b="1" cap="all" dirty="0" smtClean="0">
              <a:solidFill>
                <a:srgbClr val="7030A0"/>
              </a:solidFill>
              <a:latin typeface="Helvetica" charset="0"/>
            </a:endParaRPr>
          </a:p>
          <a:p>
            <a:r>
              <a:rPr lang="ru-RU" sz="2000" b="1" cap="all" dirty="0" smtClean="0">
                <a:solidFill>
                  <a:srgbClr val="7030A0"/>
                </a:solidFill>
                <a:latin typeface="Helvetica" charset="0"/>
              </a:rPr>
              <a:t>Продолжительность жизни. </a:t>
            </a:r>
            <a:r>
              <a:rPr lang="ru-RU" sz="2000" b="1" cap="all" dirty="0" smtClean="0">
                <a:solidFill>
                  <a:srgbClr val="7030A0"/>
                </a:solidFill>
                <a:latin typeface="Helvetica" charset="0"/>
              </a:rPr>
              <a:t>Причины смертности населения.</a:t>
            </a:r>
            <a:endParaRPr lang="en-US" sz="2000" b="1" cap="all" dirty="0">
              <a:solidFill>
                <a:srgbClr val="7030A0"/>
              </a:solidFill>
              <a:latin typeface="Helvetica" charset="0"/>
            </a:endParaRPr>
          </a:p>
          <a:p>
            <a:endParaRPr lang="en-US" sz="2000" b="1" cap="all" dirty="0">
              <a:solidFill>
                <a:srgbClr val="C6531A"/>
              </a:solidFill>
              <a:latin typeface="Helvetica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2171" y="2276871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II</a:t>
            </a:r>
            <a:endParaRPr lang="en-US" sz="2000" b="1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3537" y="3573016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III</a:t>
            </a:r>
            <a:endParaRPr lang="en-US" sz="2000" b="1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3537" y="4797152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IV</a:t>
            </a:r>
            <a:endParaRPr lang="en-US" sz="2000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6910" y="1124744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</a:t>
            </a:r>
            <a:endParaRPr lang="en-US" sz="2000" b="1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985" y="5768590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V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91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91834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 не менее, доля бедных многодетных домашних хозяйств выросла с 21% в 2014 г. до 27% в 2016 году (рис. 8).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2440" y="123506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8640719" cy="51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84633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e-BY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Чрезмерный рост рождаем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ости может негативно сказываться на темпах экономического роста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6453336"/>
            <a:ext cx="9134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Ист.: Акулич </a:t>
            </a:r>
            <a:r>
              <a:rPr lang="ru-RU" sz="1400" dirty="0"/>
              <a:t>В.А. </a:t>
            </a:r>
            <a:r>
              <a:rPr lang="be-BY" sz="1400" dirty="0"/>
              <a:t>Рост ці развіццё? </a:t>
            </a:r>
            <a:r>
              <a:rPr lang="en-US" sz="1400" dirty="0"/>
              <a:t>// // </a:t>
            </a:r>
            <a:r>
              <a:rPr lang="be-BY" sz="1400" dirty="0"/>
              <a:t>Наша ніва. 200</a:t>
            </a:r>
            <a:r>
              <a:rPr lang="en-US" sz="1400" dirty="0"/>
              <a:t>5</a:t>
            </a:r>
            <a:r>
              <a:rPr lang="be-BY" sz="1400" dirty="0"/>
              <a:t>.</a:t>
            </a:r>
            <a:endParaRPr lang="be-BY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814473"/>
            <a:ext cx="7270204" cy="4555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275417"/>
            <a:ext cx="723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be-BY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Эканаміст Мітрафан Доўнар-Запольскі казаў, што, «працуючы над паляпшэньнем структуры гаспадаркі, насельніцтва ў той жа час можа затрымліваць тэмп нараджальнасьці ў мэтах падтрыманьня дабрабыту наяўных пакаленьняў». </a:t>
            </a:r>
            <a:endPara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985" y="4306649"/>
            <a:ext cx="1617167" cy="21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20637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последние 10 лет численность женщин, которые находятся в отпуске по уходу за детьми выросла на 200 тысяч человек или в 2,3 раза (рис. 1). 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34780"/>
            <a:ext cx="9134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Акулич В.А. </a:t>
            </a:r>
            <a:r>
              <a:rPr lang="en-US" sz="1400" dirty="0"/>
              <a:t> </a:t>
            </a:r>
            <a:r>
              <a:rPr lang="ru-RU" sz="1400" dirty="0"/>
              <a:t>НЕ УГОДИТЬ В ЛОВУШКУ БЕДНОСТИ</a:t>
            </a:r>
            <a:r>
              <a:rPr lang="en-US" sz="1400" dirty="0"/>
              <a:t>. </a:t>
            </a:r>
            <a:r>
              <a:rPr lang="ru-RU" sz="1400" dirty="0"/>
              <a:t>Рост рождаемости приводит к снижению числа занятых в трудоспособном возрасте</a:t>
            </a:r>
            <a:r>
              <a:rPr lang="en-US" sz="1400" dirty="0"/>
              <a:t> // http://ekonomika.by/v-regionakh-belarusi/ne-ugodit-v-lovushku-bednosti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1"/>
            <a:ext cx="8280920" cy="51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526" y="0"/>
            <a:ext cx="9144000" cy="234888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сравнения за последние 10 лет число лиц старше трудоспособного возраста выросло на 330 тыс. человек. При этом, число пенсионеров, которые остались работать на рынке труда, в 2016 г. по сравнению с 2005 г. увеличилось на 157 тыс. человек.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Соответственно число чистых иждивенцев-пенсионеров выросло на 173 тысячи человек, а число матерей, находящихся в декретном отпуске, на 200 тысяч человек.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34780"/>
            <a:ext cx="9134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Акулич В.А. </a:t>
            </a:r>
            <a:r>
              <a:rPr lang="en-US" sz="1400" dirty="0"/>
              <a:t> </a:t>
            </a:r>
            <a:r>
              <a:rPr lang="ru-RU" sz="1400" dirty="0"/>
              <a:t>НЕ УГОДИТЬ В ЛОВУШКУ БЕДНОСТИ</a:t>
            </a:r>
            <a:r>
              <a:rPr lang="en-US" sz="1400" dirty="0"/>
              <a:t>. </a:t>
            </a:r>
            <a:r>
              <a:rPr lang="ru-RU" sz="1400" dirty="0"/>
              <a:t>Рост рождаемости приводит к снижению числа занятых в трудоспособном возрасте</a:t>
            </a:r>
            <a:r>
              <a:rPr lang="en-US" sz="1400" dirty="0"/>
              <a:t> // http://ekonomika.by/v-regionakh-belarusi/ne-ugodit-v-lovushku-bednosti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26" y="2852936"/>
            <a:ext cx="8972202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То есть рост рождаемости увеличивает нагрузку на систему социальной защиты примерно в таких же масштабах, как и процесс старения населения. В условиях двадцатилетнего демографического перехода, который в настоящее время переживает Беларусь, стимулировать рождаемость, это означает вдвойне увеличивать нагрузку на социальную систему.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526" y="0"/>
            <a:ext cx="9144000" cy="198884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1000 занятых работников (занятое население в трудоспособном возрасте и работающие пенсионеры) в 2016 г. приходилось 1156 незанятых человека в трудоспособном и нетрудоспособном возрасте. Одной из причин увеличения демографической нагрузки является рост рождаемости. При сохранении рождаемости на уровне 2005 года, коэффициент демографической нагрузки вместо 1156 составлял бы 1106 или был бы на 4% меньше (рис. 2).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34780"/>
            <a:ext cx="9134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Акулич В.А. </a:t>
            </a:r>
            <a:r>
              <a:rPr lang="en-US" sz="1400" dirty="0"/>
              <a:t> </a:t>
            </a:r>
            <a:r>
              <a:rPr lang="ru-RU" sz="1400" dirty="0"/>
              <a:t>НЕ УГОДИТЬ В ЛОВУШКУ БЕДНОСТИ</a:t>
            </a:r>
            <a:r>
              <a:rPr lang="en-US" sz="1400" dirty="0"/>
              <a:t>. </a:t>
            </a:r>
            <a:r>
              <a:rPr lang="ru-RU" sz="1400" dirty="0"/>
              <a:t>Рост рождаемости приводит к снижению числа занятых в трудоспособном возрасте</a:t>
            </a:r>
            <a:r>
              <a:rPr lang="en-US" sz="1400" dirty="0"/>
              <a:t> // http://ekonomika.by/v-regionakh-belarusi/ne-ugodit-v-lovushku-bednosti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6495118" cy="43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5664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Ожидаемая продолжительность жизни при рождении растет (рис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21). Ожидаемая продолжительность жизни разная для разных возрастов. В пожилом возрасте она выше, чем при рождении.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81088" y="800543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" y="1729252"/>
            <a:ext cx="79152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651970" y="173640"/>
            <a:ext cx="8472297" cy="65556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Helvetica" charset="0"/>
              </a:rPr>
              <a:t>РЕКОМЕНДАЦИИ</a:t>
            </a:r>
            <a:r>
              <a:rPr lang="pl-PL" sz="2000" b="1" dirty="0" smtClean="0">
                <a:latin typeface="Helvetica" charset="0"/>
              </a:rPr>
              <a:t>:</a:t>
            </a:r>
            <a:endParaRPr lang="pl-PL" sz="2000" b="1" dirty="0">
              <a:latin typeface="Helvetica" charset="0"/>
            </a:endParaRPr>
          </a:p>
          <a:p>
            <a:pPr algn="ctr">
              <a:defRPr/>
            </a:pPr>
            <a:r>
              <a:rPr lang="cs-CZ" sz="2000" b="1" dirty="0">
                <a:solidFill>
                  <a:srgbClr val="C6531A"/>
                </a:solidFill>
                <a:latin typeface="Helvetica" charset="0"/>
              </a:rPr>
              <a:t/>
            </a:r>
            <a:br>
              <a:rPr lang="cs-CZ" sz="2000" b="1" dirty="0">
                <a:solidFill>
                  <a:srgbClr val="C6531A"/>
                </a:solidFill>
                <a:latin typeface="Helvetica" charset="0"/>
              </a:rPr>
            </a:br>
            <a:endParaRPr lang="cs-CZ" sz="2000" b="1" dirty="0">
              <a:solidFill>
                <a:srgbClr val="C6531A"/>
              </a:solidFill>
              <a:latin typeface="Helvetica" charset="0"/>
            </a:endParaRPr>
          </a:p>
          <a:p>
            <a:r>
              <a:rPr lang="ru-RU" sz="2000" dirty="0"/>
              <a:t>В Беларуси на поддержку семей с детьми тратится немало средств (только на одни пособия направляется 2% ВВП). Однако система поддержки носит категориальный характер. Только 2% господдержки носит адресный заявительный принцип</a:t>
            </a:r>
            <a:r>
              <a:rPr lang="ru-RU" sz="2000" dirty="0" smtClean="0"/>
              <a:t>. </a:t>
            </a:r>
            <a:endParaRPr lang="ru-RU" sz="2000" b="1" cap="all" dirty="0" smtClean="0">
              <a:solidFill>
                <a:srgbClr val="7030A0"/>
              </a:solidFill>
              <a:latin typeface="Helvetica" charset="0"/>
            </a:endParaRPr>
          </a:p>
          <a:p>
            <a:endParaRPr lang="ru-RU" sz="2000" b="1" cap="all" dirty="0">
              <a:solidFill>
                <a:srgbClr val="7030A0"/>
              </a:solidFill>
              <a:latin typeface="Helvetica" charset="0"/>
            </a:endParaRPr>
          </a:p>
          <a:p>
            <a:r>
              <a:rPr lang="ru-RU" sz="2000" dirty="0"/>
              <a:t>В этой связи важно выявлять уязвимых детей и оказывать господдержку тем семьям с детьми, которые в ней нуждаются.</a:t>
            </a:r>
          </a:p>
          <a:p>
            <a:r>
              <a:rPr lang="ru-RU" sz="2000" dirty="0"/>
              <a:t>Необходимо сместить акценты в демографической политике: инвестировать в человеческий капитал детей, а не в их численность. Рост рождаемости – это и без того увеличение расходов и дополнительная нагрузка на экономику. Но высокая рождаемость детей в сельской местности в семьях с низким уровнем доходов – это еще и нагрузка на систему социальной защиты. Неправильно когда рождение детей превращается в стратегию получения доходов. В условиях стагнации в экономике это может служить тормозом на пути возобновления высоких темпов экономического роста и существенным риском для выполнения государством своих социальных обязательств</a:t>
            </a:r>
            <a:r>
              <a:rPr lang="ru-RU" sz="2000" dirty="0" smtClean="0"/>
              <a:t>.</a:t>
            </a:r>
            <a:endParaRPr lang="en-US" sz="2000" b="1" cap="all" dirty="0">
              <a:solidFill>
                <a:srgbClr val="C6531A"/>
              </a:solidFill>
              <a:latin typeface="Helvetica" charset="0"/>
            </a:endParaRPr>
          </a:p>
          <a:p>
            <a:endParaRPr lang="en-US" sz="2000" b="1" cap="all" dirty="0">
              <a:solidFill>
                <a:srgbClr val="C6531A"/>
              </a:solidFill>
              <a:latin typeface="Helvetica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0" y="2772759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II</a:t>
            </a:r>
            <a:endParaRPr lang="en-US" sz="2000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6910" y="1124744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20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>Динамика численности населения Беларуси в 1950-2010 гг.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286500"/>
            <a:ext cx="9144000" cy="584200"/>
          </a:xfrm>
          <a:prstGeom prst="rect">
            <a:avLst/>
          </a:prstGeom>
          <a:solidFill>
            <a:srgbClr val="F9F9C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Источник: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Шахотько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Л.П. Демографические проблемы Беларуси и пути их решения // Экономические и социальные перемены: факты, тенденции, прогноз. №4. 2011. 73-85 с. - С. 74 //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http://esc.vscc.ac.ru</a:t>
            </a:r>
            <a:endParaRPr lang="en-US" sz="1600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51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60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662178" y="1268760"/>
            <a:ext cx="8472297" cy="53245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Helvetica" charset="0"/>
              </a:rPr>
              <a:t>ПРИЧИНЫ</a:t>
            </a:r>
            <a:r>
              <a:rPr lang="pl-PL" sz="2000" b="1" dirty="0" smtClean="0">
                <a:latin typeface="Helvetica" charset="0"/>
              </a:rPr>
              <a:t>:</a:t>
            </a:r>
            <a:endParaRPr lang="pl-PL" sz="2000" b="1" dirty="0">
              <a:latin typeface="Helvetica" charset="0"/>
            </a:endParaRPr>
          </a:p>
          <a:p>
            <a:pPr>
              <a:defRPr/>
            </a:pPr>
            <a:r>
              <a:rPr lang="ru-RU" sz="2000" b="1" dirty="0" smtClean="0"/>
              <a:t>Снижение уровня рождаемости. </a:t>
            </a:r>
            <a:r>
              <a:rPr lang="ru-RU" sz="2000" dirty="0" smtClean="0"/>
              <a:t>Опять же по какой причине? Назывались – авария на ЧАЭС, распад СССР, перестройка экономической системы, неурядицы 1990-х гг. Действительно ли эти причины? На самом деле, скорее всего основная причина – завершение процесса урбанизации. Существует закономерность – чем выше плотность населения, тем ниже уровень рождаемости (см. мою статье в Нашей ниве).</a:t>
            </a:r>
          </a:p>
          <a:p>
            <a:pPr>
              <a:defRPr/>
            </a:pPr>
            <a:endParaRPr lang="ru-RU" sz="2000" b="1" cap="all" dirty="0" smtClean="0">
              <a:solidFill>
                <a:srgbClr val="7030A0"/>
              </a:solidFill>
              <a:latin typeface="Helvetica" charset="0"/>
            </a:endParaRPr>
          </a:p>
          <a:p>
            <a:r>
              <a:rPr lang="ru-RU" sz="2000" b="1" dirty="0" smtClean="0"/>
              <a:t>Отток населения из Беларуси </a:t>
            </a:r>
            <a:r>
              <a:rPr lang="ru-RU" sz="2000" dirty="0" smtClean="0"/>
              <a:t>на фоне низких зарплат в 1990-х. Отъезд многих евреев, ученых, врачей, и других востребованных высококвалифицированных, но низкооплачиваемых специалистов. Кстати, до сих пор влияет на отток высококвалифицированных специалистов низкий уровень дифференциации оплаты труда. То есть специалисты, которые инвестируют в свое образование в разы больше времени и денег, зарабатывают в Беларуси столько же, а то и меньше по сравнению с теми специалистами, которые значительно меньше инвестируют в свое образование.</a:t>
            </a:r>
            <a:endParaRPr lang="en-US" sz="2000" b="1" cap="all" dirty="0">
              <a:solidFill>
                <a:srgbClr val="C6531A"/>
              </a:solidFill>
              <a:latin typeface="Helvetica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6910" y="4149080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II</a:t>
            </a:r>
            <a:endParaRPr lang="en-US" sz="2000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9275" y="1908758"/>
            <a:ext cx="592910" cy="50539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/>
              <a:t>I</a:t>
            </a:r>
            <a:endParaRPr lang="en-US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13436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какой причине растущий тренд численности населения сменился Беларуси сменился на нисходящий тренд?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5664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e-BY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be-BY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дзіны </a:t>
            </a:r>
            <a:r>
              <a:rPr lang="be-BY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сярод ураджэнцаў Беларусі нобэлеўскі ляўрэат у галіне эканомікі Сайман Кузьнец пісаў: любая краіна можа дасягнуць стану разьвітай рынкавай эканомікі, калі пройдзе стадыю так званага сучаснага эканамічнага росту (ключавы тэрмін, пакладзены ў назву ягонай кнігі «Modern Economic Growth», 1966).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6453336"/>
            <a:ext cx="9134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Ист.: Акулич </a:t>
            </a:r>
            <a:r>
              <a:rPr lang="ru-RU" sz="1400" dirty="0"/>
              <a:t>В.А. </a:t>
            </a:r>
            <a:r>
              <a:rPr lang="be-BY" sz="1400" dirty="0"/>
              <a:t>Рост ці развіццё? </a:t>
            </a:r>
            <a:r>
              <a:rPr lang="en-US" sz="1400" dirty="0"/>
              <a:t>// // </a:t>
            </a:r>
            <a:r>
              <a:rPr lang="be-BY" sz="1400" dirty="0"/>
              <a:t>Наша ніва. 200</a:t>
            </a:r>
            <a:r>
              <a:rPr lang="en-US" sz="1400" dirty="0"/>
              <a:t>5</a:t>
            </a:r>
            <a:r>
              <a:rPr lang="be-BY" sz="1400" dirty="0"/>
              <a:t>.</a:t>
            </a:r>
            <a:endParaRPr lang="be-BY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719" y="1912082"/>
            <a:ext cx="896448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e-BY" sz="2000" dirty="0"/>
              <a:t>Для гэтага хуткі эканамічны рост (10% у год) павінен выклікаць працяглы «разбуральны» працэс — прывесьці да значных структурных зрухаў у гаспадарцы і сацыяльнай структуры грамадзтва, да кардынальных зьменаў ва ўмовах жыцьця і працы, </a:t>
            </a:r>
            <a:r>
              <a:rPr lang="be-BY" sz="2400" b="1" dirty="0">
                <a:solidFill>
                  <a:srgbClr val="C00000"/>
                </a:solidFill>
              </a:rPr>
              <a:t>а таксама да скарачэньня нараджальнасьці.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6702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Беларуси, начиная с начала нулевых годов, был предпринят ряд мер по стимулированию рождаемости. Эти меры оказались действенными. В последние 10 лет отмечается рост рождаемости (рис. 11). 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700537" y="1016148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86809"/>
            <a:ext cx="6984776" cy="47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77432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причина снижения рождаемости – изменение структуры численности сельских и городских женщин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6453336"/>
            <a:ext cx="9134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Ист.: Акулич </a:t>
            </a:r>
            <a:r>
              <a:rPr lang="ru-RU" sz="1400" dirty="0"/>
              <a:t>В.А. </a:t>
            </a:r>
            <a:r>
              <a:rPr lang="be-BY" sz="1400" dirty="0"/>
              <a:t>Рост ці развіццё? </a:t>
            </a:r>
            <a:r>
              <a:rPr lang="en-US" sz="1400" dirty="0"/>
              <a:t>// // </a:t>
            </a:r>
            <a:r>
              <a:rPr lang="be-BY" sz="1400" dirty="0"/>
              <a:t>Наша ніва. 200</a:t>
            </a:r>
            <a:r>
              <a:rPr lang="en-US" sz="1400" dirty="0"/>
              <a:t>5</a:t>
            </a:r>
            <a:r>
              <a:rPr lang="be-BY" sz="1400" dirty="0"/>
              <a:t>.</a:t>
            </a:r>
            <a:endParaRPr lang="be-BY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525" y="780000"/>
            <a:ext cx="8964488" cy="56477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e-BY" sz="1900" dirty="0"/>
              <a:t>Сайман Кузьнец даводзіць, што паляпшэньне ўмоў жыцьця і працы, пасьля працяглага эканамічнага росту, прыводзіць да скарачэньня нараджальнасьці, якому папярэднічае эпоха кардынальных зьмен у геаграфіі расьсяленьня людзей — калі пераважная іх частка канцэнтруецца ў гарадах. Тое самае тычыцца і Беларусі. </a:t>
            </a:r>
            <a:endParaRPr lang="ru-RU" sz="1900" dirty="0"/>
          </a:p>
          <a:p>
            <a:r>
              <a:rPr lang="be-BY" sz="1900" dirty="0"/>
              <a:t>Галоўным фактарам, які вызначае скарачэньне насельніцтва ў Беларусі з 1993 году, зьяўляецца не пагаршэньне ўзроўню жыцьця, а рэгіянальная структура пражываньня жанчын у дзетародным узросьце: чым буйнейшы населены пункт і большая гушчыня насельніцтва, тым меншая нараджальнасьць. Цягам апошніх сарака шасьці гадоў удзельная вага вясковых жанчын у агульнай колькасьці жанчын рэпрадукцыйнага ўзросту (15—49 гадоў) скарачалася тэмпамі 1% у год. Калі ў 1959 г. іх колькасьць была 65%, то ў 2003 г. — ужо 21,7%. Нягледзячы на тое што сёньня колькасьць дзетародных жанчын складае 2,67 млн (больш, чым у 1960—1970-х, і прыкладна столькі ж, колькі ў 1980-х гадах), у сельскай мясцовасьці са сваёй высокай нараджальнасьцю (у 1,4 разу вышэйшай, чым у горадзе) іх пражывае такі мінімум, які ня ў стане забясьпечыць агульнага прыросту насельніцтва. </a:t>
            </a:r>
            <a:endParaRPr lang="ru-RU" sz="1900" dirty="0"/>
          </a:p>
          <a:p>
            <a:r>
              <a:rPr lang="be-BY" sz="1900" dirty="0"/>
              <a:t>Калі б удзельная вага сельскіх жанчын сёньня была роўная ўзроўню 1989 году, то тыя самыя жанчыны, якія пераехалі за гэты час у горад, нарадзілі б у 2003 годзе дадаткова 60 тысяч дзяцей. Пры гэтым індэкс нараджальнасьці склаў бы +0,5 замест сёньняшняга –5,0.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636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1"/>
            <a:ext cx="9144000" cy="179115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e-BY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Агульны працэс урбанізацыі распачаўся ў Беларусі раней і быў выкліканы не эканамічнымі прычынамі, якія адзначыў Кузьнец у іншых краінах, а, хутчэй, гістарычнымі — ліквідацыяй у Беларусі 400 тыс. хутароў за два гады да і пасьля Другой сусьветнай вайны. </a:t>
            </a:r>
            <a:r>
              <a:rPr lang="be-BY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Плюс – паскораная мадэрнізацыя ў БССР (плюс 5% інвестыцый у параўнанні з іншымі рэспублікамі з саюзных фондаў)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6453336"/>
            <a:ext cx="9134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Ист.: Акулич </a:t>
            </a:r>
            <a:r>
              <a:rPr lang="ru-RU" sz="1400" dirty="0"/>
              <a:t>В.А. </a:t>
            </a:r>
            <a:r>
              <a:rPr lang="be-BY" sz="1400" dirty="0"/>
              <a:t>Рост ці развіццё? </a:t>
            </a:r>
            <a:r>
              <a:rPr lang="en-US" sz="1400" dirty="0"/>
              <a:t>// // </a:t>
            </a:r>
            <a:r>
              <a:rPr lang="be-BY" sz="1400" dirty="0"/>
              <a:t>Наша ніва. 200</a:t>
            </a:r>
            <a:r>
              <a:rPr lang="en-US" sz="1400" dirty="0"/>
              <a:t>5</a:t>
            </a:r>
            <a:r>
              <a:rPr lang="be-BY" sz="1400" dirty="0"/>
              <a:t>.</a:t>
            </a:r>
            <a:endParaRPr lang="be-BY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8964488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e-BY" sz="2000" dirty="0" smtClean="0"/>
              <a:t>Былыя </a:t>
            </a:r>
            <a:r>
              <a:rPr lang="be-BY" sz="2000" dirty="0"/>
              <a:t>савецкія рэспублікі, дзе бальшавікі перамаглі ў вайне зь сялянамі, сёньня маюць самыя вялікія адмоўныя індэксы нараджальнасьці (Украіна: –7,5, Расея: –6,2) у параўнаньні з тымі постсацыялістычнымі краінамі, дзе калектывізацыя мела непасьлядоўны характар (Польшча: –0,1, Славаччына: –0,1, Чэхія: –1,5). Немагчымасьць атрымліваць зь зямлі рэнту, якая б забясьпечвала прыстойнае жыцьцё, а ня беднасьць гэтага жыцьця, зьяўляецца галоўнай прычынай таго, чаму людзі імкнуцца пакінуць сельскую мясцовасьць. </a:t>
            </a:r>
            <a:endParaRPr lang="ru-RU" sz="2000" dirty="0"/>
          </a:p>
          <a:p>
            <a:r>
              <a:rPr lang="be-BY" sz="2000" dirty="0"/>
              <a:t>У Чэхіі і сёньня няма вялікай розьніцы, дзе весьці бізнэс — у горадзе або ў сельскай мясцовасьці. Таму насельнцітва Прагі за апошнія 10 гадоў скарацілася на 100 тыс. жыхароў. На поўначы Польшчы звычайна сем’і маюць чацьвёра і болей дзяцей, каб пасьпяхова весьці сялянскую гаспадарку. Эканамічны рост апошніх дзесяці гадоў у Беларусі быў другасным фактарам і ня здолеў унесьці якіхсьці кардынальных зьмен у даўно складзены працэс міграцыі сельскіх жыхароў у горад.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08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20637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Беларусь одна из самых редконаселенных стран в мире 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и, пожалуй, самая редконаселенная страна в Европе. По плотности населения Беларусь занимает 124-е место в мире. При этом является одним из лидеров по концентрации населения в столице.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79027" y="-9620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771" y="6619009"/>
            <a:ext cx="9121704" cy="23899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1400"/>
              <a:t>https://ru.wikipedia.org/wiki/</a:t>
            </a:r>
            <a:r>
              <a:rPr lang="ru-RU" sz="1400"/>
              <a:t>Список_стран_по_плотности_населения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" y="1184904"/>
            <a:ext cx="3095625" cy="5457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690" y="1195591"/>
            <a:ext cx="1352550" cy="5448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240" y="1456112"/>
            <a:ext cx="3114675" cy="520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65" y="1465637"/>
            <a:ext cx="13335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20637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Беларусь одна из самых редконаселенных стран в мире и, пожалуй, самая редконаселенная страна в Европе. По плотности населения Беларусь занимает 126-е место в мире. При этом является одним из лидеров по концентрации населения в столице.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79027" y="-9620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771" y="6619009"/>
            <a:ext cx="9121704" cy="23899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1400"/>
              <a:t>https://ru.wikipedia.org/wiki/</a:t>
            </a:r>
            <a:r>
              <a:rPr lang="ru-RU" sz="1400"/>
              <a:t>Список_стран_по_плотности_населения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3124200" cy="581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556791"/>
            <a:ext cx="1323975" cy="581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1" y="2137132"/>
            <a:ext cx="3086100" cy="314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150" y="2118082"/>
            <a:ext cx="1343025" cy="333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1" y="2446693"/>
            <a:ext cx="3124200" cy="542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150" y="2446692"/>
            <a:ext cx="1323975" cy="542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1" y="3000624"/>
            <a:ext cx="3105150" cy="304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5624" y="2965371"/>
            <a:ext cx="1343025" cy="323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66" y="3289099"/>
            <a:ext cx="3095625" cy="819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3776" y="3276254"/>
            <a:ext cx="1362075" cy="866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99" y="4108249"/>
            <a:ext cx="3105150" cy="10763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4505" y="4091397"/>
            <a:ext cx="1333500" cy="1085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66" y="5167722"/>
            <a:ext cx="3114675" cy="8286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4674" y="5163120"/>
            <a:ext cx="1343025" cy="8001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927" y="5987399"/>
            <a:ext cx="3086100" cy="2952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4505" y="5963877"/>
            <a:ext cx="1333500" cy="2952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1537" y="1522491"/>
            <a:ext cx="3095625" cy="60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67802" y="1566315"/>
            <a:ext cx="1343025" cy="5619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16506" y="3272471"/>
            <a:ext cx="3124200" cy="285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53782" y="3269208"/>
            <a:ext cx="1333500" cy="2762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30793" y="3566766"/>
            <a:ext cx="3095625" cy="2857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18967" y="3531728"/>
            <a:ext cx="1333500" cy="2667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14557" y="3858538"/>
            <a:ext cx="3114675" cy="5524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04934" y="3846734"/>
            <a:ext cx="1343025" cy="5524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36112" y="4413327"/>
            <a:ext cx="3095625" cy="2952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04934" y="4372858"/>
            <a:ext cx="1323975" cy="2952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33990" y="4704562"/>
            <a:ext cx="3095625" cy="2952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50806" y="4708298"/>
            <a:ext cx="1333500" cy="2952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09794" y="5039295"/>
            <a:ext cx="3124200" cy="2476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09442" y="4979086"/>
            <a:ext cx="13525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>Процент населения, проживающего в столице в разных странах</a:t>
            </a:r>
            <a:endParaRPr lang="ru-RU" sz="2800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56578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76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300" dirty="0" smtClean="0"/>
              <a:t>Размещение населенных пунктов на территории Беларуси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357688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357688" y="428625"/>
            <a:ext cx="4786312" cy="4500563"/>
          </a:xfrm>
          <a:solidFill>
            <a:srgbClr val="FFE38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800" smtClean="0"/>
              <a:t>1. </a:t>
            </a:r>
            <a:r>
              <a:rPr lang="ru-RU" sz="1700" smtClean="0"/>
              <a:t>И без того относительно низкая плотность населения в Беларуси (127-е место в мире, 45 чел. / км. Кв.) при концентрации 1/5 части населения в столице приводит к еще более низкой плотности населения на оставшейся территории Беларуси (37 чел. / км. кв.). </a:t>
            </a:r>
          </a:p>
          <a:p>
            <a:r>
              <a:rPr lang="ru-RU" sz="1700" smtClean="0"/>
              <a:t>2. Если не учитывать страны, которые имеют обширные земли не пригодные к проживанию людей (в условиях мерзлоты или пустыни) – Россия, Казахстан, США, Канада, Австралия, Швеция, Норвегия, Финляндия, Исландия, и др., то получается, что такой низкой плотности населения, как в Беларуси, нет практически нигде в мире.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4929188"/>
            <a:ext cx="9144000" cy="1928812"/>
          </a:xfrm>
          <a:prstGeom prst="rect">
            <a:avLst/>
          </a:prstGeom>
          <a:solidFill>
            <a:srgbClr val="F9F9C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7338" indent="-287338" eaLnBrk="0" hangingPunct="0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500" kern="0" dirty="0">
                <a:latin typeface="+mn-lt"/>
              </a:rPr>
              <a:t>3. С одной стороны – это свидетельствует о значительном национальном богатстве на душу населения в виде земельных, лесных и водных ресурсов. Но с другой стороны – это свидетельствует об относительно низкой эффективности их использования. Ценнейшие равнинные земли в относительно благоприятном климате для проживания, которых катастрофически не хватает во многих странах мира (Японии, Южной Корее, Китае, Бельгии, Нидерландах, и др.), практически обезлюднены в Беларуси. И самое главное – практически не приносят ощутимого дохода жителям Беларуси (за исключением ВВП, производимого в сельском и лесном хозяйстве).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4214813"/>
            <a:ext cx="4357688" cy="714375"/>
          </a:xfrm>
          <a:prstGeom prst="rect">
            <a:avLst/>
          </a:prstGeom>
          <a:solidFill>
            <a:srgbClr val="F9F9C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7338" indent="-287338" eaLnBrk="0" hangingPunct="0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Источник: </a:t>
            </a:r>
            <a:r>
              <a:rPr lang="ru-RU" sz="1400" dirty="0"/>
              <a:t>Государственная схема комплексной территориальной организации  Республики Беларусь. Мн. 2001</a:t>
            </a:r>
            <a:endParaRPr lang="ru-RU" sz="1400" b="1" kern="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9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>53% студентов обучается в столице, хотя в Минске проживает только 20% населения страны</a:t>
            </a:r>
          </a:p>
        </p:txBody>
      </p:sp>
      <p:sp>
        <p:nvSpPr>
          <p:cNvPr id="11267" name="Содержимое 2"/>
          <p:cNvSpPr txBox="1">
            <a:spLocks/>
          </p:cNvSpPr>
          <p:nvPr/>
        </p:nvSpPr>
        <p:spPr bwMode="auto">
          <a:xfrm>
            <a:off x="3000375" y="1214438"/>
            <a:ext cx="6143625" cy="5286375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>
                <a:latin typeface="Tahoma" panose="020B0604030504040204" pitchFamily="34" charset="0"/>
                <a:cs typeface="Tahoma" panose="020B0604030504040204" pitchFamily="34" charset="0"/>
              </a:rPr>
              <a:t>«Более 80% миграционного прироста населения Минска приходится на группу 15-19 лет. В этом возрасте окончившая школу молодежь со всех уголков Беларуси поступает в средние специальные и высшие учебные заведения, а так как наибольшее их количество расположено в столице, то и основной поток мигрантов устремляется в Минск. На эту возрастную группу приходится около половины всех прибывающих в столицу мигрантов». </a:t>
            </a:r>
            <a:r>
              <a:rPr 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Конец цитаты</a:t>
            </a:r>
            <a:r>
              <a:rPr lang="ru-RU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519863"/>
            <a:ext cx="9144000" cy="338137"/>
          </a:xfrm>
          <a:prstGeom prst="rect">
            <a:avLst/>
          </a:prstGeom>
          <a:solidFill>
            <a:srgbClr val="F9F9C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Источник: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http://news.tut.by/society/273718.html?</a:t>
            </a:r>
            <a:endParaRPr lang="en-US" sz="16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2571750" cy="19288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57563"/>
            <a:ext cx="2714625" cy="20574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+mn-lt"/>
                <a:cs typeface="Arial" charset="0"/>
              </a:rPr>
              <a:t>Проект студенческого жилого комплекса с объектами обслуживания «Студенческая деревня»</a:t>
            </a:r>
            <a:r>
              <a:rPr lang="en-US" sz="2000" dirty="0" smtClean="0">
                <a:latin typeface="+mn-lt"/>
                <a:cs typeface="Arial" charset="0"/>
              </a:rPr>
              <a:t> </a:t>
            </a:r>
            <a:r>
              <a:rPr lang="ru-RU" sz="2000" dirty="0" smtClean="0">
                <a:latin typeface="+mn-lt"/>
                <a:cs typeface="Arial" charset="0"/>
              </a:rPr>
              <a:t>в г.Минск</a:t>
            </a:r>
            <a:endParaRPr lang="ru-RU" sz="2000" dirty="0">
              <a:latin typeface="+mn-lt"/>
              <a:cs typeface="Arial" charset="0"/>
            </a:endParaRPr>
          </a:p>
        </p:txBody>
      </p:sp>
      <p:pic>
        <p:nvPicPr>
          <p:cNvPr id="12291" name="Picture 2" descr="D:\0_Documents\4_Архив\2011_Макет издания_Градостроительная политика\4. Иллюстративные вставки (блоки)\блок 6\Студенческая дерев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63842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города Беларуси, за исключением Бреста, располагаются ниже кривой Ципфа. То есть они имеют более низкую численность населения, чем та, которая должна быть согласно распределению Ципфа. Возможно, это связано с тем, что в Беларуси имеется один крупный город (столица – г.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Минск), в котором происходит концентрация хозяйства страны и основной части ее населения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771" y="6021289"/>
            <a:ext cx="9121704" cy="8367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200" dirty="0" err="1" smtClean="0"/>
              <a:t>Ист</a:t>
            </a:r>
            <a:r>
              <a:rPr lang="ru-RU" sz="1200" dirty="0" smtClean="0"/>
              <a:t>: Русак </a:t>
            </a:r>
            <a:r>
              <a:rPr lang="ru-RU" sz="1200" dirty="0"/>
              <a:t>И.Н. </a:t>
            </a:r>
            <a:r>
              <a:rPr lang="ru-RU" sz="1200" cap="all" dirty="0"/>
              <a:t>БОЛЬШИНСТВО ГОРОДОВ БЕЛАРУСИ ИСПЫТЫВАЮТ НЕДОСТАТОК ЧИСЛЕННОСТИ НАСЕЛЕНИЯ</a:t>
            </a:r>
            <a:r>
              <a:rPr lang="ru-RU" sz="1200" dirty="0"/>
              <a:t> </a:t>
            </a:r>
            <a:r>
              <a:rPr lang="en-US" sz="1200" dirty="0"/>
              <a:t>// http://ekonomika.by/gosregulirovanie/otsenka-programm-i-reguliruyushchego-vozdejstviya/bolshinstvo-gorodov-belarusi-ispytyvayut-nedostatok-chislennosti-naseleniya</a:t>
            </a:r>
            <a:endParaRPr lang="ru-RU" sz="1200" b="1" cap="all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" y="1628800"/>
            <a:ext cx="6262951" cy="45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20637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Кроме того, разрыв между фактической численностью населения городов и рассчитанной по правилу Ципфа увеличивается, – по мере смещения от крупных городов к средним и от средних городов к малым (рис. 2).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771" y="6021289"/>
            <a:ext cx="9121704" cy="8367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200" dirty="0" err="1" smtClean="0"/>
              <a:t>Ист</a:t>
            </a:r>
            <a:r>
              <a:rPr lang="ru-RU" sz="1200" dirty="0" smtClean="0"/>
              <a:t>: Русак </a:t>
            </a:r>
            <a:r>
              <a:rPr lang="ru-RU" sz="1200" dirty="0"/>
              <a:t>И.Н. </a:t>
            </a:r>
            <a:r>
              <a:rPr lang="ru-RU" sz="1200" cap="all" dirty="0"/>
              <a:t>БОЛЬШИНСТВО ГОРОДОВ БЕЛАРУСИ ИСПЫТЫВАЮТ НЕДОСТАТОК ЧИСЛЕННОСТИ НАСЕЛЕНИЯ</a:t>
            </a:r>
            <a:r>
              <a:rPr lang="ru-RU" sz="1200" dirty="0"/>
              <a:t> </a:t>
            </a:r>
            <a:r>
              <a:rPr lang="en-US" sz="1200" dirty="0"/>
              <a:t>// http://ekonomika.by/gosregulirovanie/otsenka-programm-i-reguliruyushchego-vozdejstviya/bolshinstvo-gorodov-belarusi-ispytyvayut-nedostatok-chislennosti-naseleniya</a:t>
            </a:r>
            <a:endParaRPr lang="ru-RU" sz="1200" b="1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" y="1219525"/>
            <a:ext cx="7021215" cy="48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6702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Меры по стимулированию рождаемости оказались действенными. Уровень рождаемости вырос. У женщин в возрастных группах 30-34 и 35-39 лет он приблизился к уровню начала 1970-х гг., а в группе 25-29 лет – середины 1980-х гг. (рис. 1). 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04448" y="941601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18" y="1457400"/>
            <a:ext cx="9140157" cy="49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771" y="-16799"/>
            <a:ext cx="9144000" cy="120637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Только г. Брест находится по значению численности населения выше идеальной кривой Ципфа (рис. 3). В остальных 19-ти густонаселенных городах Беларуси численность населения не соответствует необходимому идеальному распределению Ципфа (рис. 3).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771" y="6021289"/>
            <a:ext cx="9121704" cy="8367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200" dirty="0" err="1" smtClean="0"/>
              <a:t>Ист</a:t>
            </a:r>
            <a:r>
              <a:rPr lang="ru-RU" sz="1200" dirty="0" smtClean="0"/>
              <a:t>: Русак </a:t>
            </a:r>
            <a:r>
              <a:rPr lang="ru-RU" sz="1200" dirty="0"/>
              <a:t>И.Н. </a:t>
            </a:r>
            <a:r>
              <a:rPr lang="ru-RU" sz="1200" cap="all" dirty="0"/>
              <a:t>БОЛЬШИНСТВО ГОРОДОВ БЕЛАРУСИ ИСПЫТЫВАЮТ НЕДОСТАТОК ЧИСЛЕННОСТИ НАСЕЛЕНИЯ</a:t>
            </a:r>
            <a:r>
              <a:rPr lang="ru-RU" sz="1200" dirty="0"/>
              <a:t> </a:t>
            </a:r>
            <a:r>
              <a:rPr lang="en-US" sz="1200" dirty="0"/>
              <a:t>// http://ekonomika.by/gosregulirovanie/otsenka-programm-i-reguliruyushchego-vozdejstviya/bolshinstvo-gorodov-belarusi-ispytyvayut-nedostatok-chislennosti-naseleniya</a:t>
            </a:r>
            <a:endParaRPr lang="ru-RU" sz="1200" b="1" cap="all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573"/>
            <a:ext cx="77247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771" y="-16799"/>
            <a:ext cx="9144000" cy="120637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наименее густонаселенных городов Беларуси далеко от идеальной кривой Ципфа (рис. 4), что отражает демографические проблемы страны и недостаток численности населения в указанных городах.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771" y="6381327"/>
            <a:ext cx="9121704" cy="47667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err="1" smtClean="0"/>
              <a:t>Ист</a:t>
            </a:r>
            <a:r>
              <a:rPr lang="ru-RU" sz="1000" dirty="0" smtClean="0"/>
              <a:t>: Русак </a:t>
            </a:r>
            <a:r>
              <a:rPr lang="ru-RU" sz="1000" dirty="0"/>
              <a:t>И.Н. </a:t>
            </a:r>
            <a:r>
              <a:rPr lang="ru-RU" sz="1000" cap="all" dirty="0"/>
              <a:t>БОЛЬШИНСТВО ГОРОДОВ БЕЛАРУСИ ИСПЫТЫВАЮТ НЕДОСТАТОК ЧИСЛЕННОСТИ НАСЕЛЕНИЯ</a:t>
            </a:r>
            <a:r>
              <a:rPr lang="ru-RU" sz="1000" dirty="0"/>
              <a:t> </a:t>
            </a:r>
            <a:r>
              <a:rPr lang="en-US" sz="1000" dirty="0"/>
              <a:t>// http://ekonomika.by/gosregulirovanie/otsenka-programm-i-reguliruyushchego-vozdejstviya/bolshinstvo-gorodov-belarusi-ispytyvayut-nedostatok-chislennosti-naseleniya</a:t>
            </a:r>
            <a:endParaRPr lang="ru-RU" sz="1000" b="1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93925"/>
            <a:ext cx="6839918" cy="50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771" y="-16800"/>
            <a:ext cx="9144000" cy="1866381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оценке ученых-демографов, 40% городов и 25% административных районов в Беларуси относятся к самому интенсивному из восьми выделяемых типов старения. </a:t>
            </a:r>
            <a:r>
              <a:rPr lang="ru-RU" sz="1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Этот тип называется «несдержанное старение»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Еще 48% районов относятся ко второму по интенсивности типу старения («усиленное старение»). И лишь 2% белорусских городов омолаживаются.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771" y="6525344"/>
            <a:ext cx="9121704" cy="3326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err="1" smtClean="0"/>
              <a:t>Ист</a:t>
            </a:r>
            <a:r>
              <a:rPr lang="ru-RU" sz="1000" dirty="0" smtClean="0"/>
              <a:t>: </a:t>
            </a:r>
            <a:r>
              <a:rPr lang="ru-RU" sz="1000" dirty="0"/>
              <a:t>БЕЛАРУСЬ СТРЕМИТЕЛЬНО СТАРЕЕТ </a:t>
            </a:r>
            <a:r>
              <a:rPr lang="en-US" sz="1000" dirty="0"/>
              <a:t>// http://ekonomika.by/ekonomika-belarus/sostoyanie-rynkov-i-institutov/belarus-stremitelno-stareet</a:t>
            </a:r>
            <a:endParaRPr lang="ru-RU" sz="1000" b="1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62475" y="1985640"/>
            <a:ext cx="4572000" cy="45397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>
                <a:latin typeface="arial" panose="020B0604020202020204" pitchFamily="34" charset="0"/>
              </a:rPr>
              <a:t>Для оценки интенсивности демографического старения населения Беларуси, доктор наук Екатерина Антипова использовала известную в международной практике методику, которая отражает динамику доли населения в возрасте 0-14 и 65) лет. Эта методика основывается на расчете синтетического коэффициента старения. По расчетным значениям этого коэффициенты выделяют 8 типов интенсивности демографического старения: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А – несдержанное старение</a:t>
            </a:r>
            <a:r>
              <a:rPr lang="ru-RU" sz="1700" dirty="0">
                <a:latin typeface="arial" panose="020B0604020202020204" pitchFamily="34" charset="0"/>
              </a:rPr>
              <a:t>,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B – усиленное старение, </a:t>
            </a:r>
            <a:r>
              <a:rPr lang="ru-RU" sz="1700" dirty="0">
                <a:latin typeface="arial" panose="020B0604020202020204" pitchFamily="34" charset="0"/>
              </a:rPr>
              <a:t>С – спокойное старение, D – умеренное омоложение,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E – несдержанное омоложение</a:t>
            </a:r>
            <a:r>
              <a:rPr lang="ru-RU" sz="1700" dirty="0">
                <a:latin typeface="arial" panose="020B0604020202020204" pitchFamily="34" charset="0"/>
              </a:rPr>
              <a:t>, F – усиленное омоложение, G – спокойное омоложение,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H – умеренное старение</a:t>
            </a:r>
            <a:r>
              <a:rPr lang="ru-RU" sz="1700" dirty="0">
                <a:latin typeface="arial" panose="020B0604020202020204" pitchFamily="34" charset="0"/>
              </a:rPr>
              <a:t>.</a:t>
            </a:r>
            <a:endParaRPr lang="ru-RU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2" y="2641669"/>
            <a:ext cx="4315694" cy="37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13436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Ожидаемая продолжительность жизни разная для каждого возраста. Например, при рождении она ниже, чем у человека в возрасте 60+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302"/>
            <a:ext cx="7524328" cy="5184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525" y="6453336"/>
            <a:ext cx="9134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http://ekonomika.by/ekonomika-belarus/realnyj-sektor/muzhchiny-otvoevali-u-smerti-chetyre-goda</a:t>
            </a:r>
          </a:p>
        </p:txBody>
      </p:sp>
    </p:spTree>
    <p:extLst>
      <p:ext uri="{BB962C8B-B14F-4D97-AF65-F5344CB8AC3E}">
        <p14:creationId xmlns:p14="http://schemas.microsoft.com/office/powerpoint/2010/main" val="25673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351062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расчетам Белстата, </a:t>
            </a:r>
            <a:r>
              <a:rPr lang="ru-RU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учетом стандартизированных коэффициентов смертности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каждого возраста, среднестатистический мужчина, которому в 2015 году исполнилось 65 лет, проживет еще 13 лет. То есть его продолжительность жизни </a:t>
            </a:r>
            <a:r>
              <a:rPr lang="ru-RU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составит 78 лет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(или на 11 лет больше, чем у среднестатистического мужчины, который только что родился). Соответственно среднестатистическая женщина, которой в 2015 году исполнилось 65 лет, проживет еще 18 лет. То есть ее продолжительность жизни составит </a:t>
            </a:r>
            <a:r>
              <a:rPr lang="ru-RU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 года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(или на 4 года больше, чем у среднестатистической только что родившейся женщины).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6453336"/>
            <a:ext cx="9134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http://ekonomika.by/ekonomika-belarus/realnyj-sektor/muzhchiny-otvoevali-u-smerti-chetyre-goda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40340"/>
            <a:ext cx="8964488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Это кстати опровергает избитый аргумент противников повышения пенсионного возраста о том, что большинство мужчин если и доживут до пенсии, то не успеют на нее пожить. На самом деле мужчинам нужно беречь здоровье и стараться дожить до пенсии. В таком случае шансы стать долгожителями у них значительно возрастают. Более того, разница продолжительности жизни у мужчин и женщин, которым исполнилось в 2015 году 65 лет, составит, как ожидается, всего 5 лет.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0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2239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Смертность от внешних причин в Беларуси в разы превышает смертность от внешних причин в развитых странах. Поэтому одно из направлений по повышению численности населения – это более бережное отношение к уже живущим людям, а не только к тем, что родятся или к детям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96335"/>
            <a:ext cx="91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Акулич В.А., </a:t>
            </a:r>
            <a:r>
              <a:rPr lang="ru-RU" sz="1200" dirty="0" err="1"/>
              <a:t>Пивоварчик</a:t>
            </a:r>
            <a:r>
              <a:rPr lang="ru-RU" sz="1200" dirty="0"/>
              <a:t> Ю.А. ОЦЕНКА РЕЗЕРВА ТРУДОВЫХ РЕСУРСОВ РЕСПУБЛИКИ БЕЛАРУСЬ В РЕЗУЛЬТАТЕ СНИЖЕНИЯ СМЕРТНОСТИ ОТ ВНЕШНИХ ПРИЧИН. Сб. тезисов конференции БГЭУ. 2012 г.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0" y="1412776"/>
            <a:ext cx="7468400" cy="43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74165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3. Численность погибших от внешних причин в Беларуси, Великобритании и Германии на 100 000 человек по усредненным данным за 2000-2011 гг., чел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2239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Начиная с 2000 года, от внешних причин в Беларуси погибло 130 454 человека (из них, примерно 75% – в трудоспособном возрасте). По сути, с карты Беларуси исчез крупный город по численности равный Пинску или Орше. В среднем в указанный период (2000-2011 гг.) ежегодно от внешних причин погибало 10 855 человек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96335"/>
            <a:ext cx="91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Акулич В.А., </a:t>
            </a:r>
            <a:r>
              <a:rPr lang="ru-RU" sz="1200" dirty="0" err="1"/>
              <a:t>Пивоварчик</a:t>
            </a:r>
            <a:r>
              <a:rPr lang="ru-RU" sz="1200" dirty="0"/>
              <a:t> Ю.А. ОЦЕНКА РЕЗЕРВА ТРУДОВЫХ РЕСУРСОВ РЕСПУБЛИКИ БЕЛАРУСЬ В РЕЗУЛЬТАТЕ СНИЖЕНИЯ СМЕРТНОСТИ ОТ ВНЕШНИХ ПРИЧИН. Сб. тезисов конференции БГЭУ. 2012 г.</a:t>
            </a:r>
            <a:endParaRPr lang="ru-RU" sz="1200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421129"/>
            <a:ext cx="6938738" cy="433377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EECE1">
                <a:alpha val="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68" y="5742310"/>
            <a:ext cx="9124948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1. Динамика погибших в Беларуси от внешних причин в 2000-2011 гг., чел.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Источник: Собственная разработка по данным Белстата.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14539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количественной точки зрения, самыми масштабными явлениями в смертности от внешних причин являются отравления алкоголем, суициды и ДТП. На эти три внешние причины приходится 72% гибели людей (рис. 2).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96335"/>
            <a:ext cx="91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Акулич В.А., </a:t>
            </a:r>
            <a:r>
              <a:rPr lang="ru-RU" sz="1200" dirty="0" err="1"/>
              <a:t>Пивоварчик</a:t>
            </a:r>
            <a:r>
              <a:rPr lang="ru-RU" sz="1200" dirty="0"/>
              <a:t> Ю.А. ОЦЕНКА РЕЗЕРВА ТРУДОВЫХ РЕСУРСОВ РЕСПУБЛИКИ БЕЛАРУСЬ В РЕЗУЛЬТАТЕ СНИЖЕНИЯ СМЕРТНОСТИ ОТ ВНЕШНИХ ПРИЧИН. Сб. тезисов конференции БГЭУ. 2012 г.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777"/>
            <a:ext cx="6633326" cy="43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7540" y="5573126"/>
            <a:ext cx="9162015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смертности людей в Беларуси от внешних причин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2000-2011 гг., %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Источник: Собственная разработка по данным Белстата.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2239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случае снижения смертности от внешних причин в Беларуси до уровня – среднего по Великобритании и Германии – удалось бы сохранить в живых в течение года – 7 484 человек, а в течение 5-ти лет – 37 422 человека, что сопоставимо с трудовыми ресурсами такого города, как Слуцк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96335"/>
            <a:ext cx="91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Акулич В.А., </a:t>
            </a:r>
            <a:r>
              <a:rPr lang="ru-RU" sz="1200" dirty="0" err="1"/>
              <a:t>Пивоварчик</a:t>
            </a:r>
            <a:r>
              <a:rPr lang="ru-RU" sz="1200" dirty="0"/>
              <a:t> Ю.А. ОЦЕНКА РЕЗЕРВА ТРУДОВЫХ РЕСУРСОВ РЕСПУБЛИКИ БЕЛАРУСЬ В РЕЗУЛЬТАТЕ СНИЖЕНИЯ СМЕРТНОСТИ ОТ ВНЕШНИХ ПРИЧИН. Сб. тезисов конференции БГЭУ. 2012 г.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" y="1427537"/>
            <a:ext cx="9115868" cy="488178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2659079">
            <a:off x="5938377" y="4437805"/>
            <a:ext cx="387875" cy="3803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2659079">
            <a:off x="7087861" y="4519358"/>
            <a:ext cx="424946" cy="3803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2239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Трудовые ресурсы – это не только ключевой, в условиях постиндустриальной экономики, фактор производства, но и важнейшая составляющая национального богатства.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6" y="6396335"/>
            <a:ext cx="91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Акулич В.А., </a:t>
            </a:r>
            <a:r>
              <a:rPr lang="ru-RU" sz="1200" dirty="0" err="1"/>
              <a:t>Пивоварчик</a:t>
            </a:r>
            <a:r>
              <a:rPr lang="ru-RU" sz="1200" dirty="0"/>
              <a:t> Ю.А. ОЦЕНКА РЕЗЕРВА ТРУДОВЫХ РЕСУРСОВ РЕСПУБЛИКИ БЕЛАРУСЬ В РЕЗУЛЬТАТЕ СНИЖЕНИЯ СМЕРТНОСТИ ОТ ВНЕШНИХ ПРИЧИН. Сб. тезисов конференции БГЭУ. 2012 г.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81216"/>
            <a:ext cx="6021685" cy="43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6" y="5803865"/>
            <a:ext cx="917870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4. Стоимость жизни одного человека в Беларуси, Великобритании, Германии и других странах,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млн. долл.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Источник: Собственная разработка по данным Белстата,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OECD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World Bank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6702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сельских женщин в возрастной группе 20-24 года в 2015 г. был зафиксирован самый высокий уровень рождаемости за более чем полвека (рис. 2).  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39175" y="930282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565"/>
            <a:ext cx="86391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1268760"/>
            <a:ext cx="9134475" cy="5509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По поводу того, что многодетность ведет к бедности и отвлекает бюджетные ресурсы на социальную политику в ущерб экономическому росту. При этом это вовсе не гарантирует, что через 20-25 лет дети, рожденные сегодня выберут рынок труда Беларуси, а не какой-нибудь другой страны: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Акулич </a:t>
            </a:r>
            <a:r>
              <a:rPr lang="ru-RU" sz="1600" dirty="0"/>
              <a:t>В.А. Дети: третий – лишний? // Белорусы и рынок, 2007, №43, С. 25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/>
              <a:t>Акулич В.А. </a:t>
            </a:r>
            <a:r>
              <a:rPr lang="en-US" sz="1600" dirty="0" smtClean="0"/>
              <a:t> </a:t>
            </a:r>
            <a:r>
              <a:rPr lang="ru-RU" sz="1600" dirty="0" smtClean="0"/>
              <a:t>РОСТ </a:t>
            </a:r>
            <a:r>
              <a:rPr lang="ru-RU" sz="1600" dirty="0"/>
              <a:t>РОЖДАЕМОСТИ КАК БАРЬЕР ДЛЯ ЭКОНОМИЧЕСКОГО </a:t>
            </a:r>
            <a:r>
              <a:rPr lang="ru-RU" sz="1600" dirty="0" smtClean="0"/>
              <a:t>РОСТА</a:t>
            </a:r>
            <a:r>
              <a:rPr lang="en-US" sz="1600" dirty="0"/>
              <a:t> // </a:t>
            </a:r>
            <a:r>
              <a:rPr lang="en-US" sz="1600" dirty="0"/>
              <a:t>http://</a:t>
            </a:r>
            <a:r>
              <a:rPr lang="en-US" sz="1600" dirty="0" smtClean="0"/>
              <a:t>ekonomika.by/gosregulirovanie/otsenka-programm-i-reguliruyushchego-vozdejstviya/rost-rozhdaemosti-kak-barer-dlya-ekonomicheskogo-rosta</a:t>
            </a:r>
          </a:p>
          <a:p>
            <a:pPr marL="457200" indent="-457200">
              <a:buFontTx/>
              <a:buAutoNum type="arabicPeriod"/>
            </a:pPr>
            <a:r>
              <a:rPr lang="ru-RU" sz="1600" dirty="0"/>
              <a:t>Акулич В.А. </a:t>
            </a:r>
            <a:r>
              <a:rPr lang="en-US" sz="1600" dirty="0" smtClean="0"/>
              <a:t> </a:t>
            </a:r>
            <a:r>
              <a:rPr lang="ru-RU" sz="1600" dirty="0" smtClean="0"/>
              <a:t>НЕ </a:t>
            </a:r>
            <a:r>
              <a:rPr lang="ru-RU" sz="1600" dirty="0"/>
              <a:t>УГОДИТЬ В ЛОВУШКУ </a:t>
            </a:r>
            <a:r>
              <a:rPr lang="ru-RU" sz="1600" dirty="0" smtClean="0"/>
              <a:t>БЕДНОСТИ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Рост рождаемости приводит к снижению числа занятых в трудоспособном возрасте</a:t>
            </a:r>
            <a:r>
              <a:rPr lang="en-US" sz="1600" dirty="0" smtClean="0"/>
              <a:t> // </a:t>
            </a:r>
            <a:r>
              <a:rPr lang="en-US" sz="1600" dirty="0"/>
              <a:t>http://</a:t>
            </a:r>
            <a:r>
              <a:rPr lang="en-US" sz="1600" dirty="0" smtClean="0"/>
              <a:t>ekonomika.by/v-regionakh-belarusi/ne-ugodit-v-lovushku-bednosti</a:t>
            </a:r>
            <a:endParaRPr lang="ru-RU" sz="1600" dirty="0"/>
          </a:p>
          <a:p>
            <a:pPr marL="457200" indent="-457200">
              <a:buFontTx/>
              <a:buAutoNum type="arabicPeriod"/>
            </a:pPr>
            <a:r>
              <a:rPr lang="ru-RU" sz="1600" dirty="0" smtClean="0"/>
              <a:t>Акулич </a:t>
            </a:r>
            <a:r>
              <a:rPr lang="ru-RU" sz="1600" dirty="0"/>
              <a:t>В.А. </a:t>
            </a:r>
            <a:r>
              <a:rPr lang="ru-RU" sz="1600" dirty="0" smtClean="0"/>
              <a:t>МОЖЕТ </a:t>
            </a:r>
            <a:r>
              <a:rPr lang="ru-RU" sz="1600" dirty="0"/>
              <a:t>ЛИ КРИЗИС СКАЗАТЬСЯ НА СОЦИАЛЬНОЙ ПОДДЕРЖКЕ ДЕТЕЙ</a:t>
            </a:r>
            <a:r>
              <a:rPr lang="ru-RU" sz="1600" dirty="0" smtClean="0"/>
              <a:t>?</a:t>
            </a:r>
            <a:r>
              <a:rPr lang="en-US" sz="1600" dirty="0"/>
              <a:t> // http://</a:t>
            </a:r>
            <a:r>
              <a:rPr lang="en-US" sz="1600" dirty="0" smtClean="0"/>
              <a:t>ekonomika.by/gosregulirovanie/otsenka-programm-i-reguliruyushchego-vozdejstviya/mozhet-li-krizis-skazatsya-na-sotsialnoj-podderzhke-detej</a:t>
            </a: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/>
              <a:t>Акулич В.А. </a:t>
            </a:r>
            <a:r>
              <a:rPr lang="ru-RU" sz="1600" dirty="0" smtClean="0"/>
              <a:t>ПРИРОСТ </a:t>
            </a:r>
            <a:r>
              <a:rPr lang="ru-RU" sz="1600" dirty="0"/>
              <a:t>РОЖДАЕМОСТИ В БЕЛАРУСИ ОБЕСПЕЧИВАЮТ МОЛОДЫЕ СЕЛЬСКИЕ </a:t>
            </a:r>
            <a:r>
              <a:rPr lang="ru-RU" sz="1600" dirty="0" smtClean="0"/>
              <a:t>ЖЕНЩИНЫ </a:t>
            </a:r>
            <a:r>
              <a:rPr lang="en-US" sz="1600" dirty="0"/>
              <a:t>// http://ekonomika.by/v-regionakh-belarusi/prirost-rozhdaemosti-v-belarusi-obespechivayut-molodye-selskie-zhenshchiny</a:t>
            </a:r>
            <a:endParaRPr lang="ru-RU" sz="1600" dirty="0"/>
          </a:p>
          <a:p>
            <a:pPr marL="457200" lvl="0" indent="-457200">
              <a:buFontTx/>
              <a:buAutoNum type="arabicPeriod"/>
            </a:pPr>
            <a:r>
              <a:rPr lang="ru-RU" sz="1600" b="1" dirty="0" smtClean="0"/>
              <a:t>Акулич </a:t>
            </a:r>
            <a:r>
              <a:rPr lang="ru-RU" sz="1600" b="1" dirty="0"/>
              <a:t>В.А. </a:t>
            </a:r>
            <a:r>
              <a:rPr lang="ru-RU" sz="1600" b="1" dirty="0" smtClean="0"/>
              <a:t>Рождаемость, образование, здоровье, благосостояние и социальная защита детей в </a:t>
            </a:r>
            <a:r>
              <a:rPr lang="ru-RU" sz="1600" b="1" dirty="0"/>
              <a:t>условиях экономической </a:t>
            </a:r>
            <a:r>
              <a:rPr lang="ru-RU" sz="1600" b="1" dirty="0" smtClean="0"/>
              <a:t>стагнации </a:t>
            </a:r>
            <a:r>
              <a:rPr lang="en-US" sz="1600" dirty="0" smtClean="0"/>
              <a:t>/ </a:t>
            </a:r>
            <a:r>
              <a:rPr lang="ru-RU" sz="1600" dirty="0" smtClean="0"/>
              <a:t>Macrocenter </a:t>
            </a:r>
            <a:r>
              <a:rPr lang="ru-RU" sz="1600" dirty="0" err="1"/>
              <a:t>Policy</a:t>
            </a:r>
            <a:r>
              <a:rPr lang="ru-RU" sz="1600" dirty="0"/>
              <a:t>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Series</a:t>
            </a:r>
            <a:r>
              <a:rPr lang="ru-RU" sz="1600" dirty="0"/>
              <a:t>, PP/03/2017 Минск. 2017. 42 c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en-US" sz="1600" dirty="0"/>
              <a:t>// https://macrocenter.by/en/blagosostoyanie-detey-v-usloviyah-ekonomicheskoy-stagnatsii-v-belarusi</a:t>
            </a:r>
            <a:r>
              <a:rPr lang="en-US" sz="1600" dirty="0" smtClean="0"/>
              <a:t>/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13436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Рекомендуемый список литературы в рамках УСР: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1268760"/>
            <a:ext cx="9134475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По поводу того, что происходит старение населения и необходимо постепенно повышать пенсионный возраст:</a:t>
            </a:r>
          </a:p>
          <a:p>
            <a:r>
              <a:rPr lang="ru-RU" sz="2000" dirty="0" smtClean="0"/>
              <a:t>1. Акулич В.А. Время </a:t>
            </a:r>
            <a:r>
              <a:rPr lang="ru-RU" sz="2000" dirty="0"/>
              <a:t>работает против нас. Нужно ли в Беларуси повышать пенсионный возраст и как это делать // Белорусы и рынок, 2008, №23, С. 25.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7030A0"/>
                </a:solidFill>
              </a:rPr>
              <a:t>И что показатель продолжительности жизни не является помехой для повышения пенсионного возраста:</a:t>
            </a:r>
          </a:p>
          <a:p>
            <a:r>
              <a:rPr lang="ru-RU" sz="2000" dirty="0"/>
              <a:t>Акулич В.А. </a:t>
            </a:r>
            <a:r>
              <a:rPr lang="ru-RU" sz="2000" dirty="0" smtClean="0"/>
              <a:t>МУЖЧИНЫ </a:t>
            </a:r>
            <a:r>
              <a:rPr lang="ru-RU" sz="2000" dirty="0"/>
              <a:t>ОТВОЕВАЛИ У СМЕРТИ ЧЕТЫРЕ </a:t>
            </a:r>
            <a:r>
              <a:rPr lang="ru-RU" sz="2000" dirty="0" smtClean="0"/>
              <a:t>ГОДА </a:t>
            </a:r>
            <a:r>
              <a:rPr lang="en-US" sz="2000" dirty="0"/>
              <a:t>// http://ekonomika.by/ekonomika-belarus/realnyj-sektor/muzhchiny-otvoevali-u-smerti-chetyre-goda</a:t>
            </a:r>
            <a:endParaRPr lang="ru-RU" sz="2000" dirty="0"/>
          </a:p>
          <a:p>
            <a:pPr lvl="0"/>
            <a:endParaRPr lang="en-US" sz="2000" dirty="0" smtClean="0">
              <a:solidFill>
                <a:srgbClr val="7030A0"/>
              </a:solidFill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По поводу того, почему в 1990-х годах растущий тренд численности населения сменился на падающий тренд: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Акулич </a:t>
            </a:r>
            <a:r>
              <a:rPr lang="ru-RU" sz="2000" dirty="0"/>
              <a:t>В.А. Экономические основы формирования эффективной демографической политики в Республике Беларусь / Мат-</a:t>
            </a:r>
            <a:r>
              <a:rPr lang="ru-RU" sz="2000" dirty="0" err="1"/>
              <a:t>лы</a:t>
            </a:r>
            <a:r>
              <a:rPr lang="ru-RU" sz="2000" dirty="0"/>
              <a:t> </a:t>
            </a:r>
            <a:r>
              <a:rPr lang="ru-RU" sz="2000" dirty="0" err="1"/>
              <a:t>конф</a:t>
            </a:r>
            <a:r>
              <a:rPr lang="ru-RU" sz="2000" dirty="0"/>
              <a:t>. «Наука и образование в условиях социально-экономической трансформации общества». Минск: ИСЗ. 2003. – C. </a:t>
            </a:r>
            <a:r>
              <a:rPr lang="ru-RU" sz="2000" dirty="0" smtClean="0"/>
              <a:t>50-52</a:t>
            </a:r>
          </a:p>
          <a:p>
            <a:pPr marL="457200" indent="-457200">
              <a:buAutoNum type="arabicPeriod"/>
            </a:pPr>
            <a:r>
              <a:rPr lang="ru-RU" sz="2000" dirty="0"/>
              <a:t>Акулич В.А. </a:t>
            </a:r>
            <a:r>
              <a:rPr lang="be-BY" sz="2000" dirty="0" smtClean="0"/>
              <a:t>Скарачэньне </a:t>
            </a:r>
            <a:r>
              <a:rPr lang="be-BY" sz="2000" dirty="0"/>
              <a:t>насельніцтва – гэта </a:t>
            </a:r>
            <a:r>
              <a:rPr lang="be-BY" sz="2000" dirty="0" smtClean="0"/>
              <a:t>нармальна </a:t>
            </a:r>
            <a:r>
              <a:rPr lang="en-US" sz="2000" dirty="0" smtClean="0"/>
              <a:t>// </a:t>
            </a:r>
            <a:r>
              <a:rPr lang="be-BY" sz="2000" dirty="0" smtClean="0"/>
              <a:t>Наша ніва. 2003.</a:t>
            </a:r>
          </a:p>
          <a:p>
            <a:pPr marL="457200" indent="-457200">
              <a:buFontTx/>
              <a:buAutoNum type="arabicPeriod"/>
            </a:pPr>
            <a:r>
              <a:rPr lang="ru-RU" sz="2000" dirty="0"/>
              <a:t>Акулич В.А. </a:t>
            </a:r>
            <a:r>
              <a:rPr lang="be-BY" sz="2000" dirty="0" smtClean="0"/>
              <a:t>Рост </a:t>
            </a:r>
            <a:r>
              <a:rPr lang="be-BY" sz="2000" dirty="0"/>
              <a:t>ці </a:t>
            </a:r>
            <a:r>
              <a:rPr lang="be-BY" sz="2000" dirty="0" smtClean="0"/>
              <a:t>развіццё? </a:t>
            </a:r>
            <a:r>
              <a:rPr lang="en-US" sz="2000" dirty="0" smtClean="0"/>
              <a:t>// </a:t>
            </a:r>
            <a:r>
              <a:rPr lang="en-US" sz="2000" dirty="0"/>
              <a:t>// </a:t>
            </a:r>
            <a:r>
              <a:rPr lang="be-BY" sz="2000" dirty="0"/>
              <a:t>Наша ніва. </a:t>
            </a:r>
            <a:r>
              <a:rPr lang="be-BY" sz="2000" dirty="0" smtClean="0"/>
              <a:t>200</a:t>
            </a:r>
            <a:r>
              <a:rPr lang="en-US" sz="2000" dirty="0" smtClean="0"/>
              <a:t>5</a:t>
            </a:r>
            <a:r>
              <a:rPr lang="be-BY" sz="2000" dirty="0" smtClean="0"/>
              <a:t>.</a:t>
            </a:r>
            <a:endParaRPr lang="be-BY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13436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Рекомендуемый список литературы в рамках УСР: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1268760"/>
            <a:ext cx="9134475" cy="50167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По поводу того, что Беларусь стремительно стареет:</a:t>
            </a:r>
          </a:p>
          <a:p>
            <a:r>
              <a:rPr lang="en-US" sz="2000" dirty="0" smtClean="0"/>
              <a:t>1. </a:t>
            </a:r>
            <a:r>
              <a:rPr lang="ru-RU" sz="2000" dirty="0" smtClean="0"/>
              <a:t>БЕЛАРУСЬ </a:t>
            </a:r>
            <a:r>
              <a:rPr lang="ru-RU" sz="2000" dirty="0"/>
              <a:t>СТРЕМИТЕЛЬНО </a:t>
            </a:r>
            <a:r>
              <a:rPr lang="ru-RU" sz="2000" dirty="0" smtClean="0"/>
              <a:t>СТАРЕЕТ </a:t>
            </a:r>
            <a:r>
              <a:rPr lang="en-US" sz="2000" dirty="0"/>
              <a:t>// http://</a:t>
            </a:r>
            <a:r>
              <a:rPr lang="en-US" sz="2000" dirty="0" smtClean="0"/>
              <a:t>ekonomika.by/ekonomika-belarus/sostoyanie-rynkov-i-institutov/belarus-stremitelno-stareet</a:t>
            </a:r>
          </a:p>
          <a:p>
            <a:r>
              <a:rPr lang="en-US" sz="2000" dirty="0" smtClean="0"/>
              <a:t>2. </a:t>
            </a:r>
            <a:r>
              <a:rPr lang="ru-RU" sz="2000" dirty="0" smtClean="0"/>
              <a:t>БОЛЬШИНСТВО </a:t>
            </a:r>
            <a:r>
              <a:rPr lang="ru-RU" sz="2000" dirty="0"/>
              <a:t>ГОРОДОВ БЕЛАРУСИ ИСПЫТЫВАЮТ НЕДОСТАТОК ЧИСЛЕННОСТИ </a:t>
            </a:r>
            <a:r>
              <a:rPr lang="ru-RU" sz="2000" dirty="0" smtClean="0"/>
              <a:t>НАСЕЛЕНИЯ</a:t>
            </a:r>
            <a:r>
              <a:rPr lang="en-US" sz="2000" dirty="0"/>
              <a:t> // http://</a:t>
            </a:r>
            <a:r>
              <a:rPr lang="en-US" sz="2000" dirty="0" smtClean="0"/>
              <a:t>ekonomika.by/gosregulirovanie/otsenka-programm-i-reguliruyushchego-vozdejstviya/bolshinstvo-gorodov-belarusi-ispytyvayut-nedostatok-chislennosti-naseleniya</a:t>
            </a:r>
          </a:p>
          <a:p>
            <a:r>
              <a:rPr lang="en-US" sz="2000" dirty="0" smtClean="0"/>
              <a:t>3. </a:t>
            </a:r>
            <a:r>
              <a:rPr lang="ru-RU" sz="2000" dirty="0" smtClean="0"/>
              <a:t>Екатерины Антипова Е. Демографическое </a:t>
            </a:r>
            <a:r>
              <a:rPr lang="ru-RU" sz="2000" dirty="0"/>
              <a:t>старение в Республике </a:t>
            </a:r>
            <a:r>
              <a:rPr lang="ru-RU" sz="2000" dirty="0" smtClean="0"/>
              <a:t>Беларусь </a:t>
            </a:r>
            <a:r>
              <a:rPr lang="en-US" sz="2000" dirty="0" smtClean="0"/>
              <a:t>// </a:t>
            </a:r>
            <a:r>
              <a:rPr lang="ru-RU" sz="2000" dirty="0" smtClean="0"/>
              <a:t>Белорусский экономический журнал. №</a:t>
            </a:r>
            <a:r>
              <a:rPr lang="ru-RU" sz="2000" dirty="0"/>
              <a:t>4, 2017, </a:t>
            </a:r>
            <a:r>
              <a:rPr lang="ru-RU" sz="2000" dirty="0" smtClean="0"/>
              <a:t>С. 129-146</a:t>
            </a:r>
          </a:p>
          <a:p>
            <a:endParaRPr lang="ru-RU" sz="2000" b="1" cap="all" dirty="0"/>
          </a:p>
          <a:p>
            <a:r>
              <a:rPr lang="ru-RU" sz="2000" dirty="0" smtClean="0">
                <a:solidFill>
                  <a:srgbClr val="7030A0"/>
                </a:solidFill>
              </a:rPr>
              <a:t>По поводу высокой смертности населения от внешних причин:</a:t>
            </a:r>
          </a:p>
          <a:p>
            <a:r>
              <a:rPr lang="ru-RU" sz="2000" dirty="0"/>
              <a:t>Акулич </a:t>
            </a:r>
            <a:r>
              <a:rPr lang="ru-RU" sz="2000" dirty="0" smtClean="0"/>
              <a:t>В.А., </a:t>
            </a:r>
            <a:r>
              <a:rPr lang="ru-RU" sz="2000" dirty="0" err="1" smtClean="0"/>
              <a:t>Пивоварчик</a:t>
            </a:r>
            <a:r>
              <a:rPr lang="ru-RU" sz="2000" dirty="0" smtClean="0"/>
              <a:t> Ю.А. ОЦЕНКА </a:t>
            </a:r>
            <a:r>
              <a:rPr lang="ru-RU" sz="2000" dirty="0"/>
              <a:t>РЕЗЕРВА ТРУДОВЫХ РЕСУРСОВ РЕСПУБЛИКИ БЕЛАРУСЬ </a:t>
            </a:r>
            <a:r>
              <a:rPr lang="ru-RU" sz="2000" dirty="0" smtClean="0"/>
              <a:t>В </a:t>
            </a:r>
            <a:r>
              <a:rPr lang="ru-RU" sz="2000" dirty="0"/>
              <a:t>РЕЗУЛЬТАТЕ СНИЖЕНИЯ СМЕРТНОСТИ ОТ ВНЕШНИХ </a:t>
            </a:r>
            <a:r>
              <a:rPr lang="ru-RU" sz="2000" dirty="0" smtClean="0"/>
              <a:t>ПРИЧИН. Сб. тезисов конференции БГЭУ. 2012 г.</a:t>
            </a:r>
            <a:endParaRPr lang="ru-RU" sz="2000" dirty="0"/>
          </a:p>
          <a:p>
            <a:endParaRPr lang="ru-RU" sz="2000" b="1" cap="all" dirty="0"/>
          </a:p>
          <a:p>
            <a:pPr lvl="0"/>
            <a:endParaRPr lang="en-US" sz="2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13436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Рекомендуемый список литературы в рамках УСР: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1268760"/>
            <a:ext cx="9134475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По поводу состояния рынка труда в целом:</a:t>
            </a:r>
          </a:p>
          <a:p>
            <a:r>
              <a:rPr lang="ru-RU" sz="2000" dirty="0" smtClean="0"/>
              <a:t>1. Акулич </a:t>
            </a:r>
            <a:r>
              <a:rPr lang="ru-RU" sz="2000" dirty="0"/>
              <a:t>В.А. Рынок труда: в ловушке низкооплачиваемой занятости, безработицы и бедности // Белорусский ежегодник – 2016. Вильнюс: </a:t>
            </a:r>
            <a:r>
              <a:rPr lang="ru-RU" sz="2000" dirty="0" err="1"/>
              <a:t>Логвинов</a:t>
            </a:r>
            <a:r>
              <a:rPr lang="ru-RU" sz="2000" dirty="0"/>
              <a:t>. 2017. С. </a:t>
            </a:r>
            <a:r>
              <a:rPr lang="ru-RU" sz="2000" dirty="0" smtClean="0"/>
              <a:t>232-243 </a:t>
            </a:r>
            <a:r>
              <a:rPr lang="en-US" sz="2000" dirty="0"/>
              <a:t>https://macrocenter.by/en/ryinok-truda-v-lovushke-nizkooplachivaemoy-zanyatosti-bezrabotitsyi-i-bednosti/</a:t>
            </a:r>
            <a:endParaRPr lang="ru-RU" sz="2000" dirty="0"/>
          </a:p>
          <a:p>
            <a:pPr lvl="0"/>
            <a:r>
              <a:rPr lang="ru-RU" sz="2000" dirty="0" smtClean="0"/>
              <a:t>2. Акулич </a:t>
            </a:r>
            <a:r>
              <a:rPr lang="ru-RU" sz="2000" dirty="0"/>
              <a:t>В.А. Рынок труда: в тисках чрезмерного административного регулирования // Белорусский ежегодник – 2017. Вильнюс: </a:t>
            </a:r>
            <a:r>
              <a:rPr lang="ru-RU" sz="2000" dirty="0" err="1"/>
              <a:t>Логвинов</a:t>
            </a:r>
            <a:r>
              <a:rPr lang="ru-RU" sz="2000" dirty="0"/>
              <a:t>. 2018. С. </a:t>
            </a:r>
            <a:r>
              <a:rPr lang="ru-RU" sz="2000" dirty="0" smtClean="0"/>
              <a:t>229-239 </a:t>
            </a:r>
            <a:r>
              <a:rPr lang="en-US" sz="2000" dirty="0"/>
              <a:t>https://macrocenter.by/en/market-in-the-grip-of-excessive-administrative-regulation</a:t>
            </a:r>
            <a:r>
              <a:rPr lang="en-US" sz="2000" dirty="0" smtClean="0"/>
              <a:t>/</a:t>
            </a:r>
            <a:r>
              <a:rPr lang="ru-RU" sz="2000" dirty="0" smtClean="0"/>
              <a:t> </a:t>
            </a:r>
          </a:p>
          <a:p>
            <a:pPr lvl="0"/>
            <a:r>
              <a:rPr lang="ru-RU" sz="2000" dirty="0" smtClean="0"/>
              <a:t>3. </a:t>
            </a:r>
            <a:r>
              <a:rPr lang="en-US" sz="2000" dirty="0" err="1"/>
              <a:t>Akulich</a:t>
            </a:r>
            <a:r>
              <a:rPr lang="en-US" sz="2000" dirty="0"/>
              <a:t>, U. Capital and </a:t>
            </a:r>
            <a:r>
              <a:rPr lang="en-US" sz="2000" dirty="0" err="1"/>
              <a:t>labour</a:t>
            </a:r>
            <a:r>
              <a:rPr lang="en-US" sz="2000" dirty="0"/>
              <a:t> market in Belarus: equal status for long run growth / (with </a:t>
            </a:r>
            <a:r>
              <a:rPr lang="en-US" sz="2000" dirty="0" err="1"/>
              <a:t>Valetka</a:t>
            </a:r>
            <a:r>
              <a:rPr lang="en-US" sz="2000" dirty="0"/>
              <a:t>, U., </a:t>
            </a:r>
            <a:r>
              <a:rPr lang="en-US" sz="2000" dirty="0" err="1"/>
              <a:t>Naurodski</a:t>
            </a:r>
            <a:r>
              <a:rPr lang="en-US" sz="2000" dirty="0"/>
              <a:t>, S., and etc.). Warsaw: CASE Belarus Publishing, 2015. – 82 p</a:t>
            </a:r>
            <a:r>
              <a:rPr lang="en-US" sz="2000" dirty="0" smtClean="0"/>
              <a:t>.</a:t>
            </a:r>
            <a:r>
              <a:rPr lang="ru-RU" sz="2000" dirty="0" smtClean="0"/>
              <a:t> На русском языке.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По поводу того, что многие города Беларуси испытывают недостаток населения. Технический анализ по распределению Ципфа:</a:t>
            </a:r>
          </a:p>
          <a:p>
            <a:r>
              <a:rPr lang="en-US" sz="2000" dirty="0" smtClean="0"/>
              <a:t>1.</a:t>
            </a:r>
            <a:r>
              <a:rPr lang="ru-RU" dirty="0" smtClean="0"/>
              <a:t>Русак И.Н. </a:t>
            </a:r>
            <a:r>
              <a:rPr lang="ru-RU" cap="all" dirty="0"/>
              <a:t>БОЛЬШИНСТВО ГОРОДОВ БЕЛАРУСИ ИСПЫТЫВАЮТ НЕДОСТАТОК ЧИСЛЕННОСТИ </a:t>
            </a:r>
            <a:r>
              <a:rPr lang="ru-RU" cap="all" dirty="0" smtClean="0"/>
              <a:t>НАСЕЛЕНИЯ</a:t>
            </a:r>
            <a:r>
              <a:rPr lang="ru-RU" dirty="0"/>
              <a:t> </a:t>
            </a:r>
            <a:r>
              <a:rPr lang="en-US" dirty="0"/>
              <a:t>// http://ekonomika.by/gosregulirovanie/otsenka-programm-i-reguliruyushchego-vozdejstviya/bolshinstvo-gorodov-belarusi-ispytyvayut-nedostatok-chislennosti-naseleniya</a:t>
            </a:r>
            <a:endParaRPr lang="ru-RU" b="1" cap="all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13436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Рекомендуемый список литературы в рамках УСР: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85938" y="214313"/>
            <a:ext cx="7129462" cy="1431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состояния рынка труда национальной экономики</a:t>
            </a:r>
            <a:endParaRPr lang="ru-RU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85938" y="1857375"/>
            <a:ext cx="7107237" cy="4811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/>
              <a:t>Акулич Владимир Алексеевич</a:t>
            </a:r>
            <a:endParaRPr lang="en-US" sz="3000" b="1" dirty="0" smtClean="0"/>
          </a:p>
          <a:p>
            <a:pPr marL="0" indent="0" algn="r">
              <a:lnSpc>
                <a:spcPct val="90000"/>
              </a:lnSpc>
              <a:buNone/>
              <a:defRPr/>
            </a:pPr>
            <a:r>
              <a:rPr lang="ru-RU" sz="3000" b="1" dirty="0"/>
              <a:t>(</a:t>
            </a:r>
            <a:r>
              <a:rPr lang="en-US" sz="3000" b="1" dirty="0" err="1" smtClean="0"/>
              <a:t>Uladzimir</a:t>
            </a:r>
            <a:r>
              <a:rPr lang="en-US" sz="3000" b="1" dirty="0" smtClean="0"/>
              <a:t> </a:t>
            </a:r>
            <a:r>
              <a:rPr lang="en-US" sz="3000" b="1" dirty="0"/>
              <a:t>Akulich)</a:t>
            </a:r>
            <a:endParaRPr lang="ru-RU" sz="3000" b="1" dirty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/>
              <a:t>Доцент кафедры национальной экономики и государственного управления БГЭУ  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05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0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/>
              <a:t>Лекция.</a:t>
            </a:r>
            <a:r>
              <a:rPr lang="en-US" sz="3000" b="1" dirty="0" smtClean="0"/>
              <a:t> </a:t>
            </a:r>
            <a:r>
              <a:rPr lang="ru-RU" sz="3000" dirty="0" smtClean="0"/>
              <a:t>Демография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e-BY" sz="3000" dirty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e-BY" sz="1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9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46702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Суммарный коэффициент рождаемости у сельских женщин в 2015 году стал самым высоким, начиная с 1960 г. Суммарный коэффициент рождаемости у городских женщин, как и в среднем по Беларуси, вернулся на уровень 1992 года (рис. 3)  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2440" y="116632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843689"/>
            <a:ext cx="77533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92645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Отклик на стимулирование многодетности проявился в ставке на рождение второго, третьего и последующих детей. В структуре рожденных детей каждый год снижается доля детей, рожденных первыми, и, наоборот, растет доля детей, рожденных вторыми, третьими и последующими (рис. 4).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532440" y="116632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309320"/>
            <a:ext cx="9144000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Ист.: Акулич, В,А, </a:t>
            </a:r>
            <a:r>
              <a:rPr lang="ru-RU" sz="1400" dirty="0"/>
              <a:t>Благосостояние детей в условиях экономической стагнации в </a:t>
            </a:r>
            <a:r>
              <a:rPr lang="ru-RU" sz="1400" dirty="0" smtClean="0"/>
              <a:t>Беларуси </a:t>
            </a:r>
            <a:r>
              <a:rPr lang="en-US" sz="1400" dirty="0" smtClean="0"/>
              <a:t>/ WP </a:t>
            </a:r>
            <a:r>
              <a:rPr lang="ru-RU" sz="1400" dirty="0" smtClean="0"/>
              <a:t>№3,</a:t>
            </a:r>
            <a:r>
              <a:rPr lang="en-US" sz="1400" dirty="0" smtClean="0"/>
              <a:t> </a:t>
            </a:r>
            <a:r>
              <a:rPr lang="ru-RU" sz="1400" dirty="0" smtClean="0"/>
              <a:t>2017, Минск: </a:t>
            </a:r>
            <a:r>
              <a:rPr lang="en-US" sz="1400" dirty="0" smtClean="0"/>
              <a:t>Macrocenter</a:t>
            </a:r>
            <a:r>
              <a:rPr lang="en-US" sz="1400" dirty="0"/>
              <a:t>, https://macrocenter.by/en/blagosostoyanie-detey-v-usloviyah-ekonomicheskoy-stagnatsii-v-belarusi/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049"/>
            <a:ext cx="7820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201596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новые стимулы по-разному откликнулись женщины в зависимости от возраста и местности проживания. Наиболее активно (особенно в последние 5 лет) увеличили рождаемость женщины в возрастных группах 20-24 года и 25-29 лет, проживающие в сельской местности. Так много сельские женщины в этих возрастных группах не рожали даже в советские времена (рис. 12).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04448" y="1572955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6342"/>
            <a:ext cx="8236258" cy="44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9525" y="-9620"/>
            <a:ext cx="9144000" cy="171042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четырех из шести областей более 300 сельских женщин из 1000 в возрасте 20-24 года рожали детей. В 2014 г. в возрасте 20-24 года в сельской местности в Гродненской области родили 370 женщин из 1000, а в Гомельской, Могилевской и Брестской соответственно – 343, 318 и 314 (рис. 13).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604448" y="1124744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/>
              <a:t> </a:t>
            </a:r>
            <a:r>
              <a:rPr lang="en-US" sz="2000" dirty="0"/>
              <a:t>I</a:t>
            </a:r>
            <a:endParaRPr lang="en-US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525" y="6438094"/>
            <a:ext cx="9144000" cy="4199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/>
              <a:t>Ист.: Акулич, В,А, </a:t>
            </a:r>
            <a:r>
              <a:rPr lang="ru-RU" sz="1000" dirty="0"/>
              <a:t>Благосостояние детей в условиях экономической стагнации в </a:t>
            </a:r>
            <a:r>
              <a:rPr lang="ru-RU" sz="1000" dirty="0" smtClean="0"/>
              <a:t>Беларуси </a:t>
            </a:r>
            <a:r>
              <a:rPr lang="en-US" sz="1000" dirty="0" smtClean="0"/>
              <a:t>/ WP </a:t>
            </a:r>
            <a:r>
              <a:rPr lang="ru-RU" sz="1000" dirty="0" smtClean="0"/>
              <a:t>№3,</a:t>
            </a:r>
            <a:r>
              <a:rPr lang="en-US" sz="1000" dirty="0" smtClean="0"/>
              <a:t> </a:t>
            </a:r>
            <a:r>
              <a:rPr lang="ru-RU" sz="1000" dirty="0" smtClean="0"/>
              <a:t>2017, Минск: </a:t>
            </a:r>
            <a:r>
              <a:rPr lang="en-US" sz="1000" dirty="0" smtClean="0"/>
              <a:t>Macrocenter</a:t>
            </a:r>
            <a:r>
              <a:rPr lang="en-US" sz="1000" dirty="0"/>
              <a:t>, https://macrocenter.by/en/blagosostoyanie-detey-v-usloviyah-ekonomicheskoy-stagnatsii-v-belarusi/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700808"/>
            <a:ext cx="9153525" cy="47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6262</Words>
  <Application>Microsoft Office PowerPoint</Application>
  <PresentationFormat>Экран (4:3)</PresentationFormat>
  <Paragraphs>287</Paragraphs>
  <Slides>54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ＭＳ Ｐゴシック</vt:lpstr>
      <vt:lpstr>Arial</vt:lpstr>
      <vt:lpstr>Arial</vt:lpstr>
      <vt:lpstr>Calibri</vt:lpstr>
      <vt:lpstr>Helvetica</vt:lpstr>
      <vt:lpstr>Tahoma</vt:lpstr>
      <vt:lpstr>Times New Roman</vt:lpstr>
      <vt:lpstr>Wingdings</vt:lpstr>
      <vt:lpstr>Тема Office</vt:lpstr>
      <vt:lpstr>Анализ состояния рынка труда национальной экономики</vt:lpstr>
      <vt:lpstr>Презентация PowerPoint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Презентация PowerPoint</vt:lpstr>
      <vt:lpstr>Презентация PowerPoint</vt:lpstr>
      <vt:lpstr>Презентация PowerPoint</vt:lpstr>
      <vt:lpstr>Презентация PowerPoint</vt:lpstr>
      <vt:lpstr>Ист.: Акулич, В,А, Благосостояние детей в условиях экономической стагнации в Беларуси / WP №3, 2017, Минск: Macrocenter, https://macrocenter.by/en/blagosostoyanie-detey-v-usloviyah-ekonomicheskoy-stagnatsii-v-belarusi/</vt:lpstr>
      <vt:lpstr>Презентация PowerPoint</vt:lpstr>
      <vt:lpstr>Динамика численности населения Беларуси в 1950-2010 гг. 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https://ru.wikipedia.org/wiki/Список_стран_по_плотности_населения</vt:lpstr>
      <vt:lpstr>https://ru.wikipedia.org/wiki/Список_стран_по_плотности_населения</vt:lpstr>
      <vt:lpstr>Процент населения, проживающего в столице в разных странах</vt:lpstr>
      <vt:lpstr> Размещение населенных пунктов на территории Беларуси </vt:lpstr>
      <vt:lpstr>53% студентов обучается в столице, хотя в Минске проживает только 20% населения страны</vt:lpstr>
      <vt:lpstr>Проект студенческого жилого комплекса с объектами обслуживания «Студенческая деревня» в г.Минск</vt:lpstr>
      <vt:lpstr>Ист: Русак И.Н. БОЛЬШИНСТВО ГОРОДОВ БЕЛАРУСИ ИСПЫТЫВАЮТ НЕДОСТАТОК ЧИСЛЕННОСТИ НАСЕЛЕНИЯ // http://ekonomika.by/gosregulirovanie/otsenka-programm-i-reguliruyushchego-vozdejstviya/bolshinstvo-gorodov-belarusi-ispytyvayut-nedostatok-chislennosti-naseleniya</vt:lpstr>
      <vt:lpstr>Ист: Русак И.Н. БОЛЬШИНСТВО ГОРОДОВ БЕЛАРУСИ ИСПЫТЫВАЮТ НЕДОСТАТОК ЧИСЛЕННОСТИ НАСЕЛЕНИЯ // http://ekonomika.by/gosregulirovanie/otsenka-programm-i-reguliruyushchego-vozdejstviya/bolshinstvo-gorodov-belarusi-ispytyvayut-nedostatok-chislennosti-naseleniya</vt:lpstr>
      <vt:lpstr>Ист: Русак И.Н. БОЛЬШИНСТВО ГОРОДОВ БЕЛАРУСИ ИСПЫТЫВАЮТ НЕДОСТАТОК ЧИСЛЕННОСТИ НАСЕЛЕНИЯ // http://ekonomika.by/gosregulirovanie/otsenka-programm-i-reguliruyushchego-vozdejstviya/bolshinstvo-gorodov-belarusi-ispytyvayut-nedostatok-chislennosti-naseleniya</vt:lpstr>
      <vt:lpstr>Ист: Русак И.Н. БОЛЬШИНСТВО ГОРОДОВ БЕЛАРУСИ ИСПЫТЫВАЮТ НЕДОСТАТОК ЧИСЛЕННОСТИ НАСЕЛЕНИЯ // http://ekonomika.by/gosregulirovanie/otsenka-programm-i-reguliruyushchego-vozdejstviya/bolshinstvo-gorodov-belarusi-ispytyvayut-nedostatok-chislennosti-naseleniya</vt:lpstr>
      <vt:lpstr>Ист: БЕЛАРУСЬ СТРЕМИТЕЛЬНО СТАРЕЕТ // http://ekonomika.by/ekonomika-belarus/sostoyanie-rynkov-i-institutov/belarus-stremitelno-stareet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состояния рынка труда национальной экономики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Аристотеля можно найти представление о том, как нужно правильно строить научное исследование и излагать его результаты</dc:title>
  <dc:creator>User_ntu</dc:creator>
  <cp:lastModifiedBy>Пользователь Windows</cp:lastModifiedBy>
  <cp:revision>122</cp:revision>
  <dcterms:created xsi:type="dcterms:W3CDTF">2017-04-24T11:32:00Z</dcterms:created>
  <dcterms:modified xsi:type="dcterms:W3CDTF">2018-09-14T08:10:50Z</dcterms:modified>
</cp:coreProperties>
</file>