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96" r:id="rId3"/>
    <p:sldId id="298" r:id="rId4"/>
    <p:sldId id="301" r:id="rId5"/>
    <p:sldId id="299" r:id="rId6"/>
    <p:sldId id="300" r:id="rId7"/>
    <p:sldId id="302" r:id="rId8"/>
    <p:sldId id="303" r:id="rId9"/>
    <p:sldId id="304" r:id="rId10"/>
    <p:sldId id="294" r:id="rId11"/>
    <p:sldId id="305" r:id="rId12"/>
    <p:sldId id="295" r:id="rId13"/>
    <p:sldId id="292" r:id="rId14"/>
    <p:sldId id="307" r:id="rId15"/>
    <p:sldId id="306" r:id="rId16"/>
    <p:sldId id="308" r:id="rId17"/>
    <p:sldId id="291" r:id="rId18"/>
    <p:sldId id="297" r:id="rId19"/>
  </p:sldIdLst>
  <p:sldSz cx="9144000" cy="6858000" type="screen4x3"/>
  <p:notesSz cx="6858000" cy="9144000"/>
  <p:defaultTextStyle>
    <a:defPPr>
      <a:defRPr lang="be-BY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66"/>
    <a:srgbClr val="CC99FF"/>
    <a:srgbClr val="008080"/>
    <a:srgbClr val="43CEFF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85363" autoAdjust="0"/>
  </p:normalViewPr>
  <p:slideViewPr>
    <p:cSldViewPr>
      <p:cViewPr varScale="1">
        <p:scale>
          <a:sx n="99" d="100"/>
          <a:sy n="99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6E5DB12-3276-4449-9C48-8FCEF8765E51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08D029-E1C7-451A-ACF6-A96BC006B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4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38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2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66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2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2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90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15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86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2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52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45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107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75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27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2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46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5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93283-C084-4495-95BE-151259D8398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50947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D0FF2-D6D5-42F1-9DBC-F57FAF2D4965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8457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B849-734A-4535-A97F-91051121BB2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0925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ellowGrid3"/>
          <p:cNvPicPr>
            <a:picLocks noChangeAspect="1" noChangeArrowheads="1"/>
          </p:cNvPicPr>
          <p:nvPr/>
        </p:nvPicPr>
        <p:blipFill>
          <a:blip r:embed="rId2">
            <a:lum bright="20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12"/>
          <a:stretch>
            <a:fillRect/>
          </a:stretch>
        </p:blipFill>
        <p:spPr bwMode="auto">
          <a:xfrm>
            <a:off x="1676400" y="0"/>
            <a:ext cx="746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orange-bar1"/>
          <p:cNvPicPr>
            <a:picLocks noChangeAspect="1" noChangeArrowheads="1"/>
          </p:cNvPicPr>
          <p:nvPr/>
        </p:nvPicPr>
        <p:blipFill>
          <a:blip r:embed="rId3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5410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120000"/>
              </a:spcBef>
              <a:defRPr/>
            </a:pPr>
            <a:r>
              <a:rPr lang="en-US" sz="5000" smtClean="0">
                <a:solidFill>
                  <a:srgbClr val="660033"/>
                </a:solidFill>
              </a:rPr>
              <a:t>macroeconomics</a:t>
            </a:r>
            <a:r>
              <a:rPr lang="en-US" sz="5000" smtClean="0">
                <a:solidFill>
                  <a:srgbClr val="6D92DB"/>
                </a:solidFill>
              </a:rPr>
              <a:t> </a:t>
            </a:r>
            <a:r>
              <a:rPr lang="en-US" sz="2200" smtClean="0">
                <a:solidFill>
                  <a:srgbClr val="6D92DB"/>
                </a:solidFill>
              </a:rPr>
              <a:t>	</a:t>
            </a:r>
            <a:r>
              <a:rPr lang="en-US" sz="2200" smtClean="0">
                <a:solidFill>
                  <a:srgbClr val="8CAFCE"/>
                </a:solidFill>
              </a:rPr>
              <a:t>fifth edition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z="3000" b="1" smtClean="0">
                <a:solidFill>
                  <a:srgbClr val="6D92DB"/>
                </a:solidFill>
              </a:rPr>
              <a:t>	</a:t>
            </a:r>
            <a:r>
              <a:rPr lang="en-US" sz="3000" b="1" smtClean="0">
                <a:solidFill>
                  <a:srgbClr val="C24F00"/>
                </a:solidFill>
              </a:rPr>
              <a:t>N. Gregory Mankiw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mtClean="0">
                <a:solidFill>
                  <a:srgbClr val="C24F00"/>
                </a:solidFill>
              </a:rPr>
              <a:t>	</a:t>
            </a:r>
            <a:r>
              <a:rPr lang="en-US" smtClean="0">
                <a:solidFill>
                  <a:srgbClr val="660033"/>
                </a:solidFill>
              </a:rPr>
              <a:t>PowerPoint</a:t>
            </a:r>
            <a:r>
              <a:rPr lang="en-US" baseline="40000" smtClean="0">
                <a:solidFill>
                  <a:srgbClr val="660033"/>
                </a:solidFill>
              </a:rPr>
              <a:t>®</a:t>
            </a:r>
            <a:r>
              <a:rPr lang="en-US" smtClean="0">
                <a:solidFill>
                  <a:srgbClr val="660033"/>
                </a:solidFill>
              </a:rPr>
              <a:t> Slides </a:t>
            </a:r>
            <a:br>
              <a:rPr lang="en-US" smtClean="0">
                <a:solidFill>
                  <a:srgbClr val="660033"/>
                </a:solidFill>
              </a:rPr>
            </a:br>
            <a:r>
              <a:rPr lang="en-US" smtClean="0">
                <a:solidFill>
                  <a:srgbClr val="660033"/>
                </a:solidFill>
              </a:rPr>
              <a:t>	by Ron Cronovich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2460625" y="2538413"/>
            <a:ext cx="6400800" cy="2057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0" b="1" smtClean="0">
                <a:solidFill>
                  <a:srgbClr val="F58803"/>
                </a:solidFill>
              </a:rPr>
              <a:t>macro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51054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i="1" smtClean="0"/>
              <a:t>© 2002 Worth Publishers,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0152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0440-CA4A-496C-B953-4192EF5BDF4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15370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D374-56A0-4215-B7FA-E5F1CCB0B7F0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8006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ECA4-65F9-4050-87C6-CB3AA42F2BA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2431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6D25-D062-4FB1-8A40-1D41A70C3A8D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7717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CFA2-18C7-4BA6-A41A-BA1B879E4EEB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9652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C16C0-EB70-4571-B08B-247CC221CC04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8911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8C5F-2978-4208-84DF-98CCF46E9D3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545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7EA1-A329-4C78-B73E-F76381B84A9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80991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e-BY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e-BY" smtClean="0"/>
              <a:t>Click to edit Master text styles</a:t>
            </a:r>
          </a:p>
          <a:p>
            <a:pPr lvl="1"/>
            <a:r>
              <a:rPr lang="be-BY" smtClean="0"/>
              <a:t>Second level</a:t>
            </a:r>
          </a:p>
          <a:p>
            <a:pPr lvl="2"/>
            <a:r>
              <a:rPr lang="be-BY" smtClean="0"/>
              <a:t>Third level</a:t>
            </a:r>
          </a:p>
          <a:p>
            <a:pPr lvl="3"/>
            <a:r>
              <a:rPr lang="be-BY" smtClean="0"/>
              <a:t>Fourth level</a:t>
            </a:r>
          </a:p>
          <a:p>
            <a:pPr lvl="4"/>
            <a:r>
              <a:rPr lang="be-BY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B42994-6443-40FD-B580-50E50512C598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llfi.biz/financialmanagement/WorkingCapitalManagement/tochka-zakaza.php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me.org/81320/menedzhment/upravlenie_zapasami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81320/menedzhment/upravlenie_zapasam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eith_Oliver" TargetMode="External"/><Relationship Id="rId3" Type="http://schemas.openxmlformats.org/officeDocument/2006/relationships/hyperlink" Target="https://studme.org/81320/menedzhment/upravlenie_zapasami" TargetMode="External"/><Relationship Id="rId7" Type="http://schemas.openxmlformats.org/officeDocument/2006/relationships/hyperlink" Target="https://ru.wikipedia.org/w/index.php?title=%D0%9E%D0%BB%D0%B8%D0%B2%D0%B5%D1%80,_%D0%9A%D0%B5%D0%B9%D1%82&amp;action=edit&amp;redlink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0%BE%D0%B8%D0%B7%D0%B2%D0%BE%D0%B4%D1%81%D1%82%D0%B2%D0%BE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ru.wikipedia.org/wiki/%D0%9B%D0%BE%D0%B3%D0%B8%D1%81%D1%82%D0%B8%D0%BA%D0%B0" TargetMode="External"/><Relationship Id="rId10" Type="http://schemas.openxmlformats.org/officeDocument/2006/relationships/hyperlink" Target="https://ru.wikipedia.org/wiki/%D0%94%D0%BE%D0%B1%D0%B0%D0%B2%D0%BB%D0%B5%D0%BD%D0%BD%D0%B0%D1%8F_%D1%81%D1%82%D0%BE%D0%B8%D0%BC%D0%BE%D1%81%D1%82%D1%8C" TargetMode="External"/><Relationship Id="rId4" Type="http://schemas.openxmlformats.org/officeDocument/2006/relationships/hyperlink" Target="https://ru.wikipedia.org/wiki/%D0%90%D0%BD%D0%B3%D0%BB%D0%B8%D0%B9%D1%81%D0%BA%D0%B8%D0%B9_%D1%8F%D0%B7%D1%8B%D0%BA" TargetMode="External"/><Relationship Id="rId9" Type="http://schemas.openxmlformats.org/officeDocument/2006/relationships/hyperlink" Target="https://ru.wikipedia.org/wiki/%D0%A6%D0%B5%D0%BF%D0%BE%D1%87%D0%BA%D0%B0_%D1%86%D0%B5%D0%BD%D0%BD%D0%BE%D1%81%D1%82%D0%B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Journal_of_Supply_Chain_Management&amp;action=edit&amp;redlink=1" TargetMode="External"/><Relationship Id="rId3" Type="http://schemas.openxmlformats.org/officeDocument/2006/relationships/hyperlink" Target="https://studme.org/81320/menedzhment/upravlenie_zapasami" TargetMode="External"/><Relationship Id="rId7" Type="http://schemas.openxmlformats.org/officeDocument/2006/relationships/hyperlink" Target="https://en.wikipedia.org/wiki/Supply_Chain_Management_(journal)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Supply_Chain_Management_(%D0%B6%D1%83%D1%80%D0%BD%D0%B0%D0%BB)&amp;action=edit&amp;redlink=1" TargetMode="External"/><Relationship Id="rId5" Type="http://schemas.openxmlformats.org/officeDocument/2006/relationships/hyperlink" Target="https://ru.wikipedia.org/wiki/%D0%A0%D0%B5%D1%86%D0%B5%D0%BD%D0%B7%D0%B8%D1%80%D1%83%D0%B5%D0%BC%D1%8B%D0%B9_%D0%B6%D1%83%D1%80%D0%BD%D0%B0%D0%BB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en.wikipedia.org/wiki/Journal_of_Supply_Chain_Managemen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81320/menedzhment/upravlenie_zapasami" TargetMode="External"/><Relationship Id="rId7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ERP" TargetMode="External"/><Relationship Id="rId5" Type="http://schemas.openxmlformats.org/officeDocument/2006/relationships/hyperlink" Target="https://ru.wikipedia.org/wiki/%D0%9F%D1%80%D0%B8%D0%BA%D0%BB%D0%B0%D0%B4%D0%BD%D0%BE%D0%B5_%D0%BF%D1%80%D0%BE%D0%B3%D1%80%D0%B0%D0%BC%D0%BC%D0%BD%D0%BE%D0%B5_%D0%BE%D0%B1%D0%B5%D1%81%D0%BF%D0%B5%D1%87%D0%B5%D0%BD%D0%B8%D0%B5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81320/menedzhment/upravlenie_zapasam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XYZ-%D0%B0%D0%BD%D0%B0%D0%BB%D0%B8%D0%B7" TargetMode="External"/><Relationship Id="rId5" Type="http://schemas.openxmlformats.org/officeDocument/2006/relationships/hyperlink" Target="https://ru.wikipedia.org/wiki/ABC-%D0%B0%D0%BD%D0%B0%D0%BB%D0%B8%D0%B7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BE%D0%B3%D0%B8%D1%81%D1%82%D0%B8%D0%BA%D0%B0#cite_note-2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studme.org/81320/menedzhment/upravlenie_zapasami" TargetMode="External"/><Relationship Id="rId7" Type="http://schemas.openxmlformats.org/officeDocument/2006/relationships/hyperlink" Target="https://ru.wikipedia.org/wiki/%D0%A1%D0%B8%D1%81%D1%82%D0%B5%D0%BC%D0%B0" TargetMode="External"/><Relationship Id="rId12" Type="http://schemas.openxmlformats.org/officeDocument/2006/relationships/hyperlink" Target="https://ru.wikipedia.org/wiki/%D0%98%D0%B7%D0%B4%D0%B5%D1%80%D0%B6%D0%BA%D0%B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4%D0%B8%D0%BD%D0%B0%D0%BD%D1%81%D0%BE%D0%B2%D1%8B%D0%B5_%D1%80%D0%B5%D1%81%D1%83%D1%80%D1%81%D1%8B" TargetMode="External"/><Relationship Id="rId11" Type="http://schemas.openxmlformats.org/officeDocument/2006/relationships/hyperlink" Target="https://ru.wikipedia.org/wiki/%D0%9C%D0%B0%D1%82%D0%B5%D1%80%D0%B8%D0%B0%D0%BB%D1%8C%D0%BD%D1%8B%D0%B5_%D0%BF%D0%BE%D1%82%D0%BE%D0%BA%D0%B8" TargetMode="External"/><Relationship Id="rId5" Type="http://schemas.openxmlformats.org/officeDocument/2006/relationships/hyperlink" Target="https://ru.wikipedia.org/wiki/%D0%9A%D0%BE%D0%BD%D1%82%D1%80%D0%BE%D0%BB%D1%8C" TargetMode="External"/><Relationship Id="rId10" Type="http://schemas.openxmlformats.org/officeDocument/2006/relationships/hyperlink" Target="https://ru.wikipedia.org/wiki/%D0%9C%D0%B5%D0%BD%D0%B5%D0%B4%D0%B6%D0%BC%D0%B5%D0%BD%D1%82" TargetMode="External"/><Relationship Id="rId4" Type="http://schemas.openxmlformats.org/officeDocument/2006/relationships/hyperlink" Target="https://ru.wikipedia.org/wiki/%D0%9F%D0%BB%D0%B0%D0%BD%D0%B8%D1%80%D0%BE%D0%B2%D0%B0%D0%BD%D0%B8%D0%B5" TargetMode="External"/><Relationship Id="rId9" Type="http://schemas.openxmlformats.org/officeDocument/2006/relationships/hyperlink" Target="https://ru.wikipedia.org/wiki/%D0%9B%D0%BE%D0%B3%D0%B8%D1%81%D1%82%D0%B8%D0%BA%D0%B0#cite_note-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81320/menedzhment/upravlenie_zapasam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81320/menedzhment/upravlenie_zapasam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ru.wikipedia.org/wiki/%D0%9B%D0%BE%D0%B3%D0%B8%D1%81%D1%82%D0%B8%D0%BA%D0%B0#cite_note-_2967443a925cdf72-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713" y="609600"/>
            <a:ext cx="7129462" cy="1431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Дисциплина: Эконометрика и </a:t>
            </a:r>
            <a:r>
              <a:rPr lang="ru-RU" sz="1600" b="1" dirty="0" err="1" smtClean="0">
                <a:solidFill>
                  <a:srgbClr val="660033"/>
                </a:solidFill>
              </a:rPr>
              <a:t>ЭММиМ</a:t>
            </a:r>
            <a:endParaRPr lang="ru-RU" sz="1600" b="1" dirty="0" smtClean="0">
              <a:solidFill>
                <a:srgbClr val="660033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2205038"/>
            <a:ext cx="7058025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Акулич Владимир Алексеевич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Доцент кафедры математических методов в экономике БГЭУ 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05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Кафедра находится: корпус 4, к. 804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Лекция.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Модели управления запасами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/>
              <a:t>Теоретические основы.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1600" b="1" dirty="0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Математические модели управления запасами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857232"/>
            <a:ext cx="9117940" cy="60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3200" dirty="0" smtClean="0"/>
              <a:t>Математические модели управления запасами позволяют найти ОПТИМАЛЬНЫЙ уровень запасов некоторого товара, минимизирующий суммарные переменные затраты, связанные с запасами.</a:t>
            </a:r>
          </a:p>
          <a:p>
            <a:pPr algn="l"/>
            <a:r>
              <a:rPr lang="ru-RU" sz="3200" dirty="0" smtClean="0"/>
              <a:t>Сокращение затрат, связанных с запасами, всего на несколько процентов может дать значительное повышение рентабельности производства.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2000" dirty="0" smtClean="0"/>
              <a:t>Источник: Эконометрика и </a:t>
            </a:r>
            <a:r>
              <a:rPr lang="ru-RU" sz="2000" dirty="0" err="1" smtClean="0"/>
              <a:t>ЭММиМ</a:t>
            </a:r>
            <a:r>
              <a:rPr lang="ru-RU" sz="2000" dirty="0" smtClean="0"/>
              <a:t>. Учебное пособие. Минск: БГЭУ. 2018. С. 431</a:t>
            </a:r>
          </a:p>
        </p:txBody>
      </p:sp>
    </p:spTree>
    <p:extLst>
      <p:ext uri="{BB962C8B-B14F-4D97-AF65-F5344CB8AC3E}">
        <p14:creationId xmlns:p14="http://schemas.microsoft.com/office/powerpoint/2010/main" val="1382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rgbClr val="00B0F0"/>
          </a:solidFill>
        </p:spPr>
        <p:txBody>
          <a:bodyPr/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Точка заказа</a:t>
            </a:r>
            <a:endParaRPr lang="ru-RU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1193925"/>
            <a:ext cx="2395549" cy="77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8680"/>
            <a:ext cx="8460432" cy="4589144"/>
          </a:xfrm>
          <a:prstGeom prst="rect">
            <a:avLst/>
          </a:prstGeom>
        </p:spPr>
      </p:pic>
      <p:sp>
        <p:nvSpPr>
          <p:cNvPr id="4" name="Стрелка вниз 3"/>
          <p:cNvSpPr/>
          <p:nvPr/>
        </p:nvSpPr>
        <p:spPr>
          <a:xfrm rot="3885546">
            <a:off x="7621513" y="2185640"/>
            <a:ext cx="432048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hlinkClick r:id="rId5"/>
              </a:rPr>
              <a:t>Источник: </a:t>
            </a:r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://allfi.biz/financialmanagement/WorkingCapitalManagement/tochka-zakaza.php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128597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333333"/>
                </a:solidFill>
                <a:latin typeface="Roboto"/>
              </a:rPr>
              <a:t>Максимальный остаток на складе будет равен сумме партии поставки и страхового запаса. В момент, когда остаток опускается до точки заказа, размещается новый заказ. Этот остаток необходим для поддержания бесперебойной деятельности на время исполнения заказа. В момент, когда остаток достигнет минимального уровня, равного страховому запасу, должна поступить новая партия поставки, что пополнит склад до максимального уровня. На этом цикл заказа завершается.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820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7310"/>
          </a:xfrm>
          <a:solidFill>
            <a:srgbClr val="00B0F0"/>
          </a:solidFill>
        </p:spPr>
        <p:txBody>
          <a:bodyPr/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Точка заказа </a:t>
            </a:r>
            <a:br>
              <a:rPr lang="ru-RU" sz="3200" b="1" dirty="0" smtClean="0">
                <a:latin typeface="Tahoma" pitchFamily="34" charset="0"/>
                <a:cs typeface="Tahoma" pitchFamily="34" charset="0"/>
              </a:rPr>
            </a:br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(еще один вариант формулы)</a:t>
            </a:r>
            <a:endParaRPr lang="ru-RU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05880" y="2578940"/>
            <a:ext cx="7884368" cy="57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Время выполнения (реализации) заказа, дней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30212" y="2079981"/>
            <a:ext cx="3138188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Точка заказа, единиц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1230212" y="3892074"/>
            <a:ext cx="6732240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Страховые запасы (страховой запас), единиц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697" y="1784941"/>
            <a:ext cx="681041" cy="71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022" y="2419392"/>
            <a:ext cx="747716" cy="74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259538" y="3335219"/>
            <a:ext cx="7924502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Ожидаемый спрос на товар за один день, единиц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836" y="3256989"/>
            <a:ext cx="468087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0040" y="4344602"/>
            <a:ext cx="9144000" cy="428628"/>
          </a:xfrm>
          <a:prstGeom prst="rect">
            <a:avLst/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1800" dirty="0" smtClean="0"/>
              <a:t>Источник: Эконометрика и </a:t>
            </a:r>
            <a:r>
              <a:rPr lang="ru-RU" sz="1800" dirty="0" err="1" smtClean="0"/>
              <a:t>ЭММиМ</a:t>
            </a:r>
            <a:r>
              <a:rPr lang="ru-RU" sz="1800" dirty="0" smtClean="0"/>
              <a:t>. Учебное пособие. Минск: БГЭУ. 2018. С. 434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9832" y="1249090"/>
            <a:ext cx="2395549" cy="77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9002" y="3768109"/>
            <a:ext cx="328614" cy="53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0" y="5009884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Open Sans"/>
              </a:rPr>
              <a:t>Страховые запасы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 – это запасы, предназначенные для покрытия рисков, возникающих вследствие случайных колебаний спроса, задержек при поставках товаров, в случаях отбраковки товаров и других непредвиденных обстоятельств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dirty="0">
                <a:hlinkClick r:id="rId8"/>
              </a:rPr>
              <a:t>Ист.: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studme.org/81320/menedzhment/upravlenie_zapasami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6193"/>
          </a:xfrm>
          <a:solidFill>
            <a:srgbClr val="00B0F0"/>
          </a:solidFill>
        </p:spPr>
        <p:txBody>
          <a:bodyPr/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Точка заказа</a:t>
            </a:r>
            <a:endParaRPr lang="ru-RU" sz="32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59632" y="3874134"/>
            <a:ext cx="4176464" cy="57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Время реализации заказа, дней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18411" y="3426628"/>
            <a:ext cx="5192662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Точка заказа, единиц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898" y="5612505"/>
            <a:ext cx="528640" cy="58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1300100" y="5726552"/>
            <a:ext cx="7736395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Оптимальный размер партии поставки (заказа), единиц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811" y="1759753"/>
            <a:ext cx="2940358" cy="126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190" y="3043891"/>
            <a:ext cx="681041" cy="71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762996"/>
            <a:ext cx="747716" cy="74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239565" y="4521233"/>
            <a:ext cx="7436891" cy="6080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Ожидаемый спрос за один день (если время реализации заказа – в часах, то – за один час; и т.д.)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2733" y="4452768"/>
            <a:ext cx="468087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237023" y="5129307"/>
            <a:ext cx="7929586" cy="57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Интервал между поставкам, дней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9440" y="5113383"/>
            <a:ext cx="493942" cy="41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592625"/>
            <a:ext cx="9144000" cy="1133709"/>
          </a:xfrm>
          <a:prstGeom prst="rect">
            <a:avLst/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400" dirty="0" smtClean="0"/>
              <a:t>Точка заказа – это уровень запаса, при котором необходимо сделать очередной заказ.</a:t>
            </a:r>
          </a:p>
          <a:p>
            <a:pPr algn="l"/>
            <a:r>
              <a:rPr lang="ru-RU" sz="1600" dirty="0" smtClean="0"/>
              <a:t>Источник: Эконометрика и </a:t>
            </a:r>
            <a:r>
              <a:rPr lang="ru-RU" sz="1600" dirty="0" err="1" smtClean="0"/>
              <a:t>ЭММиМ</a:t>
            </a:r>
            <a:r>
              <a:rPr lang="ru-RU" sz="1600" dirty="0" smtClean="0"/>
              <a:t>. Учебное пособие. Минск: БГЭУ. 2018. С. 434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0" y="6223913"/>
            <a:ext cx="9144000" cy="6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Примечание. Квадратные скобки в формуле означают, что нужно брать целое число (без знаков после запятой)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32016" y="1700191"/>
            <a:ext cx="3431842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dirty="0"/>
              <a:t>Точка заказа - это, по сути, ожидаемый спрос на период выполнения заказа. Поэтому если спрос дан за год, а время выполнения заказа - в днях, то время выполнения заказа нужно умножить на ожидаемый спрос за один </a:t>
            </a:r>
            <a:r>
              <a:rPr lang="ru-RU" dirty="0" smtClean="0"/>
              <a:t>день.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Оптимальный размер партии поставки (заказа)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59632" y="2813882"/>
            <a:ext cx="7884368" cy="68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Затраты на размещение товара (затраты на выполнение одного заказа)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176846" y="3524019"/>
            <a:ext cx="7560840" cy="59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Затраты на хранение (на содержание) одной единицы товара за весь период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857232"/>
            <a:ext cx="2143140" cy="130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2071678"/>
            <a:ext cx="468087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857496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3500438"/>
            <a:ext cx="639043" cy="51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071942"/>
            <a:ext cx="528640" cy="58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1142976" y="4286256"/>
            <a:ext cx="6732240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Оптимальный размер партии поставки (заказа)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163977" y="2101581"/>
            <a:ext cx="7924502" cy="41120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Ожидаемый спрос на товары за весь период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4786322"/>
            <a:ext cx="2209810" cy="126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1357290" y="6215082"/>
            <a:ext cx="6732240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Цена одного заказа (руб. за ед.)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6248992"/>
            <a:ext cx="471490" cy="60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Прямоугольник 25"/>
          <p:cNvSpPr/>
          <p:nvPr/>
        </p:nvSpPr>
        <p:spPr>
          <a:xfrm>
            <a:off x="6429388" y="5380672"/>
            <a:ext cx="27146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Источник: Эконометрика и </a:t>
            </a:r>
            <a:r>
              <a:rPr lang="ru-RU" dirty="0" err="1" smtClean="0"/>
              <a:t>ЭММиМ</a:t>
            </a:r>
            <a:r>
              <a:rPr lang="ru-RU" dirty="0" smtClean="0"/>
              <a:t>. Учебное пособие. Минск: БГЭУ. 2018. С. 447</a:t>
            </a:r>
          </a:p>
        </p:txBody>
      </p:sp>
    </p:spTree>
    <p:extLst>
      <p:ext uri="{BB962C8B-B14F-4D97-AF65-F5344CB8AC3E}">
        <p14:creationId xmlns:p14="http://schemas.microsoft.com/office/powerpoint/2010/main" val="20625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Интервал между поставками (в днях)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142976" y="3763441"/>
            <a:ext cx="7924502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>
                <a:latin typeface="Tahoma" pitchFamily="34" charset="0"/>
                <a:cs typeface="Tahoma" pitchFamily="34" charset="0"/>
              </a:rPr>
              <a:t>Интервал между поставками, дней</a:t>
            </a:r>
            <a:endParaRPr lang="ru-RU" sz="2000" dirty="0" smtClean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142976" y="5094823"/>
            <a:ext cx="7924502" cy="56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Ожидаемый спрос на товары на весь период (например, на год), единиц товара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508" y="5173247"/>
            <a:ext cx="468087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1142976" y="4429132"/>
            <a:ext cx="6732240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Оптимальный размер партии поставки, единиц товара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446733"/>
            <a:ext cx="671516" cy="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8" y="1712442"/>
            <a:ext cx="3384376" cy="15908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259312"/>
            <a:ext cx="5238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Издержки за год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19498" y="2786058"/>
            <a:ext cx="7924502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Годовые издержки, денежных единиц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256"/>
            <a:ext cx="468087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714620"/>
            <a:ext cx="609603" cy="57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259632" y="3429000"/>
            <a:ext cx="7884368" cy="57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Затраты на размещение товара (на выполнение одного заказа вне зависимости от величины поставляемой партии), денежных единиц</a:t>
            </a: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50043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1285852" y="4857760"/>
            <a:ext cx="6732240" cy="6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Затраты на хранение единицы товара за весь период, денежных единиц</a:t>
            </a:r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786322"/>
            <a:ext cx="639043" cy="51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1214414" y="5500702"/>
            <a:ext cx="6732240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Оптимальный размер партии поставки (заказа), единиц товара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214414" y="4338666"/>
            <a:ext cx="7924502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Ожидаемый спрос за весь период, единиц товара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7743" y="1003326"/>
            <a:ext cx="3506395" cy="1443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670" y="5364240"/>
            <a:ext cx="5619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2006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Минимальный запас 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59632" y="3500438"/>
            <a:ext cx="7884368" cy="57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Время выполнения (реализации) заказа, дней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19498" y="2786058"/>
            <a:ext cx="7924502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>
                <a:latin typeface="Tahoma" pitchFamily="34" charset="0"/>
                <a:cs typeface="Tahoma" pitchFamily="34" charset="0"/>
              </a:rPr>
              <a:t>Минимальный начальный запас, единиц товара</a:t>
            </a:r>
            <a:endParaRPr lang="ru-RU" sz="20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747716" cy="74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256"/>
            <a:ext cx="468087" cy="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1142984"/>
            <a:ext cx="2515099" cy="109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2643182"/>
            <a:ext cx="571504" cy="68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1000100" y="4357694"/>
            <a:ext cx="7924502" cy="41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Ожидаемый спрос за один день, единиц товара</a:t>
            </a:r>
          </a:p>
        </p:txBody>
      </p:sp>
    </p:spTree>
    <p:extLst>
      <p:ext uri="{BB962C8B-B14F-4D97-AF65-F5344CB8AC3E}">
        <p14:creationId xmlns:p14="http://schemas.microsoft.com/office/powerpoint/2010/main" val="1382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Время выполнения (исполнения, реализации) заказа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59632" y="1285860"/>
            <a:ext cx="7884368" cy="57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dirty="0" smtClean="0"/>
              <a:t>Время реализации (выполнения) заказа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142984"/>
            <a:ext cx="747716" cy="74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9965" y="1988840"/>
            <a:ext cx="9144000" cy="1575056"/>
          </a:xfrm>
          <a:prstGeom prst="rect">
            <a:avLst/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800" dirty="0" smtClean="0"/>
              <a:t>Время, предположительно нужное для получения новой партии товара от поставщика.</a:t>
            </a:r>
          </a:p>
          <a:p>
            <a:pPr algn="l"/>
            <a:r>
              <a:rPr lang="ru-RU" sz="1800" dirty="0" smtClean="0"/>
              <a:t>Источник: Эконометрика и </a:t>
            </a:r>
            <a:r>
              <a:rPr lang="ru-RU" sz="1800" dirty="0" err="1" smtClean="0"/>
              <a:t>ЭММиМ</a:t>
            </a:r>
            <a:r>
              <a:rPr lang="ru-RU" sz="1800" dirty="0" smtClean="0"/>
              <a:t>. Учебное пособие. Минск: БГЭУ. 2018. С. 434</a:t>
            </a:r>
          </a:p>
        </p:txBody>
      </p:sp>
    </p:spTree>
    <p:extLst>
      <p:ext uri="{BB962C8B-B14F-4D97-AF65-F5344CB8AC3E}">
        <p14:creationId xmlns:p14="http://schemas.microsoft.com/office/powerpoint/2010/main" val="1382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Теория управления запасами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1052736"/>
            <a:ext cx="911794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800" dirty="0" smtClean="0"/>
              <a:t>Эта относительно молодая отрасль исследований операций. Начала развиваться в 1920-х годах. Как научная дисциплина оформилась в 1960-х годах, что было связано с развитием </a:t>
            </a:r>
            <a:r>
              <a:rPr lang="ru-RU" sz="2800" dirty="0" err="1" smtClean="0"/>
              <a:t>логистической</a:t>
            </a:r>
            <a:r>
              <a:rPr lang="ru-RU" sz="2800" dirty="0" smtClean="0"/>
              <a:t> концепции управления предприятием. Сегодня в любой корпоративной информационной системе присутствует модуль «Управление запасами».</a:t>
            </a:r>
          </a:p>
          <a:p>
            <a:pPr algn="l"/>
            <a:r>
              <a:rPr lang="ru-RU" sz="1600" dirty="0" smtClean="0"/>
              <a:t>Источник: Эконометрика и </a:t>
            </a:r>
            <a:r>
              <a:rPr lang="ru-RU" sz="1600" dirty="0" err="1" smtClean="0"/>
              <a:t>ЭММиМ</a:t>
            </a:r>
            <a:r>
              <a:rPr lang="ru-RU" sz="1600" dirty="0" smtClean="0"/>
              <a:t>. Учебное пособие. Минск: БГЭУ. 2018. С. 431-432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4653136"/>
            <a:ext cx="91179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Open Sans"/>
              </a:rPr>
              <a:t>Теория управления запасами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 разрабатывает методы вычисления величины запасов, обеспечивающих оптимальным путем удовлетворение будущего (не всегда определенного) спроса</a:t>
            </a:r>
            <a:r>
              <a:rPr lang="ru-RU" sz="2400" dirty="0" smtClean="0">
                <a:solidFill>
                  <a:srgbClr val="000000"/>
                </a:solidFill>
                <a:latin typeface="Open Sans"/>
              </a:rPr>
              <a:t>.</a:t>
            </a:r>
          </a:p>
          <a:p>
            <a:r>
              <a:rPr lang="ru-RU" sz="1600" dirty="0" smtClean="0">
                <a:hlinkClick r:id="rId3"/>
              </a:rPr>
              <a:t>Ист.: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://studme.org/81320/menedzhment/upravlenie_zapasami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82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Управление цепочками поставок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381328"/>
            <a:ext cx="9117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hlinkClick r:id="rId3"/>
              </a:rPr>
              <a:t>Ист.: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8964" y="857232"/>
            <a:ext cx="9144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222222"/>
                </a:solidFill>
              </a:rPr>
              <a:t>Управление цепочками поставок</a:t>
            </a:r>
            <a:r>
              <a:rPr lang="ru-RU" sz="2100" dirty="0">
                <a:solidFill>
                  <a:srgbClr val="222222"/>
                </a:solidFill>
              </a:rPr>
              <a:t> (</a:t>
            </a:r>
            <a:r>
              <a:rPr lang="ru-RU" sz="2100" dirty="0">
                <a:solidFill>
                  <a:srgbClr val="0B0080"/>
                </a:solidFill>
                <a:hlinkClick r:id="rId4" tooltip="Английский язык"/>
              </a:rPr>
              <a:t>англ.</a:t>
            </a:r>
            <a:r>
              <a:rPr lang="ru-RU" sz="2100" dirty="0">
                <a:solidFill>
                  <a:srgbClr val="222222"/>
                </a:solidFill>
              </a:rPr>
              <a:t> </a:t>
            </a:r>
            <a:r>
              <a:rPr lang="ru-RU" sz="2100" i="1" dirty="0" err="1">
                <a:solidFill>
                  <a:srgbClr val="222222"/>
                </a:solidFill>
              </a:rPr>
              <a:t>supply</a:t>
            </a:r>
            <a:r>
              <a:rPr lang="ru-RU" sz="2100" i="1" dirty="0">
                <a:solidFill>
                  <a:srgbClr val="222222"/>
                </a:solidFill>
              </a:rPr>
              <a:t> </a:t>
            </a:r>
            <a:r>
              <a:rPr lang="ru-RU" sz="2100" i="1" dirty="0" err="1">
                <a:solidFill>
                  <a:srgbClr val="222222"/>
                </a:solidFill>
              </a:rPr>
              <a:t>chain</a:t>
            </a:r>
            <a:r>
              <a:rPr lang="ru-RU" sz="2100" i="1" dirty="0">
                <a:solidFill>
                  <a:srgbClr val="222222"/>
                </a:solidFill>
              </a:rPr>
              <a:t> </a:t>
            </a:r>
            <a:r>
              <a:rPr lang="ru-RU" sz="2100" i="1" dirty="0" err="1">
                <a:solidFill>
                  <a:srgbClr val="222222"/>
                </a:solidFill>
              </a:rPr>
              <a:t>management</a:t>
            </a:r>
            <a:r>
              <a:rPr lang="ru-RU" sz="2100" i="1" dirty="0">
                <a:solidFill>
                  <a:srgbClr val="222222"/>
                </a:solidFill>
              </a:rPr>
              <a:t>, SCM</a:t>
            </a:r>
            <a:r>
              <a:rPr lang="ru-RU" sz="2100" dirty="0">
                <a:solidFill>
                  <a:srgbClr val="222222"/>
                </a:solidFill>
              </a:rPr>
              <a:t>) — управленческая концепция и организационная стратегия, заключающаяся в интегрированном подходе к планированию и управлению всем потоком информации о сырье, материалах, продуктах, услугах, возникающих и преобразующихся </a:t>
            </a:r>
            <a:r>
              <a:rPr lang="ru-RU" sz="2100" dirty="0" smtClean="0">
                <a:solidFill>
                  <a:srgbClr val="222222"/>
                </a:solidFill>
              </a:rPr>
              <a:t>в</a:t>
            </a:r>
            <a:r>
              <a:rPr lang="ru-RU" sz="2100" dirty="0">
                <a:solidFill>
                  <a:srgbClr val="222222"/>
                </a:solidFill>
              </a:rPr>
              <a:t> </a:t>
            </a:r>
            <a:r>
              <a:rPr lang="ru-RU" sz="2100" dirty="0">
                <a:solidFill>
                  <a:srgbClr val="0B0080"/>
                </a:solidFill>
                <a:hlinkClick r:id="rId5" tooltip="Логистика"/>
              </a:rPr>
              <a:t>логистических</a:t>
            </a:r>
            <a:r>
              <a:rPr lang="ru-RU" sz="2100" dirty="0">
                <a:solidFill>
                  <a:srgbClr val="222222"/>
                </a:solidFill>
              </a:rPr>
              <a:t> и </a:t>
            </a:r>
            <a:r>
              <a:rPr lang="ru-RU" sz="2100" dirty="0">
                <a:solidFill>
                  <a:srgbClr val="0B0080"/>
                </a:solidFill>
                <a:hlinkClick r:id="rId6" tooltip="Производство"/>
              </a:rPr>
              <a:t>производственных</a:t>
            </a:r>
            <a:r>
              <a:rPr lang="ru-RU" sz="2100" dirty="0">
                <a:solidFill>
                  <a:srgbClr val="222222"/>
                </a:solidFill>
              </a:rPr>
              <a:t> процессах предприятия, нацеленном на измеримый совокупный экономический эффект (снижение издержек, удовлетворение спроса на конечную продукцию).</a:t>
            </a:r>
          </a:p>
          <a:p>
            <a:r>
              <a:rPr lang="ru-RU" sz="2100" dirty="0">
                <a:solidFill>
                  <a:srgbClr val="222222"/>
                </a:solidFill>
              </a:rPr>
              <a:t>Концепция </a:t>
            </a:r>
            <a:r>
              <a:rPr lang="ru-RU" sz="2100" dirty="0" smtClean="0">
                <a:solidFill>
                  <a:srgbClr val="222222"/>
                </a:solidFill>
              </a:rPr>
              <a:t>предложена</a:t>
            </a:r>
            <a:r>
              <a:rPr lang="ru-RU" sz="2100" dirty="0">
                <a:solidFill>
                  <a:srgbClr val="222222"/>
                </a:solidFill>
              </a:rPr>
              <a:t> в 1982 году </a:t>
            </a:r>
            <a:r>
              <a:rPr lang="ru-RU" sz="2100" dirty="0" err="1">
                <a:solidFill>
                  <a:srgbClr val="A55858"/>
                </a:solidFill>
                <a:hlinkClick r:id="rId7" tooltip="Оливер, Кейт (страница отсутствует)"/>
              </a:rPr>
              <a:t>Кейтом</a:t>
            </a:r>
            <a:r>
              <a:rPr lang="ru-RU" sz="2100" dirty="0">
                <a:solidFill>
                  <a:srgbClr val="A55858"/>
                </a:solidFill>
                <a:hlinkClick r:id="rId7" tooltip="Оливер, Кейт (страница отсутствует)"/>
              </a:rPr>
              <a:t> Оливером</a:t>
            </a:r>
            <a:r>
              <a:rPr lang="ru-RU" sz="2100" dirty="0">
                <a:solidFill>
                  <a:srgbClr val="222222"/>
                </a:solidFill>
              </a:rPr>
              <a:t> (</a:t>
            </a:r>
            <a:r>
              <a:rPr lang="ru-RU" sz="2100" dirty="0">
                <a:solidFill>
                  <a:srgbClr val="0B0080"/>
                </a:solidFill>
                <a:hlinkClick r:id="rId4" tooltip="Английский язык"/>
              </a:rPr>
              <a:t>англ.</a:t>
            </a:r>
            <a:r>
              <a:rPr lang="ru-RU" sz="2100" dirty="0">
                <a:solidFill>
                  <a:srgbClr val="222222"/>
                </a:solidFill>
              </a:rPr>
              <a:t> </a:t>
            </a:r>
            <a:r>
              <a:rPr lang="ru-RU" sz="2100" i="1" dirty="0" err="1">
                <a:solidFill>
                  <a:srgbClr val="663366"/>
                </a:solidFill>
                <a:hlinkClick r:id="rId8" tooltip="en:Keith Oliver"/>
              </a:rPr>
              <a:t>Keith</a:t>
            </a:r>
            <a:r>
              <a:rPr lang="ru-RU" sz="2100" i="1" dirty="0">
                <a:solidFill>
                  <a:srgbClr val="663366"/>
                </a:solidFill>
                <a:hlinkClick r:id="rId8" tooltip="en:Keith Oliver"/>
              </a:rPr>
              <a:t> </a:t>
            </a:r>
            <a:r>
              <a:rPr lang="ru-RU" sz="2100" i="1" dirty="0" err="1">
                <a:solidFill>
                  <a:srgbClr val="663366"/>
                </a:solidFill>
                <a:hlinkClick r:id="rId8" tooltip="en:Keith Oliver"/>
              </a:rPr>
              <a:t>Oliver</a:t>
            </a:r>
            <a:r>
              <a:rPr lang="ru-RU" sz="2100" dirty="0">
                <a:solidFill>
                  <a:srgbClr val="222222"/>
                </a:solidFill>
              </a:rPr>
              <a:t>), впоследствии развита и получила практическую реализацию с использованием </a:t>
            </a:r>
            <a:r>
              <a:rPr lang="ru-RU" sz="2100" b="1" dirty="0">
                <a:solidFill>
                  <a:srgbClr val="222222"/>
                </a:solidFill>
              </a:rPr>
              <a:t>прикладного программного обеспечения — систем управления цепями </a:t>
            </a:r>
            <a:r>
              <a:rPr lang="ru-RU" sz="2100" b="1" dirty="0" smtClean="0">
                <a:solidFill>
                  <a:srgbClr val="222222"/>
                </a:solidFill>
              </a:rPr>
              <a:t>поставок</a:t>
            </a:r>
            <a:r>
              <a:rPr lang="ru-RU" sz="2100" dirty="0" smtClean="0">
                <a:solidFill>
                  <a:srgbClr val="222222"/>
                </a:solidFill>
              </a:rPr>
              <a:t>.</a:t>
            </a:r>
            <a:r>
              <a:rPr lang="ru-RU" sz="2100" dirty="0">
                <a:solidFill>
                  <a:srgbClr val="222222"/>
                </a:solidFill>
              </a:rPr>
              <a:t> </a:t>
            </a:r>
            <a:r>
              <a:rPr lang="ru-RU" sz="2100" dirty="0">
                <a:solidFill>
                  <a:srgbClr val="0B0080"/>
                </a:solidFill>
                <a:hlinkClick r:id="rId9" tooltip="Цепочка ценности"/>
              </a:rPr>
              <a:t>Цепочка ценности</a:t>
            </a:r>
            <a:r>
              <a:rPr lang="ru-RU" sz="2100" dirty="0">
                <a:solidFill>
                  <a:srgbClr val="222222"/>
                </a:solidFill>
              </a:rPr>
              <a:t> — обобщение концепции управления цепями поставок на все виды деятельности организации, фокусирующееся на понятии о </a:t>
            </a:r>
            <a:r>
              <a:rPr lang="ru-RU" sz="2100" dirty="0">
                <a:solidFill>
                  <a:srgbClr val="0B0080"/>
                </a:solidFill>
                <a:hlinkClick r:id="rId10" tooltip="Добавленная стоимость"/>
              </a:rPr>
              <a:t>добавленной стоимости</a:t>
            </a:r>
            <a:r>
              <a:rPr lang="ru-RU" sz="2100" dirty="0">
                <a:solidFill>
                  <a:srgbClr val="222222"/>
                </a:solidFill>
              </a:rPr>
              <a:t> на каждом этапе создания продуктов и услуг.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3568" y="6479144"/>
            <a:ext cx="318135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latin typeface="Tahoma" pitchFamily="34" charset="0"/>
                <a:cs typeface="Tahoma" pitchFamily="34" charset="0"/>
              </a:rPr>
              <a:t>Управление цепочками поставок как </a:t>
            </a:r>
            <a:r>
              <a:rPr lang="ru-RU" sz="3200" dirty="0">
                <a:solidFill>
                  <a:srgbClr val="222222"/>
                </a:solidFill>
              </a:rPr>
              <a:t>научно-практическая дисциплина 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381328"/>
            <a:ext cx="9117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hlinkClick r:id="rId3"/>
              </a:rPr>
              <a:t>Ист.: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6479144"/>
            <a:ext cx="3181350" cy="2095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594" y="86950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22222"/>
                </a:solidFill>
              </a:rPr>
              <a:t>Управление цепочками поставок как научно-практическая дисциплина изучает процессы создания и преобразования ресурсов в промышленных, логистических и торговых предприятиях с точки зрения цепочки создания стоимости, а также процессы </a:t>
            </a:r>
            <a:r>
              <a:rPr lang="ru-RU" sz="2000" dirty="0" err="1">
                <a:solidFill>
                  <a:srgbClr val="222222"/>
                </a:solidFill>
              </a:rPr>
              <a:t>межорганизационного</a:t>
            </a:r>
            <a:r>
              <a:rPr lang="ru-RU" sz="2000" dirty="0">
                <a:solidFill>
                  <a:srgbClr val="222222"/>
                </a:solidFill>
              </a:rPr>
              <a:t> взаимодействия в вопросах перемещения этих ресурсов. </a:t>
            </a:r>
            <a:endParaRPr lang="ru-RU" sz="2000" dirty="0" smtClean="0">
              <a:solidFill>
                <a:srgbClr val="222222"/>
              </a:solidFill>
            </a:endParaRPr>
          </a:p>
          <a:p>
            <a:r>
              <a:rPr lang="ru-RU" sz="2000" dirty="0" smtClean="0">
                <a:solidFill>
                  <a:srgbClr val="222222"/>
                </a:solidFill>
              </a:rPr>
              <a:t>Выпускаются</a:t>
            </a:r>
            <a:r>
              <a:rPr lang="ru-RU" sz="2000" dirty="0">
                <a:solidFill>
                  <a:srgbClr val="222222"/>
                </a:solidFill>
              </a:rPr>
              <a:t> </a:t>
            </a:r>
            <a:r>
              <a:rPr lang="ru-RU" sz="2000" dirty="0">
                <a:solidFill>
                  <a:srgbClr val="0B0080"/>
                </a:solidFill>
                <a:hlinkClick r:id="rId5" tooltip="Рецензируемый журнал"/>
              </a:rPr>
              <a:t>рецензируемые журналы</a:t>
            </a:r>
            <a:r>
              <a:rPr lang="ru-RU" sz="2000" dirty="0">
                <a:solidFill>
                  <a:srgbClr val="222222"/>
                </a:solidFill>
              </a:rPr>
              <a:t> </a:t>
            </a:r>
            <a:r>
              <a:rPr lang="ru-RU" sz="2000" dirty="0" err="1">
                <a:solidFill>
                  <a:srgbClr val="A55858"/>
                </a:solidFill>
                <a:hlinkClick r:id="rId6" tooltip="Supply Chain Management (журнал) (страница отсутствует)"/>
              </a:rPr>
              <a:t>Supply</a:t>
            </a:r>
            <a:r>
              <a:rPr lang="ru-RU" sz="2000" dirty="0">
                <a:solidFill>
                  <a:srgbClr val="A55858"/>
                </a:solidFill>
                <a:hlinkClick r:id="rId6" tooltip="Supply Chain Management (журнал) (страница отсутствует)"/>
              </a:rPr>
              <a:t> </a:t>
            </a:r>
            <a:r>
              <a:rPr lang="ru-RU" sz="2000" dirty="0" err="1">
                <a:solidFill>
                  <a:srgbClr val="A55858"/>
                </a:solidFill>
                <a:hlinkClick r:id="rId6" tooltip="Supply Chain Management (журнал) (страница отсутствует)"/>
              </a:rPr>
              <a:t>Chain</a:t>
            </a:r>
            <a:r>
              <a:rPr lang="ru-RU" sz="2000" dirty="0">
                <a:solidFill>
                  <a:srgbClr val="A55858"/>
                </a:solidFill>
                <a:hlinkClick r:id="rId6" tooltip="Supply Chain Management (журнал) (страница отсутствует)"/>
              </a:rPr>
              <a:t> </a:t>
            </a:r>
            <a:r>
              <a:rPr lang="ru-RU" sz="2000" dirty="0" err="1">
                <a:solidFill>
                  <a:srgbClr val="A55858"/>
                </a:solidFill>
                <a:hlinkClick r:id="rId6" tooltip="Supply Chain Management (журнал) (страница отсутствует)"/>
              </a:rPr>
              <a:t>Management</a:t>
            </a:r>
            <a:r>
              <a:rPr lang="ru-RU" sz="2000" baseline="30000" dirty="0">
                <a:solidFill>
                  <a:srgbClr val="663366"/>
                </a:solidFill>
                <a:hlinkClick r:id="rId7" tooltip="en:Supply Chain Management (journal)"/>
              </a:rPr>
              <a:t>[</a:t>
            </a:r>
            <a:r>
              <a:rPr lang="ru-RU" sz="2000" baseline="30000" dirty="0" err="1">
                <a:solidFill>
                  <a:srgbClr val="663366"/>
                </a:solidFill>
                <a:hlinkClick r:id="rId7" tooltip="en:Supply Chain Management (journal)"/>
              </a:rPr>
              <a:t>en</a:t>
            </a:r>
            <a:r>
              <a:rPr lang="ru-RU" sz="2000" baseline="30000" dirty="0">
                <a:solidFill>
                  <a:srgbClr val="663366"/>
                </a:solidFill>
                <a:hlinkClick r:id="rId7" tooltip="en:Supply Chain Management (journal)"/>
              </a:rPr>
              <a:t>]</a:t>
            </a:r>
            <a:r>
              <a:rPr lang="ru-RU" sz="2000" dirty="0">
                <a:solidFill>
                  <a:srgbClr val="222222"/>
                </a:solidFill>
              </a:rPr>
              <a:t> и </a:t>
            </a:r>
            <a:r>
              <a:rPr lang="ru-RU" sz="2000" dirty="0" err="1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Journal</a:t>
            </a:r>
            <a:r>
              <a:rPr lang="ru-RU" sz="2000" dirty="0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 </a:t>
            </a:r>
            <a:r>
              <a:rPr lang="ru-RU" sz="2000" dirty="0" err="1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of</a:t>
            </a:r>
            <a:r>
              <a:rPr lang="ru-RU" sz="2000" dirty="0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 </a:t>
            </a:r>
            <a:r>
              <a:rPr lang="ru-RU" sz="2000" dirty="0" err="1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Supply</a:t>
            </a:r>
            <a:r>
              <a:rPr lang="ru-RU" sz="2000" dirty="0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 </a:t>
            </a:r>
            <a:r>
              <a:rPr lang="ru-RU" sz="2000" dirty="0" err="1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Chain</a:t>
            </a:r>
            <a:r>
              <a:rPr lang="ru-RU" sz="2000" dirty="0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 </a:t>
            </a:r>
            <a:r>
              <a:rPr lang="ru-RU" sz="2000" dirty="0" err="1">
                <a:solidFill>
                  <a:srgbClr val="A55858"/>
                </a:solidFill>
                <a:hlinkClick r:id="rId8" tooltip="Journal of Supply Chain Management (страница отсутствует)"/>
              </a:rPr>
              <a:t>Management</a:t>
            </a:r>
            <a:r>
              <a:rPr lang="ru-RU" sz="2000" baseline="30000" dirty="0">
                <a:solidFill>
                  <a:srgbClr val="663366"/>
                </a:solidFill>
                <a:hlinkClick r:id="rId9" tooltip="en:Journal of Supply Chain Management"/>
              </a:rPr>
              <a:t>[</a:t>
            </a:r>
            <a:r>
              <a:rPr lang="ru-RU" sz="2000" baseline="30000" dirty="0" err="1">
                <a:solidFill>
                  <a:srgbClr val="663366"/>
                </a:solidFill>
                <a:hlinkClick r:id="rId9" tooltip="en:Journal of Supply Chain Management"/>
              </a:rPr>
              <a:t>en</a:t>
            </a:r>
            <a:r>
              <a:rPr lang="ru-RU" sz="2000" baseline="30000" dirty="0">
                <a:solidFill>
                  <a:srgbClr val="663366"/>
                </a:solidFill>
                <a:hlinkClick r:id="rId9" tooltip="en:Journal of Supply Chain Management"/>
              </a:rPr>
              <a:t>]</a:t>
            </a:r>
            <a:r>
              <a:rPr lang="ru-RU" sz="2000" dirty="0">
                <a:solidFill>
                  <a:srgbClr val="222222"/>
                </a:solidFill>
              </a:rPr>
              <a:t>, проводятся тематические научные и научно-практические конференции, </a:t>
            </a:r>
            <a:r>
              <a:rPr lang="ru-RU" sz="2000" dirty="0">
                <a:solidFill>
                  <a:srgbClr val="C00000"/>
                </a:solidFill>
              </a:rPr>
              <a:t>существует несколько профессиональных сообществ</a:t>
            </a:r>
            <a:r>
              <a:rPr lang="ru-RU" sz="2000" dirty="0">
                <a:solidFill>
                  <a:srgbClr val="222222"/>
                </a:solidFill>
              </a:rPr>
              <a:t>, объединяющих специалистов по управлению цепями поставок, среди них — Совет SCM-профессионалов (</a:t>
            </a:r>
            <a:r>
              <a:rPr lang="ru-RU" sz="2000" i="1" dirty="0" err="1">
                <a:solidFill>
                  <a:srgbClr val="222222"/>
                </a:solidFill>
              </a:rPr>
              <a:t>Council</a:t>
            </a:r>
            <a:r>
              <a:rPr lang="ru-RU" sz="2000" i="1" dirty="0">
                <a:solidFill>
                  <a:srgbClr val="222222"/>
                </a:solidFill>
              </a:rPr>
              <a:t> </a:t>
            </a:r>
            <a:r>
              <a:rPr lang="ru-RU" sz="2000" i="1" dirty="0" err="1">
                <a:solidFill>
                  <a:srgbClr val="222222"/>
                </a:solidFill>
              </a:rPr>
              <a:t>of</a:t>
            </a:r>
            <a:r>
              <a:rPr lang="ru-RU" sz="2000" i="1" dirty="0">
                <a:solidFill>
                  <a:srgbClr val="222222"/>
                </a:solidFill>
              </a:rPr>
              <a:t> SCM </a:t>
            </a:r>
            <a:r>
              <a:rPr lang="ru-RU" sz="2000" i="1" dirty="0" err="1">
                <a:solidFill>
                  <a:srgbClr val="222222"/>
                </a:solidFill>
              </a:rPr>
              <a:t>Professionals</a:t>
            </a:r>
            <a:r>
              <a:rPr lang="ru-RU" sz="2000" dirty="0">
                <a:solidFill>
                  <a:srgbClr val="222222"/>
                </a:solidFill>
              </a:rPr>
              <a:t>, </a:t>
            </a:r>
            <a:r>
              <a:rPr lang="ru-RU" sz="2000" i="1" dirty="0">
                <a:solidFill>
                  <a:srgbClr val="222222"/>
                </a:solidFill>
              </a:rPr>
              <a:t>CSCMP</a:t>
            </a:r>
            <a:r>
              <a:rPr lang="ru-RU" sz="2000" dirty="0">
                <a:solidFill>
                  <a:srgbClr val="222222"/>
                </a:solidFill>
              </a:rPr>
              <a:t>), Ассоциация управления цепями поставок (</a:t>
            </a:r>
            <a:r>
              <a:rPr lang="ru-RU" sz="2000" i="1" dirty="0" err="1">
                <a:solidFill>
                  <a:srgbClr val="222222"/>
                </a:solidFill>
              </a:rPr>
              <a:t>Supply</a:t>
            </a:r>
            <a:r>
              <a:rPr lang="ru-RU" sz="2000" i="1" dirty="0">
                <a:solidFill>
                  <a:srgbClr val="222222"/>
                </a:solidFill>
              </a:rPr>
              <a:t> </a:t>
            </a:r>
            <a:r>
              <a:rPr lang="ru-RU" sz="2000" i="1" dirty="0" err="1">
                <a:solidFill>
                  <a:srgbClr val="222222"/>
                </a:solidFill>
              </a:rPr>
              <a:t>Chain</a:t>
            </a:r>
            <a:r>
              <a:rPr lang="ru-RU" sz="2000" i="1" dirty="0">
                <a:solidFill>
                  <a:srgbClr val="222222"/>
                </a:solidFill>
              </a:rPr>
              <a:t> </a:t>
            </a:r>
            <a:r>
              <a:rPr lang="ru-RU" sz="2000" i="1" dirty="0" err="1">
                <a:solidFill>
                  <a:srgbClr val="222222"/>
                </a:solidFill>
              </a:rPr>
              <a:t>Management</a:t>
            </a:r>
            <a:r>
              <a:rPr lang="ru-RU" sz="2000" i="1" dirty="0">
                <a:solidFill>
                  <a:srgbClr val="222222"/>
                </a:solidFill>
              </a:rPr>
              <a:t> </a:t>
            </a:r>
            <a:r>
              <a:rPr lang="ru-RU" sz="2000" i="1" dirty="0" err="1">
                <a:solidFill>
                  <a:srgbClr val="222222"/>
                </a:solidFill>
              </a:rPr>
              <a:t>Association</a:t>
            </a:r>
            <a:r>
              <a:rPr lang="ru-RU" sz="2000" dirty="0">
                <a:solidFill>
                  <a:srgbClr val="222222"/>
                </a:solidFill>
              </a:rPr>
              <a:t>, </a:t>
            </a:r>
            <a:r>
              <a:rPr lang="ru-RU" sz="2000" i="1" dirty="0">
                <a:solidFill>
                  <a:srgbClr val="222222"/>
                </a:solidFill>
              </a:rPr>
              <a:t>SCMA</a:t>
            </a:r>
            <a:r>
              <a:rPr lang="ru-RU" sz="2000" dirty="0">
                <a:solidFill>
                  <a:srgbClr val="222222"/>
                </a:solidFill>
              </a:rPr>
              <a:t>), Ассоциация содействия развитию логистики и цепей поставок компаний — производителей и </a:t>
            </a:r>
            <a:r>
              <a:rPr lang="ru-RU" sz="2000" dirty="0" err="1">
                <a:solidFill>
                  <a:srgbClr val="222222"/>
                </a:solidFill>
              </a:rPr>
              <a:t>ритейлеров</a:t>
            </a:r>
            <a:r>
              <a:rPr lang="ru-RU" sz="2000" dirty="0">
                <a:solidFill>
                  <a:srgbClr val="222222"/>
                </a:solidFill>
              </a:rPr>
              <a:t> «Совет профессионалов по цепям поставок» (СПЦП).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23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/>
          <a:lstStyle/>
          <a:p>
            <a:r>
              <a:rPr lang="ru-RU" sz="2800" dirty="0" smtClean="0">
                <a:latin typeface="Tahoma" pitchFamily="34" charset="0"/>
                <a:cs typeface="Tahoma" pitchFamily="34" charset="0"/>
              </a:rPr>
              <a:t>Прикладное программное обеспечение (</a:t>
            </a:r>
            <a:r>
              <a:rPr lang="ru-RU" sz="2800" i="1" dirty="0">
                <a:solidFill>
                  <a:srgbClr val="222222"/>
                </a:solidFill>
              </a:rPr>
              <a:t>SCM-система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) – система управления цепями поставок</a:t>
            </a:r>
            <a:endParaRPr lang="ru-RU" sz="28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381328"/>
            <a:ext cx="9117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hlinkClick r:id="rId3"/>
              </a:rPr>
              <a:t>Ист.: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6479144"/>
            <a:ext cx="3181350" cy="2095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857232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solidFill>
                  <a:srgbClr val="222222"/>
                </a:solidFill>
              </a:rPr>
              <a:t>Система управления цепями поставок</a:t>
            </a:r>
            <a:r>
              <a:rPr lang="ru-RU" sz="2200" dirty="0">
                <a:solidFill>
                  <a:srgbClr val="222222"/>
                </a:solidFill>
              </a:rPr>
              <a:t> (</a:t>
            </a:r>
            <a:r>
              <a:rPr lang="ru-RU" sz="2200" i="1" dirty="0">
                <a:solidFill>
                  <a:srgbClr val="222222"/>
                </a:solidFill>
              </a:rPr>
              <a:t>SCM-система</a:t>
            </a:r>
            <a:r>
              <a:rPr lang="ru-RU" sz="2200" dirty="0">
                <a:solidFill>
                  <a:srgbClr val="222222"/>
                </a:solidFill>
              </a:rPr>
              <a:t>) — </a:t>
            </a:r>
            <a:r>
              <a:rPr lang="ru-RU" sz="2200" dirty="0">
                <a:solidFill>
                  <a:srgbClr val="0B0080"/>
                </a:solidFill>
                <a:hlinkClick r:id="rId5" tooltip="Прикладное программное обеспечение"/>
              </a:rPr>
              <a:t>прикладное программное обеспечение</a:t>
            </a:r>
            <a:r>
              <a:rPr lang="ru-RU" sz="2200" dirty="0">
                <a:solidFill>
                  <a:srgbClr val="222222"/>
                </a:solidFill>
              </a:rPr>
              <a:t>, предназначенное для автоматизации и управления всеми этапами снабжения предприятия и для контроля всего товародвижения: закупку сырья и материалов, производство, распространение продукции. Существуют самостоятельные тиражируемые SCM-системы, решения, реализуемые как составная часть </a:t>
            </a:r>
            <a:r>
              <a:rPr lang="ru-RU" sz="2200" dirty="0">
                <a:solidFill>
                  <a:srgbClr val="0B0080"/>
                </a:solidFill>
                <a:hlinkClick r:id="rId6" tooltip="ERP"/>
              </a:rPr>
              <a:t>ERP</a:t>
            </a:r>
            <a:r>
              <a:rPr lang="ru-RU" sz="2200" dirty="0">
                <a:solidFill>
                  <a:srgbClr val="222222"/>
                </a:solidFill>
              </a:rPr>
              <a:t>-систем, а также уникальные системы, создаваемые для конкретного предприятия.</a:t>
            </a:r>
          </a:p>
          <a:p>
            <a:r>
              <a:rPr lang="ru-RU" sz="2200" dirty="0">
                <a:solidFill>
                  <a:srgbClr val="222222"/>
                </a:solidFill>
              </a:rPr>
              <a:t>В составе SCM-систем обычно выделяется два крупных блока: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</a:rPr>
              <a:t>планирование цепей поставок </a:t>
            </a:r>
            <a:r>
              <a:rPr lang="ru-RU" sz="2200" dirty="0">
                <a:solidFill>
                  <a:srgbClr val="222222"/>
                </a:solidFill>
              </a:rPr>
              <a:t>(</a:t>
            </a:r>
            <a:r>
              <a:rPr lang="ru-RU" sz="2200" dirty="0">
                <a:solidFill>
                  <a:srgbClr val="0B0080"/>
                </a:solidFill>
                <a:hlinkClick r:id="rId7" tooltip="Английский язык"/>
              </a:rPr>
              <a:t>англ.</a:t>
            </a:r>
            <a:r>
              <a:rPr lang="ru-RU" sz="2200" dirty="0">
                <a:solidFill>
                  <a:srgbClr val="222222"/>
                </a:solidFill>
              </a:rPr>
              <a:t> </a:t>
            </a:r>
            <a:r>
              <a:rPr lang="ru-RU" sz="2200" i="1" dirty="0" err="1">
                <a:solidFill>
                  <a:srgbClr val="222222"/>
                </a:solidFill>
              </a:rPr>
              <a:t>supply</a:t>
            </a:r>
            <a:r>
              <a:rPr lang="ru-RU" sz="2200" i="1" dirty="0">
                <a:solidFill>
                  <a:srgbClr val="222222"/>
                </a:solidFill>
              </a:rPr>
              <a:t> </a:t>
            </a:r>
            <a:r>
              <a:rPr lang="ru-RU" sz="2200" i="1" dirty="0" err="1">
                <a:solidFill>
                  <a:srgbClr val="222222"/>
                </a:solidFill>
              </a:rPr>
              <a:t>chain</a:t>
            </a:r>
            <a:r>
              <a:rPr lang="ru-RU" sz="2200" i="1" dirty="0">
                <a:solidFill>
                  <a:srgbClr val="222222"/>
                </a:solidFill>
              </a:rPr>
              <a:t> </a:t>
            </a:r>
            <a:r>
              <a:rPr lang="ru-RU" sz="2200" i="1" dirty="0" err="1">
                <a:solidFill>
                  <a:srgbClr val="222222"/>
                </a:solidFill>
              </a:rPr>
              <a:t>planning</a:t>
            </a:r>
            <a:r>
              <a:rPr lang="ru-RU" sz="2200" i="1" dirty="0">
                <a:solidFill>
                  <a:srgbClr val="222222"/>
                </a:solidFill>
              </a:rPr>
              <a:t>, SCP</a:t>
            </a:r>
            <a:r>
              <a:rPr lang="ru-RU" sz="2200" dirty="0">
                <a:solidFill>
                  <a:srgbClr val="222222"/>
                </a:solidFill>
              </a:rPr>
              <a:t>) — планирование и формирование календарных графиков, решения для совместной разработки прогнозов, проектирование сетей поставок, моделирование различных ситуаций, анализ уровня выполнения операций;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C00000"/>
                </a:solidFill>
              </a:rPr>
              <a:t>исполнение цепей поставок </a:t>
            </a:r>
            <a:r>
              <a:rPr lang="ru-RU" sz="2200" dirty="0">
                <a:solidFill>
                  <a:srgbClr val="222222"/>
                </a:solidFill>
              </a:rPr>
              <a:t>(</a:t>
            </a:r>
            <a:r>
              <a:rPr lang="ru-RU" sz="2200" dirty="0">
                <a:solidFill>
                  <a:srgbClr val="0B0080"/>
                </a:solidFill>
                <a:hlinkClick r:id="rId7" tooltip="Английский язык"/>
              </a:rPr>
              <a:t>англ.</a:t>
            </a:r>
            <a:r>
              <a:rPr lang="ru-RU" sz="2200" dirty="0">
                <a:solidFill>
                  <a:srgbClr val="222222"/>
                </a:solidFill>
              </a:rPr>
              <a:t> </a:t>
            </a:r>
            <a:r>
              <a:rPr lang="ru-RU" sz="2200" i="1" dirty="0" err="1">
                <a:solidFill>
                  <a:srgbClr val="222222"/>
                </a:solidFill>
              </a:rPr>
              <a:t>supply</a:t>
            </a:r>
            <a:r>
              <a:rPr lang="ru-RU" sz="2200" i="1" dirty="0">
                <a:solidFill>
                  <a:srgbClr val="222222"/>
                </a:solidFill>
              </a:rPr>
              <a:t> </a:t>
            </a:r>
            <a:r>
              <a:rPr lang="ru-RU" sz="2200" i="1" dirty="0" err="1">
                <a:solidFill>
                  <a:srgbClr val="222222"/>
                </a:solidFill>
              </a:rPr>
              <a:t>chain</a:t>
            </a:r>
            <a:r>
              <a:rPr lang="ru-RU" sz="2200" i="1" dirty="0">
                <a:solidFill>
                  <a:srgbClr val="222222"/>
                </a:solidFill>
              </a:rPr>
              <a:t> </a:t>
            </a:r>
            <a:r>
              <a:rPr lang="ru-RU" sz="2200" i="1" dirty="0" err="1">
                <a:solidFill>
                  <a:srgbClr val="222222"/>
                </a:solidFill>
              </a:rPr>
              <a:t>execution</a:t>
            </a:r>
            <a:r>
              <a:rPr lang="ru-RU" sz="2200" i="1" dirty="0">
                <a:solidFill>
                  <a:srgbClr val="222222"/>
                </a:solidFill>
              </a:rPr>
              <a:t>, SCE</a:t>
            </a:r>
            <a:r>
              <a:rPr lang="ru-RU" sz="2200" dirty="0">
                <a:solidFill>
                  <a:srgbClr val="222222"/>
                </a:solidFill>
              </a:rPr>
              <a:t>) — отслеживание и контроль выполнения логистических операций</a:t>
            </a:r>
            <a:r>
              <a:rPr lang="ru-RU" sz="2200" dirty="0" smtClean="0">
                <a:solidFill>
                  <a:srgbClr val="222222"/>
                </a:solidFill>
              </a:rPr>
              <a:t>.</a:t>
            </a:r>
            <a:endParaRPr lang="ru-RU" sz="220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>
                <a:solidFill>
                  <a:srgbClr val="222222"/>
                </a:solidFill>
              </a:rPr>
              <a:t>Типичные компоненты </a:t>
            </a:r>
            <a:r>
              <a:rPr lang="ru-RU" sz="3200" dirty="0" smtClean="0">
                <a:solidFill>
                  <a:srgbClr val="222222"/>
                </a:solidFill>
              </a:rPr>
              <a:t>SCM-систем: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505823"/>
            <a:ext cx="9117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hlinkClick r:id="rId3"/>
              </a:rPr>
              <a:t>Ист.: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6609805"/>
            <a:ext cx="3181350" cy="2095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66361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222222"/>
                </a:solidFill>
              </a:rPr>
              <a:t> </a:t>
            </a:r>
            <a:r>
              <a:rPr lang="ru-RU" sz="1700" dirty="0" smtClean="0">
                <a:solidFill>
                  <a:srgbClr val="222222"/>
                </a:solidFill>
              </a:rPr>
              <a:t>прогноз </a:t>
            </a:r>
            <a:r>
              <a:rPr lang="ru-RU" sz="1700" dirty="0">
                <a:solidFill>
                  <a:srgbClr val="222222"/>
                </a:solidFill>
              </a:rPr>
              <a:t>продаж (</a:t>
            </a:r>
            <a:r>
              <a:rPr lang="ru-RU" sz="1700" i="1" dirty="0" err="1">
                <a:solidFill>
                  <a:srgbClr val="222222"/>
                </a:solidFill>
              </a:rPr>
              <a:t>demand</a:t>
            </a:r>
            <a:r>
              <a:rPr lang="ru-RU" sz="1700" i="1" dirty="0">
                <a:solidFill>
                  <a:srgbClr val="222222"/>
                </a:solidFill>
              </a:rPr>
              <a:t> </a:t>
            </a:r>
            <a:r>
              <a:rPr lang="ru-RU" sz="1700" i="1" dirty="0" err="1">
                <a:solidFill>
                  <a:srgbClr val="222222"/>
                </a:solidFill>
              </a:rPr>
              <a:t>forecasting</a:t>
            </a:r>
            <a:r>
              <a:rPr lang="ru-RU" sz="1700" i="1" dirty="0">
                <a:solidFill>
                  <a:srgbClr val="222222"/>
                </a:solidFill>
              </a:rPr>
              <a:t> &amp; </a:t>
            </a:r>
            <a:r>
              <a:rPr lang="ru-RU" sz="1700" i="1" dirty="0" err="1">
                <a:solidFill>
                  <a:srgbClr val="222222"/>
                </a:solidFill>
              </a:rPr>
              <a:t>sales</a:t>
            </a:r>
            <a:r>
              <a:rPr lang="ru-RU" sz="1700" i="1" dirty="0">
                <a:solidFill>
                  <a:srgbClr val="222222"/>
                </a:solidFill>
              </a:rPr>
              <a:t> </a:t>
            </a:r>
            <a:r>
              <a:rPr lang="ru-RU" sz="1700" i="1" dirty="0" err="1">
                <a:solidFill>
                  <a:srgbClr val="222222"/>
                </a:solidFill>
              </a:rPr>
              <a:t>planning</a:t>
            </a:r>
            <a:r>
              <a:rPr lang="ru-RU" sz="1700" dirty="0">
                <a:solidFill>
                  <a:srgbClr val="222222"/>
                </a:solidFill>
              </a:rPr>
              <a:t>) — </a:t>
            </a:r>
            <a:r>
              <a:rPr lang="ru-RU" sz="1700" dirty="0">
                <a:solidFill>
                  <a:srgbClr val="C00000"/>
                </a:solidFill>
              </a:rPr>
              <a:t>прогнозирование</a:t>
            </a:r>
            <a:r>
              <a:rPr lang="ru-RU" sz="1700" dirty="0">
                <a:solidFill>
                  <a:srgbClr val="222222"/>
                </a:solidFill>
              </a:rPr>
              <a:t> недельных и дневных продаж товара;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</a:t>
            </a:r>
            <a:r>
              <a:rPr lang="ru-RU" sz="1700" b="1" dirty="0" smtClean="0">
                <a:solidFill>
                  <a:srgbClr val="222222"/>
                </a:solidFill>
              </a:rPr>
              <a:t>управление </a:t>
            </a:r>
            <a:r>
              <a:rPr lang="ru-RU" sz="1700" b="1" dirty="0">
                <a:solidFill>
                  <a:srgbClr val="222222"/>
                </a:solidFill>
              </a:rPr>
              <a:t>запасами</a:t>
            </a:r>
            <a:r>
              <a:rPr lang="ru-RU" sz="1700" dirty="0">
                <a:solidFill>
                  <a:srgbClr val="222222"/>
                </a:solidFill>
              </a:rPr>
              <a:t> (</a:t>
            </a:r>
            <a:r>
              <a:rPr lang="ru-RU" sz="1700" i="1" dirty="0" err="1">
                <a:solidFill>
                  <a:srgbClr val="222222"/>
                </a:solidFill>
              </a:rPr>
              <a:t>inventory</a:t>
            </a:r>
            <a:r>
              <a:rPr lang="ru-RU" sz="1700" i="1" dirty="0">
                <a:solidFill>
                  <a:srgbClr val="222222"/>
                </a:solidFill>
              </a:rPr>
              <a:t> </a:t>
            </a:r>
            <a:r>
              <a:rPr lang="ru-RU" sz="1700" i="1" dirty="0" err="1">
                <a:solidFill>
                  <a:srgbClr val="222222"/>
                </a:solidFill>
              </a:rPr>
              <a:t>management</a:t>
            </a:r>
            <a:r>
              <a:rPr lang="ru-RU" sz="1700" dirty="0">
                <a:solidFill>
                  <a:srgbClr val="222222"/>
                </a:solidFill>
              </a:rPr>
              <a:t>) — </a:t>
            </a:r>
            <a:r>
              <a:rPr lang="ru-RU" sz="1700" b="1" dirty="0">
                <a:solidFill>
                  <a:srgbClr val="222222"/>
                </a:solidFill>
              </a:rPr>
              <a:t>оптимизационное планирование </a:t>
            </a:r>
            <a:r>
              <a:rPr lang="ru-RU" sz="1700" dirty="0">
                <a:solidFill>
                  <a:srgbClr val="222222"/>
                </a:solidFill>
              </a:rPr>
              <a:t>гарантийного запаса, текущего запаса, резервов с учётом выбранной модели управления запасами для каждой товарной категории;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</a:t>
            </a:r>
            <a:r>
              <a:rPr lang="ru-RU" sz="1700" b="1" dirty="0" smtClean="0">
                <a:solidFill>
                  <a:srgbClr val="222222"/>
                </a:solidFill>
              </a:rPr>
              <a:t>управление </a:t>
            </a:r>
            <a:r>
              <a:rPr lang="ru-RU" sz="1700" b="1" dirty="0">
                <a:solidFill>
                  <a:srgbClr val="222222"/>
                </a:solidFill>
              </a:rPr>
              <a:t>пополнениями</a:t>
            </a:r>
            <a:r>
              <a:rPr lang="ru-RU" sz="1700" dirty="0">
                <a:solidFill>
                  <a:srgbClr val="222222"/>
                </a:solidFill>
              </a:rPr>
              <a:t> — </a:t>
            </a:r>
            <a:r>
              <a:rPr lang="ru-RU" sz="1700" b="1" dirty="0">
                <a:solidFill>
                  <a:srgbClr val="222222"/>
                </a:solidFill>
              </a:rPr>
              <a:t>оптимизационное планирование </a:t>
            </a:r>
            <a:r>
              <a:rPr lang="ru-RU" sz="1700" dirty="0">
                <a:solidFill>
                  <a:srgbClr val="222222"/>
                </a:solidFill>
              </a:rPr>
              <a:t>поставок внутри логистической сети компании с учётом планируемых продаж, поставок от производителя, наличия остатков, транспортных мощностей, различных ограничений и бизнес-правил;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построение </a:t>
            </a:r>
            <a:r>
              <a:rPr lang="ru-RU" sz="1700" dirty="0">
                <a:solidFill>
                  <a:srgbClr val="222222"/>
                </a:solidFill>
              </a:rPr>
              <a:t>краткосрочного (до 4-х недель) и долгосрочного (до 6-и месяцев) </a:t>
            </a:r>
            <a:r>
              <a:rPr lang="ru-RU" sz="1700" dirty="0">
                <a:solidFill>
                  <a:srgbClr val="C00000"/>
                </a:solidFill>
              </a:rPr>
              <a:t>прогноза</a:t>
            </a:r>
            <a:r>
              <a:rPr lang="ru-RU" sz="1700" dirty="0">
                <a:solidFill>
                  <a:srgbClr val="222222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построение </a:t>
            </a:r>
            <a:r>
              <a:rPr lang="ru-RU" sz="1700" dirty="0">
                <a:solidFill>
                  <a:srgbClr val="C00000"/>
                </a:solidFill>
              </a:rPr>
              <a:t>отчета о необходимых закупках </a:t>
            </a:r>
            <a:r>
              <a:rPr lang="ru-RU" sz="1700" dirty="0">
                <a:solidFill>
                  <a:srgbClr val="222222"/>
                </a:solidFill>
              </a:rPr>
              <a:t>в ручном и автоматическом режимах с учетом внешних ограничений (кратность поставки, минимальный остаток) и расписания поставок;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проведение</a:t>
            </a:r>
            <a:r>
              <a:rPr lang="ru-RU" sz="1700" dirty="0">
                <a:solidFill>
                  <a:srgbClr val="222222"/>
                </a:solidFill>
              </a:rPr>
              <a:t> </a:t>
            </a:r>
            <a:r>
              <a:rPr lang="ru-RU" sz="1700" dirty="0">
                <a:solidFill>
                  <a:srgbClr val="0B0080"/>
                </a:solidFill>
                <a:hlinkClick r:id="rId5" tooltip="ABC-анализ"/>
              </a:rPr>
              <a:t>ABC</a:t>
            </a:r>
            <a:r>
              <a:rPr lang="ru-RU" sz="1700" dirty="0">
                <a:solidFill>
                  <a:srgbClr val="222222"/>
                </a:solidFill>
              </a:rPr>
              <a:t>-</a:t>
            </a:r>
            <a:r>
              <a:rPr lang="ru-RU" sz="1700" dirty="0">
                <a:solidFill>
                  <a:srgbClr val="0B0080"/>
                </a:solidFill>
                <a:hlinkClick r:id="rId6" tooltip="XYZ-анализ"/>
              </a:rPr>
              <a:t>XYZ-анализа</a:t>
            </a:r>
            <a:r>
              <a:rPr lang="ru-RU" sz="1700" dirty="0">
                <a:solidFill>
                  <a:srgbClr val="222222"/>
                </a:solidFill>
              </a:rPr>
              <a:t> по произвольным критериям (количество, прибыль, стоимость закупки);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проведение </a:t>
            </a:r>
            <a:r>
              <a:rPr lang="ru-RU" sz="1700" dirty="0">
                <a:solidFill>
                  <a:srgbClr val="222222"/>
                </a:solidFill>
              </a:rPr>
              <a:t>кросс-ABC анализа по произвольным критериям;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</a:t>
            </a:r>
            <a:r>
              <a:rPr lang="ru-RU" sz="1700" dirty="0" smtClean="0">
                <a:solidFill>
                  <a:srgbClr val="C00000"/>
                </a:solidFill>
              </a:rPr>
              <a:t>визуализация </a:t>
            </a:r>
            <a:r>
              <a:rPr lang="ru-RU" sz="1700" dirty="0">
                <a:solidFill>
                  <a:srgbClr val="C00000"/>
                </a:solidFill>
              </a:rPr>
              <a:t>данных </a:t>
            </a:r>
            <a:r>
              <a:rPr lang="ru-RU" sz="1700" dirty="0">
                <a:solidFill>
                  <a:srgbClr val="222222"/>
                </a:solidFill>
              </a:rPr>
              <a:t>продаж, остатков, цен, прибыли и прогнозов спроса по товарам и товарным группам;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учёт </a:t>
            </a:r>
            <a:r>
              <a:rPr lang="ru-RU" sz="1700" dirty="0">
                <a:solidFill>
                  <a:srgbClr val="222222"/>
                </a:solidFill>
              </a:rPr>
              <a:t>произвольных факторов, влияющих на продажи в автоматическом режиме;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222222"/>
                </a:solidFill>
              </a:rPr>
              <a:t> возможность </a:t>
            </a:r>
            <a:r>
              <a:rPr lang="ru-RU" sz="1700" dirty="0">
                <a:solidFill>
                  <a:srgbClr val="222222"/>
                </a:solidFill>
              </a:rPr>
              <a:t>группировать товары, задавать и создавать новые свойства в интерактивном режиме и посредством загрузки из системы автоматизации;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C00000"/>
                </a:solidFill>
              </a:rPr>
              <a:t>расчёт оптимального запаса</a:t>
            </a:r>
            <a:r>
              <a:rPr lang="ru-RU" sz="1700" dirty="0">
                <a:solidFill>
                  <a:srgbClr val="222222"/>
                </a:solidFill>
              </a:rPr>
              <a:t> для каждой позиции с учетом прогноза спроса и страхового запаса.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355976" y="6551989"/>
            <a:ext cx="46085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Шапиро Дж.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Моделирование цепи поставок. — </a:t>
            </a: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СПб.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Питер, 2006. — 720 с.</a:t>
            </a: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solidFill>
                  <a:srgbClr val="222222"/>
                </a:solidFill>
              </a:rPr>
              <a:t>Логистика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505823"/>
            <a:ext cx="9117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hlinkClick r:id="rId3"/>
              </a:rPr>
              <a:t>Ист.: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6435" y="57388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22222"/>
                </a:solidFill>
              </a:rPr>
              <a:t>Логистика</a:t>
            </a:r>
            <a:r>
              <a:rPr lang="ru-RU" sz="2000" dirty="0">
                <a:solidFill>
                  <a:srgbClr val="222222"/>
                </a:solidFill>
              </a:rPr>
              <a:t> — управление материальными, информационными и людскими потоками </a:t>
            </a:r>
            <a:r>
              <a:rPr lang="ru-RU" sz="2000" dirty="0">
                <a:solidFill>
                  <a:srgbClr val="C00000"/>
                </a:solidFill>
              </a:rPr>
              <a:t>с целью их оптимизации </a:t>
            </a:r>
            <a:r>
              <a:rPr lang="ru-RU" sz="2000" dirty="0">
                <a:solidFill>
                  <a:srgbClr val="222222"/>
                </a:solidFill>
              </a:rPr>
              <a:t>(минимизации затрат</a:t>
            </a:r>
            <a:r>
              <a:rPr lang="ru-RU" sz="2000" dirty="0" smtClean="0">
                <a:solidFill>
                  <a:srgbClr val="222222"/>
                </a:solidFill>
              </a:rPr>
              <a:t>).</a:t>
            </a:r>
            <a:endParaRPr lang="ru-RU" sz="2000" dirty="0">
              <a:solidFill>
                <a:srgbClr val="222222"/>
              </a:solidFill>
            </a:endParaRPr>
          </a:p>
          <a:p>
            <a:r>
              <a:rPr lang="ru-RU" sz="2000" dirty="0">
                <a:solidFill>
                  <a:srgbClr val="222222"/>
                </a:solidFill>
              </a:rPr>
              <a:t>Более широкое определение логистики трактует её как учение о </a:t>
            </a:r>
            <a:r>
              <a:rPr lang="ru-RU" sz="2000" dirty="0">
                <a:solidFill>
                  <a:srgbClr val="0B0080"/>
                </a:solidFill>
                <a:hlinkClick r:id="rId4" tooltip="Планирование"/>
              </a:rPr>
              <a:t>планировании</a:t>
            </a:r>
            <a:r>
              <a:rPr lang="ru-RU" sz="2000" dirty="0">
                <a:solidFill>
                  <a:srgbClr val="222222"/>
                </a:solidFill>
              </a:rPr>
              <a:t>, управлении и </a:t>
            </a:r>
            <a:r>
              <a:rPr lang="ru-RU" sz="2000" dirty="0">
                <a:solidFill>
                  <a:srgbClr val="0B0080"/>
                </a:solidFill>
                <a:hlinkClick r:id="rId5" tooltip="Контроль"/>
              </a:rPr>
              <a:t>контроле</a:t>
            </a:r>
            <a:r>
              <a:rPr lang="ru-RU" sz="2000" dirty="0">
                <a:solidFill>
                  <a:srgbClr val="222222"/>
                </a:solidFill>
              </a:rPr>
              <a:t> движения материальных, информационных и </a:t>
            </a:r>
            <a:r>
              <a:rPr lang="ru-RU" sz="2000" dirty="0">
                <a:solidFill>
                  <a:srgbClr val="0B0080"/>
                </a:solidFill>
                <a:hlinkClick r:id="rId6" tooltip="Финансовые ресурсы"/>
              </a:rPr>
              <a:t>финансовых</a:t>
            </a:r>
            <a:r>
              <a:rPr lang="ru-RU" sz="2000" dirty="0">
                <a:solidFill>
                  <a:srgbClr val="222222"/>
                </a:solidFill>
              </a:rPr>
              <a:t> ресурсов в различных </a:t>
            </a:r>
            <a:r>
              <a:rPr lang="ru-RU" sz="2000" dirty="0">
                <a:solidFill>
                  <a:srgbClr val="0B0080"/>
                </a:solidFill>
                <a:hlinkClick r:id="rId7" tooltip="Система"/>
              </a:rPr>
              <a:t>системах</a:t>
            </a:r>
            <a:r>
              <a:rPr lang="ru-RU" sz="2000" baseline="30000" dirty="0">
                <a:solidFill>
                  <a:srgbClr val="0B0080"/>
                </a:solidFill>
                <a:hlinkClick r:id="rId8"/>
              </a:rPr>
              <a:t>[2]</a:t>
            </a:r>
            <a:r>
              <a:rPr lang="ru-RU" sz="2000" dirty="0">
                <a:solidFill>
                  <a:srgbClr val="222222"/>
                </a:solidFill>
              </a:rPr>
              <a:t>.</a:t>
            </a:r>
          </a:p>
          <a:p>
            <a:r>
              <a:rPr lang="ru-RU" sz="2000" dirty="0">
                <a:solidFill>
                  <a:srgbClr val="222222"/>
                </a:solidFill>
              </a:rPr>
              <a:t>С точки зрения практического применения логистика — </a:t>
            </a:r>
            <a:r>
              <a:rPr lang="ru-RU" sz="2000" dirty="0">
                <a:solidFill>
                  <a:srgbClr val="C00000"/>
                </a:solidFill>
              </a:rPr>
              <a:t>выбор наиболее эффективного варианта обеспечения</a:t>
            </a:r>
            <a:r>
              <a:rPr lang="ru-RU" sz="2000" dirty="0">
                <a:solidFill>
                  <a:srgbClr val="222222"/>
                </a:solidFill>
              </a:rPr>
              <a:t> товаром нужного качества, нужного количества, в нужное время, в нужном месте с минимальными затратами</a:t>
            </a:r>
            <a:r>
              <a:rPr lang="ru-RU" sz="2000" baseline="30000" dirty="0">
                <a:solidFill>
                  <a:srgbClr val="0B0080"/>
                </a:solidFill>
                <a:hlinkClick r:id="rId9"/>
              </a:rPr>
              <a:t>[3]</a:t>
            </a:r>
            <a:r>
              <a:rPr lang="ru-RU" sz="2000" dirty="0">
                <a:solidFill>
                  <a:srgbClr val="222222"/>
                </a:solidFill>
              </a:rPr>
              <a:t>.</a:t>
            </a:r>
          </a:p>
          <a:p>
            <a:r>
              <a:rPr lang="ru-RU" sz="2000" dirty="0">
                <a:solidFill>
                  <a:srgbClr val="222222"/>
                </a:solidFill>
              </a:rPr>
              <a:t>С позиции </a:t>
            </a:r>
            <a:r>
              <a:rPr lang="ru-RU" sz="2000" dirty="0">
                <a:solidFill>
                  <a:srgbClr val="0B0080"/>
                </a:solidFill>
                <a:hlinkClick r:id="rId10" tooltip="Менеджмент"/>
              </a:rPr>
              <a:t>менеджмента</a:t>
            </a:r>
            <a:r>
              <a:rPr lang="ru-RU" sz="2000" dirty="0">
                <a:solidFill>
                  <a:srgbClr val="222222"/>
                </a:solidFill>
              </a:rPr>
              <a:t> организации логистику можно рассматривать как стратегическое управление </a:t>
            </a:r>
            <a:r>
              <a:rPr lang="ru-RU" sz="2000" dirty="0">
                <a:solidFill>
                  <a:srgbClr val="0B0080"/>
                </a:solidFill>
                <a:hlinkClick r:id="rId11" tooltip="Материальные потоки"/>
              </a:rPr>
              <a:t>материальными потоками</a:t>
            </a:r>
            <a:r>
              <a:rPr lang="ru-RU" sz="2000" dirty="0">
                <a:solidFill>
                  <a:srgbClr val="222222"/>
                </a:solidFill>
              </a:rPr>
              <a:t> в процессе снабжения: закупки, перевозки, продажи и хранения материалов, деталей и готового инвентаря (техники и прочего). Понятие включает в себя также управление соответствующими потоками информации, а также финансовыми потоками. Логистика направлена на </a:t>
            </a:r>
            <a:r>
              <a:rPr lang="ru-RU" sz="2000" dirty="0">
                <a:solidFill>
                  <a:srgbClr val="C00000"/>
                </a:solidFill>
              </a:rPr>
              <a:t>оптимизацию </a:t>
            </a:r>
            <a:r>
              <a:rPr lang="ru-RU" sz="2000" dirty="0">
                <a:solidFill>
                  <a:srgbClr val="C00000"/>
                </a:solidFill>
                <a:hlinkClick r:id="rId12" tooltip="Издержки"/>
              </a:rPr>
              <a:t>издержек</a:t>
            </a:r>
            <a:r>
              <a:rPr lang="ru-RU" sz="2000" dirty="0">
                <a:solidFill>
                  <a:srgbClr val="C00000"/>
                </a:solidFill>
              </a:rPr>
              <a:t> </a:t>
            </a:r>
            <a:r>
              <a:rPr lang="ru-RU" sz="2000" dirty="0">
                <a:solidFill>
                  <a:srgbClr val="222222"/>
                </a:solidFill>
              </a:rPr>
              <a:t>и рационализацию процесса производства, сбыта и сопутствующего сервиса как в рамках одного предприятия, так и для группы предприятий.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1560" y="6560800"/>
            <a:ext cx="192405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37573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solidFill>
                  <a:srgbClr val="222222"/>
                </a:solidFill>
              </a:rPr>
              <a:t>Модели управления запасами </a:t>
            </a:r>
            <a:br>
              <a:rPr lang="ru-RU" sz="3200" dirty="0" smtClean="0">
                <a:solidFill>
                  <a:srgbClr val="222222"/>
                </a:solidFill>
              </a:rPr>
            </a:br>
            <a:r>
              <a:rPr lang="ru-RU" sz="3200" dirty="0" smtClean="0">
                <a:solidFill>
                  <a:srgbClr val="222222"/>
                </a:solidFill>
              </a:rPr>
              <a:t>как часть логистики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505823"/>
            <a:ext cx="9117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hlinkClick r:id="rId3"/>
              </a:rPr>
              <a:t>Ист.: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3030" y="4176607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Логистика </a:t>
            </a:r>
            <a:r>
              <a:rPr lang="ru-RU" sz="1600" b="1" dirty="0" smtClean="0">
                <a:solidFill>
                  <a:srgbClr val="000000"/>
                </a:solidFill>
              </a:rPr>
              <a:t>запасов</a:t>
            </a:r>
            <a:endParaRPr lang="ru-RU" sz="1600" b="1" dirty="0">
              <a:solidFill>
                <a:srgbClr val="000000"/>
              </a:solidFill>
            </a:endParaRPr>
          </a:p>
          <a:p>
            <a:r>
              <a:rPr lang="ru-RU" sz="1600" dirty="0">
                <a:solidFill>
                  <a:srgbClr val="222222"/>
                </a:solidFill>
              </a:rPr>
              <a:t>Политика управления запасами состоит из решений — что закупать или производить, когда и в каких объёмах. Она также включает в себя решения о размещении запасов на производственных предприятиях и в распределительных центрах. Второй элемент политики управления запасами касается стратегии. Можно управлять запасами каждого распределительного склада по отдельности, а можно централизованно (требует большей координации и информационного обеспечения).</a:t>
            </a:r>
          </a:p>
          <a:p>
            <a:r>
              <a:rPr lang="ru-RU" sz="1600" dirty="0">
                <a:solidFill>
                  <a:srgbClr val="222222"/>
                </a:solidFill>
              </a:rPr>
              <a:t>Управление запасами предприятия — интегрированный процесс, обеспечивающий операции с запасами внутри фирмы и вне её — на всем протяжении цепи управления поставками.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7573"/>
            <a:ext cx="9058275" cy="3360415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 rot="9359034">
            <a:off x="4523601" y="3700102"/>
            <a:ext cx="936104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6560800"/>
            <a:ext cx="192405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37573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>
                <a:solidFill>
                  <a:srgbClr val="222222"/>
                </a:solidFill>
              </a:rPr>
              <a:t>Управление запасами </a:t>
            </a:r>
            <a:br>
              <a:rPr lang="ru-RU" sz="3200" dirty="0" smtClean="0">
                <a:solidFill>
                  <a:srgbClr val="222222"/>
                </a:solidFill>
              </a:rPr>
            </a:br>
            <a:r>
              <a:rPr lang="ru-RU" sz="3200" dirty="0" smtClean="0">
                <a:solidFill>
                  <a:srgbClr val="222222"/>
                </a:solidFill>
              </a:rPr>
              <a:t>как один из компонентов в логистике</a:t>
            </a:r>
            <a:endParaRPr lang="ru-RU" sz="32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505823"/>
            <a:ext cx="9117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hlinkClick r:id="rId3"/>
              </a:rPr>
              <a:t>Ист.: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501" y="873209"/>
            <a:ext cx="91179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22222"/>
                </a:solidFill>
              </a:rPr>
              <a:t>Задача управления логистикой на практике сводится к управлению несколькими компонентами, которые составляют так называемый </a:t>
            </a:r>
            <a:r>
              <a:rPr lang="ru-RU" sz="2000" i="1" dirty="0">
                <a:solidFill>
                  <a:srgbClr val="222222"/>
                </a:solidFill>
              </a:rPr>
              <a:t>«</a:t>
            </a:r>
            <a:r>
              <a:rPr lang="ru-RU" sz="2000" i="1" dirty="0" err="1">
                <a:solidFill>
                  <a:srgbClr val="222222"/>
                </a:solidFill>
              </a:rPr>
              <a:t>logistics</a:t>
            </a:r>
            <a:r>
              <a:rPr lang="ru-RU" sz="2000" i="1" dirty="0">
                <a:solidFill>
                  <a:srgbClr val="222222"/>
                </a:solidFill>
              </a:rPr>
              <a:t> </a:t>
            </a:r>
            <a:r>
              <a:rPr lang="ru-RU" sz="2000" i="1" dirty="0" err="1">
                <a:solidFill>
                  <a:srgbClr val="222222"/>
                </a:solidFill>
              </a:rPr>
              <a:t>mix</a:t>
            </a:r>
            <a:r>
              <a:rPr lang="ru-RU" sz="2000" i="1" dirty="0">
                <a:solidFill>
                  <a:srgbClr val="222222"/>
                </a:solidFill>
              </a:rPr>
              <a:t>»</a:t>
            </a:r>
            <a:r>
              <a:rPr lang="ru-RU" sz="2000" dirty="0">
                <a:solidFill>
                  <a:srgbClr val="222222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22222"/>
                </a:solidFill>
              </a:rPr>
              <a:t>складские сооружения (отдельные складские постройки, центры дистрибуции, складские помещения, совмещенные с магазином);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22222"/>
                </a:solidFill>
              </a:rPr>
              <a:t>запасы (объем запасов по каждому наименованию, место нахождения запаса);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22222"/>
                </a:solidFill>
              </a:rPr>
              <a:t>транспортировка (виды транспорта, сроки, виды тары, наличие водителей и т. д.);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22222"/>
                </a:solidFill>
              </a:rPr>
              <a:t>комплектация и упаковка (простота и легкость с точки зрения логистического обслуживания с одновременным сохранением влияния на покупательскую активность);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222222"/>
                </a:solidFill>
              </a:rPr>
              <a:t>связь (возможность получения как конечной, так и промежуточной информации в процессе товародвижения)</a:t>
            </a:r>
            <a:r>
              <a:rPr lang="ru-RU" sz="2000" baseline="30000" dirty="0">
                <a:solidFill>
                  <a:srgbClr val="0B0080"/>
                </a:solidFill>
                <a:hlinkClick r:id="rId4"/>
              </a:rPr>
              <a:t>[6]</a:t>
            </a:r>
            <a:r>
              <a:rPr lang="ru-RU" sz="2000" dirty="0">
                <a:solidFill>
                  <a:srgbClr val="222222"/>
                </a:solidFill>
              </a:rPr>
              <a:t>.</a:t>
            </a:r>
          </a:p>
          <a:p>
            <a:r>
              <a:rPr lang="ru-RU" sz="2000" dirty="0">
                <a:solidFill>
                  <a:srgbClr val="222222"/>
                </a:solidFill>
              </a:rPr>
              <a:t>Логистика делится на виды: закупочная, транспортная, складская, производственная, информационная логистика и другие.</a:t>
            </a:r>
          </a:p>
        </p:txBody>
      </p:sp>
      <p:sp>
        <p:nvSpPr>
          <p:cNvPr id="9" name="Стрелка вправо 8"/>
          <p:cNvSpPr/>
          <p:nvPr/>
        </p:nvSpPr>
        <p:spPr>
          <a:xfrm rot="9359034">
            <a:off x="8628588" y="2351660"/>
            <a:ext cx="428783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6560800"/>
            <a:ext cx="192405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6419</TotalTime>
  <Words>794</Words>
  <Application>Microsoft Office PowerPoint</Application>
  <PresentationFormat>Экран (4:3)</PresentationFormat>
  <Paragraphs>131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Open Sans</vt:lpstr>
      <vt:lpstr>Roboto</vt:lpstr>
      <vt:lpstr>Tahoma</vt:lpstr>
      <vt:lpstr>Wingdings</vt:lpstr>
      <vt:lpstr>Default Design</vt:lpstr>
      <vt:lpstr>Дисциплина: Эконометрика и ЭММиМ</vt:lpstr>
      <vt:lpstr>Теория управления запасами</vt:lpstr>
      <vt:lpstr>Управление цепочками поставок</vt:lpstr>
      <vt:lpstr>Управление цепочками поставок как научно-практическая дисциплина </vt:lpstr>
      <vt:lpstr>Прикладное программное обеспечение (SCM-система) – система управления цепями поставок</vt:lpstr>
      <vt:lpstr>Типичные компоненты SCM-систем:</vt:lpstr>
      <vt:lpstr>Логистика</vt:lpstr>
      <vt:lpstr>Модели управления запасами  как часть логистики</vt:lpstr>
      <vt:lpstr>Управление запасами  как один из компонентов в логистике</vt:lpstr>
      <vt:lpstr>Математические модели управления запасами</vt:lpstr>
      <vt:lpstr>Точка заказа</vt:lpstr>
      <vt:lpstr>Точка заказа  (еще один вариант формулы)</vt:lpstr>
      <vt:lpstr>Точка заказа</vt:lpstr>
      <vt:lpstr>Оптимальный размер партии поставки (заказа)</vt:lpstr>
      <vt:lpstr>Интервал между поставками (в днях)</vt:lpstr>
      <vt:lpstr>Издержки за год</vt:lpstr>
      <vt:lpstr>Минимальный запас </vt:lpstr>
      <vt:lpstr>Время выполнения (исполнения, реализации) заказа</vt:lpstr>
    </vt:vector>
  </TitlesOfParts>
  <Company>Bielarus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Uladz</dc:creator>
  <cp:lastModifiedBy>Пользователь Windows</cp:lastModifiedBy>
  <cp:revision>404</cp:revision>
  <dcterms:created xsi:type="dcterms:W3CDTF">2005-09-02T03:59:20Z</dcterms:created>
  <dcterms:modified xsi:type="dcterms:W3CDTF">2019-11-08T15:35:31Z</dcterms:modified>
</cp:coreProperties>
</file>