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09" r:id="rId2"/>
    <p:sldId id="410" r:id="rId3"/>
    <p:sldId id="411" r:id="rId4"/>
    <p:sldId id="434" r:id="rId5"/>
    <p:sldId id="433" r:id="rId6"/>
    <p:sldId id="435" r:id="rId7"/>
    <p:sldId id="436" r:id="rId8"/>
    <p:sldId id="437" r:id="rId9"/>
    <p:sldId id="438" r:id="rId10"/>
    <p:sldId id="439" r:id="rId11"/>
    <p:sldId id="440" r:id="rId12"/>
    <p:sldId id="44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5619"/>
    <a:srgbClr val="C6531A"/>
    <a:srgbClr val="DA8200"/>
    <a:srgbClr val="D0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9" autoAdjust="0"/>
    <p:restoredTop sz="79385" autoAdjust="0"/>
  </p:normalViewPr>
  <p:slideViewPr>
    <p:cSldViewPr>
      <p:cViewPr varScale="1">
        <p:scale>
          <a:sx n="92" d="100"/>
          <a:sy n="92" d="100"/>
        </p:scale>
        <p:origin x="22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67D66-9F55-48E2-BB3C-762965B5E639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BBC47-44E5-4828-A663-409AC5C7CD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317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3264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581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204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495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939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862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652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62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151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351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067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55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23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123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YellowGrid3"/>
          <p:cNvPicPr>
            <a:picLocks noChangeAspect="1" noChangeArrowheads="1"/>
          </p:cNvPicPr>
          <p:nvPr/>
        </p:nvPicPr>
        <p:blipFill>
          <a:blip r:embed="rId2">
            <a:lum bright="20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12"/>
          <a:stretch>
            <a:fillRect/>
          </a:stretch>
        </p:blipFill>
        <p:spPr bwMode="auto">
          <a:xfrm>
            <a:off x="1676400" y="0"/>
            <a:ext cx="7467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orange-bar1"/>
          <p:cNvPicPr>
            <a:picLocks noChangeAspect="1" noChangeArrowheads="1"/>
          </p:cNvPicPr>
          <p:nvPr/>
        </p:nvPicPr>
        <p:blipFill>
          <a:blip r:embed="rId3">
            <a:lum bright="-4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67000" y="2895600"/>
            <a:ext cx="5410200" cy="3124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120000"/>
              </a:spcBef>
              <a:defRPr/>
            </a:pPr>
            <a:r>
              <a:rPr lang="en-US" sz="5000" smtClean="0">
                <a:solidFill>
                  <a:srgbClr val="660033"/>
                </a:solidFill>
              </a:rPr>
              <a:t>macroeconomics</a:t>
            </a:r>
            <a:r>
              <a:rPr lang="en-US" sz="5000" smtClean="0">
                <a:solidFill>
                  <a:srgbClr val="6D92DB"/>
                </a:solidFill>
              </a:rPr>
              <a:t> </a:t>
            </a:r>
            <a:r>
              <a:rPr lang="en-US" sz="2200" smtClean="0">
                <a:solidFill>
                  <a:srgbClr val="6D92DB"/>
                </a:solidFill>
              </a:rPr>
              <a:t>	</a:t>
            </a:r>
            <a:r>
              <a:rPr lang="en-US" sz="2200" smtClean="0">
                <a:solidFill>
                  <a:srgbClr val="8CAFCE"/>
                </a:solidFill>
              </a:rPr>
              <a:t>fifth edition</a:t>
            </a:r>
          </a:p>
          <a:p>
            <a:pPr algn="ctr" eaLnBrk="1" hangingPunct="1">
              <a:spcBef>
                <a:spcPct val="100000"/>
              </a:spcBef>
              <a:defRPr/>
            </a:pPr>
            <a:r>
              <a:rPr lang="en-US" sz="3000" b="1" smtClean="0">
                <a:solidFill>
                  <a:srgbClr val="6D92DB"/>
                </a:solidFill>
              </a:rPr>
              <a:t>	</a:t>
            </a:r>
            <a:r>
              <a:rPr lang="en-US" sz="3000" b="1" smtClean="0">
                <a:solidFill>
                  <a:srgbClr val="C24F00"/>
                </a:solidFill>
              </a:rPr>
              <a:t>N. Gregory Mankiw</a:t>
            </a:r>
          </a:p>
          <a:p>
            <a:pPr algn="ctr" eaLnBrk="1" hangingPunct="1">
              <a:spcBef>
                <a:spcPct val="100000"/>
              </a:spcBef>
              <a:defRPr/>
            </a:pPr>
            <a:r>
              <a:rPr lang="en-US" smtClean="0">
                <a:solidFill>
                  <a:srgbClr val="C24F00"/>
                </a:solidFill>
              </a:rPr>
              <a:t>	</a:t>
            </a:r>
            <a:r>
              <a:rPr lang="en-US" smtClean="0">
                <a:solidFill>
                  <a:srgbClr val="660033"/>
                </a:solidFill>
              </a:rPr>
              <a:t>PowerPoint</a:t>
            </a:r>
            <a:r>
              <a:rPr lang="en-US" baseline="40000" smtClean="0">
                <a:solidFill>
                  <a:srgbClr val="660033"/>
                </a:solidFill>
              </a:rPr>
              <a:t>®</a:t>
            </a:r>
            <a:r>
              <a:rPr lang="en-US" smtClean="0">
                <a:solidFill>
                  <a:srgbClr val="660033"/>
                </a:solidFill>
              </a:rPr>
              <a:t> Slides </a:t>
            </a:r>
            <a:br>
              <a:rPr lang="en-US" smtClean="0">
                <a:solidFill>
                  <a:srgbClr val="660033"/>
                </a:solidFill>
              </a:rPr>
            </a:br>
            <a:r>
              <a:rPr lang="en-US" smtClean="0">
                <a:solidFill>
                  <a:srgbClr val="660033"/>
                </a:solidFill>
              </a:rPr>
              <a:t>	by Ron Cronovich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2460625" y="2538413"/>
            <a:ext cx="6400800" cy="20574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5000" b="1" smtClean="0">
                <a:solidFill>
                  <a:srgbClr val="F58803"/>
                </a:solidFill>
              </a:rPr>
              <a:t>macro 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819400" y="6324600"/>
            <a:ext cx="510540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i="1" smtClean="0"/>
              <a:t>© 2002 Worth Publishers,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8851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25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55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62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37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88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60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81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45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47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2%D1%82%D0%BE%D1%80%D0%B5%D0%B3%D1%80%D0%B5%D1%81%D1%81%D0%B8%D0%BE%D0%BD%D0%BD%D0%B0%D1%8F_%D0%BC%D0%BE%D0%B4%D0%B5%D0%BB%D1%8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5%D0%B4%D0%B8%D0%BD%D0%B8%D1%87%D0%BD%D1%8B%D0%B9_%D0%BA%D0%BE%D1%80%D0%B5%D0%BD%D1%8C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1%82%D0%B0%D1%82%D0%B8%D1%81%D1%82%D0%B8%D0%BA%D0%B0" TargetMode="Externa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5%D0%B4%D0%B8%D0%BD%D0%B8%D1%87%D0%BD%D1%8B%D0%B9_%D0%BA%D0%BE%D1%80%D0%B5%D0%BD%D1%8C" TargetMode="External"/><Relationship Id="rId5" Type="http://schemas.openxmlformats.org/officeDocument/2006/relationships/hyperlink" Target="https://ru.wikipedia.org/wiki/%D0%92%D1%80%D0%B5%D0%BC%D0%B5%D0%BD%D0%BD%D0%BE%D0%B9_%D1%80%D1%8F%D0%B4" TargetMode="External"/><Relationship Id="rId4" Type="http://schemas.openxmlformats.org/officeDocument/2006/relationships/hyperlink" Target="https://ru.wikipedia.org/wiki/%D0%AD%D0%BA%D0%BE%D0%BD%D0%BE%D0%BC%D0%B5%D1%82%D1%80%D0%B8%D0%BA%D0%B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8%D0%BC%D1%81,_%D0%9A%D1%80%D0%B8%D1%81%D1%82%D0%BE%D1%84%D0%B5%D1%8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1%D0%B8%D1%81%D1%82%D0%B5%D0%BC%D0%B0_%D0%BE%D0%B4%D0%BD%D0%BE%D0%B2%D1%80%D0%B5%D0%BC%D0%B5%D0%BD%D0%BD%D1%8B%D1%85_%D1%83%D1%80%D0%B0%D0%B2%D0%BD%D0%B5%D0%BD%D0%B8%D0%B9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63713" y="609600"/>
            <a:ext cx="7129462" cy="1431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ru-RU" sz="1600" b="1" dirty="0" smtClean="0">
                <a:solidFill>
                  <a:srgbClr val="660033"/>
                </a:solidFill>
              </a:rPr>
              <a:t>Дисциплина: </a:t>
            </a:r>
            <a:r>
              <a:rPr lang="ru-RU" sz="1600" b="1" dirty="0">
                <a:solidFill>
                  <a:srgbClr val="660033"/>
                </a:solidFill>
              </a:rPr>
              <a:t>Эконометрика и экономико-математические методы и модели</a:t>
            </a:r>
            <a:endParaRPr lang="ru-RU" sz="1600" b="1" dirty="0" smtClean="0">
              <a:solidFill>
                <a:srgbClr val="660033"/>
              </a:solidFill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0" y="2205038"/>
            <a:ext cx="7058025" cy="44640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000" b="1" dirty="0" smtClean="0"/>
              <a:t>Акулич Владимир Алексеевич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Доцент кафедры </a:t>
            </a:r>
            <a:r>
              <a:rPr lang="ru-RU" sz="2400" dirty="0"/>
              <a:t>математических методов в экономике </a:t>
            </a:r>
            <a:r>
              <a:rPr lang="ru-RU" sz="2400" dirty="0" smtClean="0"/>
              <a:t>БГЭУ  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050" dirty="0" smtClean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Кафедра находится: корпус 4, к. 804</a:t>
            </a: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endParaRPr lang="ru-RU" sz="2200" b="1" dirty="0" smtClean="0">
              <a:solidFill>
                <a:srgbClr val="C00000"/>
              </a:solidFill>
            </a:endParaRP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Лекция.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Введение в анализ временных рядов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endParaRPr lang="en-US" sz="2200" dirty="0" smtClean="0">
              <a:solidFill>
                <a:srgbClr val="C00000"/>
              </a:solidFill>
            </a:endParaRP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ru-RU" sz="2200" dirty="0" smtClean="0"/>
              <a:t>Векторная авторегрессионная модель (</a:t>
            </a:r>
            <a:r>
              <a:rPr lang="en-US" sz="2200" dirty="0" smtClean="0"/>
              <a:t>VAR-model)</a:t>
            </a:r>
            <a:r>
              <a:rPr lang="ru-RU" sz="2200" dirty="0" smtClean="0"/>
              <a:t>. </a:t>
            </a:r>
            <a:endParaRPr lang="en-US" sz="2200" dirty="0" smtClean="0"/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ru-RU" sz="2200" b="1" dirty="0" smtClean="0"/>
              <a:t>Теория.</a:t>
            </a:r>
            <a:r>
              <a:rPr lang="ru-RU" sz="2200" dirty="0" smtClean="0"/>
              <a:t>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569106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5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3200" dirty="0"/>
              <a:t>Как выяснить интегрированный временной ряд или нет?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836712"/>
            <a:ext cx="9144000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400" dirty="0"/>
              <a:t>Понятие интегрированного временного ряда тесно связано с единичными корнями в </a:t>
            </a:r>
            <a:r>
              <a:rPr lang="ru-RU" sz="2400" dirty="0" err="1">
                <a:hlinkClick r:id="rId3" tooltip="Авторегрессионная модель"/>
              </a:rPr>
              <a:t>авторегрессионных</a:t>
            </a:r>
            <a:r>
              <a:rPr lang="ru-RU" sz="2400" dirty="0">
                <a:hlinkClick r:id="rId3" tooltip="Авторегрессионная модель"/>
              </a:rPr>
              <a:t> моделях</a:t>
            </a:r>
            <a:r>
              <a:rPr lang="ru-RU" sz="2400" dirty="0"/>
              <a:t>. Наличие </a:t>
            </a:r>
            <a:r>
              <a:rPr lang="ru-RU" sz="2400" dirty="0">
                <a:hlinkClick r:id="rId4" tooltip="Единичный корень"/>
              </a:rPr>
              <a:t>единичных корней</a:t>
            </a:r>
            <a:r>
              <a:rPr lang="ru-RU" sz="2400" dirty="0"/>
              <a:t> в характеристическом полиноме </a:t>
            </a:r>
            <a:r>
              <a:rPr lang="ru-RU" sz="2400" dirty="0" err="1"/>
              <a:t>авторегрессионной</a:t>
            </a:r>
            <a:r>
              <a:rPr lang="ru-RU" sz="2400" dirty="0"/>
              <a:t> составляющей модели временного ряда означает интегрированность временного ряда. </a:t>
            </a:r>
            <a:r>
              <a:rPr lang="ru-RU" sz="2400" dirty="0">
                <a:solidFill>
                  <a:srgbClr val="C00000"/>
                </a:solidFill>
              </a:rPr>
              <a:t>Причем количество единичных корней совпадает с порядком интегрированности.</a:t>
            </a:r>
            <a:r>
              <a:rPr lang="ru-RU" sz="2400" dirty="0"/>
              <a:t>  </a:t>
            </a:r>
            <a:r>
              <a:rPr lang="ru-RU" sz="2400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</a:t>
            </a:r>
            <a:r>
              <a:rPr lang="ru-RU" sz="24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Википедия: </a:t>
            </a:r>
            <a:r>
              <a:rPr lang="ru-RU" sz="2400" dirty="0"/>
              <a:t>Интегрированный временной </a:t>
            </a:r>
            <a:r>
              <a:rPr lang="ru-RU" sz="2400" dirty="0" smtClean="0"/>
              <a:t>ряд</a:t>
            </a:r>
          </a:p>
          <a:p>
            <a:pPr algn="l"/>
            <a:r>
              <a:rPr lang="ru-RU" sz="2400" dirty="0"/>
              <a:t>Наличие единичных корней тестируется с помощью тестов на стационарность (</a:t>
            </a:r>
            <a:r>
              <a:rPr lang="en-US" sz="2400" dirty="0"/>
              <a:t>ADF, KPSS, PP, </a:t>
            </a:r>
            <a:r>
              <a:rPr lang="ru-RU" sz="2400" dirty="0"/>
              <a:t>и др.). Наличие единичного корня означает, что временной ряд нестационарный, и наоборот, отсутствие единичного корня указывает на то, что временной ряд стационарный</a:t>
            </a:r>
            <a:r>
              <a:rPr lang="ru-RU" sz="2400" dirty="0" smtClean="0"/>
              <a:t>.</a:t>
            </a:r>
          </a:p>
          <a:p>
            <a:pPr algn="l"/>
            <a:r>
              <a:rPr lang="ru-RU" sz="20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Источник: Википедия: </a:t>
            </a:r>
            <a:r>
              <a:rPr lang="ru-RU" sz="2000" dirty="0"/>
              <a:t>Интегрированный временной </a:t>
            </a:r>
            <a:r>
              <a:rPr lang="ru-RU" sz="2000" dirty="0" smtClean="0"/>
              <a:t>ряд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91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5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3200" dirty="0"/>
              <a:t>Как определить порядок интегрированности временного ряда (или количество единичных корней)?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836712"/>
            <a:ext cx="9144000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1600" b="1" dirty="0"/>
              <a:t>Тест Дики — </a:t>
            </a:r>
            <a:r>
              <a:rPr lang="ru-RU" sz="1600" b="1" dirty="0" err="1"/>
              <a:t>Фуллера</a:t>
            </a:r>
            <a:r>
              <a:rPr lang="ru-RU" sz="1600" b="1" dirty="0"/>
              <a:t> (DF-тест, </a:t>
            </a:r>
            <a:r>
              <a:rPr lang="ru-RU" sz="1600" b="1" dirty="0" err="1"/>
              <a:t>Dickey</a:t>
            </a:r>
            <a:r>
              <a:rPr lang="ru-RU" sz="1600" b="1" dirty="0"/>
              <a:t> — </a:t>
            </a:r>
            <a:r>
              <a:rPr lang="ru-RU" sz="1600" b="1" dirty="0" err="1"/>
              <a:t>Fuller</a:t>
            </a:r>
            <a:r>
              <a:rPr lang="ru-RU" sz="1600" b="1" dirty="0"/>
              <a:t> </a:t>
            </a:r>
            <a:r>
              <a:rPr lang="ru-RU" sz="1600" b="1" dirty="0" err="1"/>
              <a:t>test</a:t>
            </a:r>
            <a:r>
              <a:rPr lang="ru-RU" sz="1600" b="1" dirty="0"/>
              <a:t>)</a:t>
            </a:r>
            <a:r>
              <a:rPr lang="ru-RU" sz="1600" dirty="0"/>
              <a:t> — это методика, которая используется в прикладной </a:t>
            </a:r>
            <a:r>
              <a:rPr lang="ru-RU" sz="1600" dirty="0">
                <a:hlinkClick r:id="rId3" tooltip="Статистика"/>
              </a:rPr>
              <a:t>статистике</a:t>
            </a:r>
            <a:r>
              <a:rPr lang="ru-RU" sz="1600" dirty="0"/>
              <a:t> и </a:t>
            </a:r>
            <a:r>
              <a:rPr lang="ru-RU" sz="1600" dirty="0">
                <a:hlinkClick r:id="rId4" tooltip="Эконометрика"/>
              </a:rPr>
              <a:t>эконометрике</a:t>
            </a:r>
            <a:r>
              <a:rPr lang="ru-RU" sz="1600" dirty="0"/>
              <a:t> </a:t>
            </a:r>
            <a:r>
              <a:rPr lang="ru-RU" sz="1600" dirty="0">
                <a:solidFill>
                  <a:srgbClr val="C00000"/>
                </a:solidFill>
              </a:rPr>
              <a:t>для анализа </a:t>
            </a:r>
            <a:r>
              <a:rPr lang="ru-RU" sz="1600" dirty="0">
                <a:solidFill>
                  <a:srgbClr val="C00000"/>
                </a:solidFill>
                <a:hlinkClick r:id="rId5" tooltip="Временной ряд"/>
              </a:rPr>
              <a:t>временных рядов</a:t>
            </a:r>
            <a:r>
              <a:rPr lang="ru-RU" sz="1600" dirty="0">
                <a:solidFill>
                  <a:srgbClr val="C00000"/>
                </a:solidFill>
              </a:rPr>
              <a:t> для проверки на стационарность. Является одним из тестов на </a:t>
            </a:r>
            <a:r>
              <a:rPr lang="ru-RU" sz="1600" dirty="0">
                <a:solidFill>
                  <a:srgbClr val="C00000"/>
                </a:solidFill>
                <a:hlinkClick r:id="rId6" tooltip="Единичный корень"/>
              </a:rPr>
              <a:t>единичные корни</a:t>
            </a:r>
            <a:r>
              <a:rPr lang="ru-RU" sz="1600" dirty="0">
                <a:solidFill>
                  <a:srgbClr val="C00000"/>
                </a:solidFill>
              </a:rPr>
              <a:t> (</a:t>
            </a:r>
            <a:r>
              <a:rPr lang="ru-RU" sz="1600" i="1" dirty="0" err="1">
                <a:solidFill>
                  <a:srgbClr val="C00000"/>
                </a:solidFill>
              </a:rPr>
              <a:t>Unit</a:t>
            </a:r>
            <a:r>
              <a:rPr lang="ru-RU" sz="1600" i="1" dirty="0">
                <a:solidFill>
                  <a:srgbClr val="C00000"/>
                </a:solidFill>
              </a:rPr>
              <a:t> </a:t>
            </a:r>
            <a:r>
              <a:rPr lang="ru-RU" sz="1600" i="1" dirty="0" err="1">
                <a:solidFill>
                  <a:srgbClr val="C00000"/>
                </a:solidFill>
              </a:rPr>
              <a:t>root</a:t>
            </a:r>
            <a:r>
              <a:rPr lang="ru-RU" sz="1600" i="1" dirty="0">
                <a:solidFill>
                  <a:srgbClr val="C00000"/>
                </a:solidFill>
              </a:rPr>
              <a:t> </a:t>
            </a:r>
            <a:r>
              <a:rPr lang="ru-RU" sz="1600" i="1" dirty="0" err="1">
                <a:solidFill>
                  <a:srgbClr val="C00000"/>
                </a:solidFill>
              </a:rPr>
              <a:t>test</a:t>
            </a:r>
            <a:r>
              <a:rPr lang="ru-RU" sz="1600" dirty="0">
                <a:solidFill>
                  <a:srgbClr val="C00000"/>
                </a:solidFill>
              </a:rPr>
              <a:t>). </a:t>
            </a:r>
            <a:endParaRPr lang="ru-RU" sz="1600" dirty="0" smtClean="0">
              <a:solidFill>
                <a:srgbClr val="C00000"/>
              </a:solidFill>
            </a:endParaRPr>
          </a:p>
          <a:p>
            <a:pPr algn="l"/>
            <a:endParaRPr lang="ru-RU" sz="1600" dirty="0">
              <a:solidFill>
                <a:srgbClr val="C00000"/>
              </a:solidFill>
            </a:endParaRPr>
          </a:p>
          <a:p>
            <a:pPr algn="l"/>
            <a:endParaRPr lang="ru-RU" sz="1600" dirty="0" smtClean="0">
              <a:solidFill>
                <a:srgbClr val="C00000"/>
              </a:solidFill>
            </a:endParaRPr>
          </a:p>
          <a:p>
            <a:pPr algn="l"/>
            <a:endParaRPr lang="ru-RU" sz="1800" dirty="0" smtClean="0">
              <a:solidFill>
                <a:srgbClr val="7030A0"/>
              </a:solidFill>
            </a:endParaRPr>
          </a:p>
          <a:p>
            <a:pPr algn="l"/>
            <a:endParaRPr lang="ru-RU" sz="1800" dirty="0">
              <a:solidFill>
                <a:srgbClr val="7030A0"/>
              </a:solidFill>
            </a:endParaRPr>
          </a:p>
          <a:p>
            <a:pPr algn="l"/>
            <a:endParaRPr lang="ru-RU" sz="1800" dirty="0" smtClean="0">
              <a:solidFill>
                <a:srgbClr val="7030A0"/>
              </a:solidFill>
            </a:endParaRPr>
          </a:p>
          <a:p>
            <a:pPr algn="l"/>
            <a:r>
              <a:rPr lang="ru-RU" sz="1800" dirty="0" smtClean="0">
                <a:solidFill>
                  <a:srgbClr val="7030A0"/>
                </a:solidFill>
              </a:rPr>
              <a:t>Временной </a:t>
            </a:r>
            <a:r>
              <a:rPr lang="ru-RU" sz="1800" dirty="0">
                <a:solidFill>
                  <a:srgbClr val="7030A0"/>
                </a:solidFill>
              </a:rPr>
              <a:t>ряд имеет единичный </a:t>
            </a:r>
            <a:r>
              <a:rPr lang="ru-RU" sz="1800" dirty="0" smtClean="0">
                <a:solidFill>
                  <a:srgbClr val="7030A0"/>
                </a:solidFill>
              </a:rPr>
              <a:t>корень </a:t>
            </a:r>
            <a:r>
              <a:rPr lang="ru-RU" sz="1800" dirty="0">
                <a:solidFill>
                  <a:srgbClr val="7030A0"/>
                </a:solidFill>
              </a:rPr>
              <a:t>или порядок интеграции один, если его первые разности образуют стационарный ряд</a:t>
            </a:r>
            <a:r>
              <a:rPr lang="ru-RU" sz="1800" dirty="0" smtClean="0">
                <a:solidFill>
                  <a:srgbClr val="7030A0"/>
                </a:solidFill>
              </a:rPr>
              <a:t>. </a:t>
            </a:r>
            <a:r>
              <a:rPr lang="ru-RU" sz="1800" dirty="0">
                <a:solidFill>
                  <a:srgbClr val="7030A0"/>
                </a:solidFill>
              </a:rPr>
              <a:t>Временной ряд имеет </a:t>
            </a:r>
            <a:r>
              <a:rPr lang="ru-RU" sz="1800" dirty="0" smtClean="0">
                <a:solidFill>
                  <a:srgbClr val="7030A0"/>
                </a:solidFill>
              </a:rPr>
              <a:t>два единичных корня </a:t>
            </a:r>
            <a:r>
              <a:rPr lang="ru-RU" sz="1800" dirty="0">
                <a:solidFill>
                  <a:srgbClr val="7030A0"/>
                </a:solidFill>
              </a:rPr>
              <a:t>или порядок интеграции </a:t>
            </a:r>
            <a:r>
              <a:rPr lang="ru-RU" sz="1800" dirty="0" smtClean="0">
                <a:solidFill>
                  <a:srgbClr val="7030A0"/>
                </a:solidFill>
              </a:rPr>
              <a:t>два, </a:t>
            </a:r>
            <a:r>
              <a:rPr lang="ru-RU" sz="1800" dirty="0">
                <a:solidFill>
                  <a:srgbClr val="7030A0"/>
                </a:solidFill>
              </a:rPr>
              <a:t>если его </a:t>
            </a:r>
            <a:r>
              <a:rPr lang="ru-RU" sz="1800" dirty="0" smtClean="0">
                <a:solidFill>
                  <a:srgbClr val="7030A0"/>
                </a:solidFill>
              </a:rPr>
              <a:t>вторые </a:t>
            </a:r>
            <a:r>
              <a:rPr lang="ru-RU" sz="1800" dirty="0">
                <a:solidFill>
                  <a:srgbClr val="7030A0"/>
                </a:solidFill>
              </a:rPr>
              <a:t>разности образуют стационарный ряд. Временной ряд </a:t>
            </a:r>
            <a:r>
              <a:rPr lang="ru-RU" sz="1800" dirty="0" smtClean="0">
                <a:solidFill>
                  <a:srgbClr val="7030A0"/>
                </a:solidFill>
              </a:rPr>
              <a:t>не имеет единичных корней </a:t>
            </a:r>
            <a:r>
              <a:rPr lang="ru-RU" sz="1800" dirty="0">
                <a:solidFill>
                  <a:srgbClr val="7030A0"/>
                </a:solidFill>
              </a:rPr>
              <a:t>или порядок интеграции </a:t>
            </a:r>
            <a:r>
              <a:rPr lang="ru-RU" sz="1800" dirty="0" smtClean="0">
                <a:solidFill>
                  <a:srgbClr val="7030A0"/>
                </a:solidFill>
              </a:rPr>
              <a:t>ноль, </a:t>
            </a:r>
            <a:r>
              <a:rPr lang="ru-RU" sz="1800" dirty="0">
                <a:solidFill>
                  <a:srgbClr val="7030A0"/>
                </a:solidFill>
              </a:rPr>
              <a:t>если его </a:t>
            </a:r>
            <a:r>
              <a:rPr lang="ru-RU" sz="1800" dirty="0" smtClean="0">
                <a:solidFill>
                  <a:srgbClr val="7030A0"/>
                </a:solidFill>
              </a:rPr>
              <a:t>уровни образуют </a:t>
            </a:r>
            <a:r>
              <a:rPr lang="ru-RU" sz="1800" dirty="0">
                <a:solidFill>
                  <a:srgbClr val="7030A0"/>
                </a:solidFill>
              </a:rPr>
              <a:t>стационарный ряд. </a:t>
            </a:r>
          </a:p>
          <a:p>
            <a:endParaRPr lang="ru-RU" sz="1800" kern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800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</a:t>
            </a:r>
            <a:r>
              <a:rPr lang="ru-RU" sz="18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Википедия: </a:t>
            </a:r>
            <a:r>
              <a:rPr lang="ru-RU" sz="1800" dirty="0"/>
              <a:t>Тест Дики — </a:t>
            </a:r>
            <a:r>
              <a:rPr lang="ru-RU" sz="1800" dirty="0" err="1"/>
              <a:t>Фуллера</a:t>
            </a:r>
            <a:endParaRPr lang="ru-RU" sz="1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797" y="2719085"/>
            <a:ext cx="9110406" cy="76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70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5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3200" dirty="0"/>
              <a:t>Как определить порядок интегрированности временного ряда (или количество единичных корней)?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836712"/>
            <a:ext cx="9144000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1800" b="1" dirty="0" smtClean="0">
                <a:solidFill>
                  <a:srgbClr val="C00000"/>
                </a:solidFill>
              </a:rPr>
              <a:t>Тест </a:t>
            </a:r>
            <a:r>
              <a:rPr lang="ru-RU" sz="1800" b="1" dirty="0">
                <a:solidFill>
                  <a:srgbClr val="C00000"/>
                </a:solidFill>
              </a:rPr>
              <a:t>Дики — </a:t>
            </a:r>
            <a:r>
              <a:rPr lang="ru-RU" sz="1800" b="1" dirty="0" err="1">
                <a:solidFill>
                  <a:srgbClr val="C00000"/>
                </a:solidFill>
              </a:rPr>
              <a:t>Фуллера</a:t>
            </a:r>
            <a:r>
              <a:rPr lang="ru-RU" sz="1800" b="1" dirty="0">
                <a:solidFill>
                  <a:srgbClr val="C00000"/>
                </a:solidFill>
              </a:rPr>
              <a:t>, как и многие другие тесты, проверяют наличие лишь одного единичного корня. </a:t>
            </a:r>
            <a:r>
              <a:rPr lang="ru-RU" sz="1800" dirty="0"/>
              <a:t>Однако, процесс может иметь теоретически несколько единичных корней. В этом случае тест может быть некорректным. </a:t>
            </a:r>
            <a:r>
              <a:rPr lang="ru-RU" sz="1800" dirty="0">
                <a:solidFill>
                  <a:srgbClr val="C00000"/>
                </a:solidFill>
              </a:rPr>
              <a:t>Поскольку обычно предполагается, что больше трёх единичных корней вряд ли могут встречаться в реальных экономических временных рядах, то теоретически обоснованным является тестирование в первую очередь вторых разностей ряда. Если гипотеза единичного корня для этого ряда отвергается, то тогда тестируется единичный корень в первых разностях. </a:t>
            </a:r>
            <a:r>
              <a:rPr lang="ru-RU" sz="1800" b="1" dirty="0">
                <a:solidFill>
                  <a:srgbClr val="C00000"/>
                </a:solidFill>
              </a:rPr>
              <a:t>Если на этом этапе гипотеза не отвергается, то исходный ряд имеет два единичных корня. </a:t>
            </a:r>
            <a:r>
              <a:rPr lang="ru-RU" sz="1800" dirty="0">
                <a:solidFill>
                  <a:srgbClr val="C00000"/>
                </a:solidFill>
              </a:rPr>
              <a:t>Если отвергается, то проверяется единичный корень в самом временном ряде, как описано выше. На практике часто все делают в обратной последовательности, что не совсем корректно. </a:t>
            </a:r>
            <a:r>
              <a:rPr lang="ru-RU" sz="1800" b="1" dirty="0">
                <a:solidFill>
                  <a:srgbClr val="C00000"/>
                </a:solidFill>
              </a:rPr>
              <a:t>Для корректных выводов необходимы результаты тестов для вторых и первых разностей наряду с самим временным рядом</a:t>
            </a:r>
            <a:r>
              <a:rPr lang="ru-RU" sz="1800" b="1" dirty="0" smtClean="0">
                <a:solidFill>
                  <a:srgbClr val="C00000"/>
                </a:solidFill>
              </a:rPr>
              <a:t>.</a:t>
            </a:r>
          </a:p>
          <a:p>
            <a:endParaRPr lang="ru-RU" sz="1800" kern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800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</a:t>
            </a:r>
            <a:r>
              <a:rPr lang="ru-RU" sz="18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Википедия: </a:t>
            </a:r>
            <a:r>
              <a:rPr lang="ru-RU" sz="1800" dirty="0"/>
              <a:t>Тест Дики — </a:t>
            </a:r>
            <a:r>
              <a:rPr lang="ru-RU" sz="1800" dirty="0" err="1"/>
              <a:t>Фуллера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4401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Парная регрессионная модель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22266" y="111144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Множественная регрессионная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модель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147583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222"/>
                </a:solidFill>
              </a:rPr>
              <a:t>Парная регрессионная модель с распределенным лагом</a:t>
            </a:r>
            <a:r>
              <a:rPr lang="en-US" b="1" dirty="0" smtClean="0">
                <a:solidFill>
                  <a:srgbClr val="222222"/>
                </a:solidFill>
              </a:rPr>
              <a:t> -</a:t>
            </a:r>
            <a:r>
              <a:rPr lang="ru-RU" b="1" dirty="0" smtClean="0">
                <a:solidFill>
                  <a:srgbClr val="222222"/>
                </a:solidFill>
              </a:rPr>
              <a:t> 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DL(q, 1)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509" y="497534"/>
            <a:ext cx="2181225" cy="5524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9266" y="1599452"/>
            <a:ext cx="3390900" cy="5619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2922" y="2655956"/>
            <a:ext cx="6534150" cy="866775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-50140" y="348513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222"/>
                </a:solidFill>
              </a:rPr>
              <a:t>Множественная регрессионная модель с распределенным лагом</a:t>
            </a:r>
            <a:r>
              <a:rPr lang="en-US" b="1" dirty="0" smtClean="0">
                <a:solidFill>
                  <a:srgbClr val="222222"/>
                </a:solidFill>
              </a:rPr>
              <a:t> -</a:t>
            </a:r>
            <a:r>
              <a:rPr lang="ru-RU" b="1" dirty="0" smtClean="0">
                <a:solidFill>
                  <a:srgbClr val="222222"/>
                </a:solidFill>
              </a:rPr>
              <a:t> 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DL(q, k)</a:t>
            </a:r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2922" y="5733256"/>
            <a:ext cx="6981825" cy="1019175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0" y="515776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mtClean="0">
                <a:solidFill>
                  <a:srgbClr val="222222"/>
                </a:solidFill>
              </a:rPr>
              <a:t>Авто регрессионная </a:t>
            </a:r>
            <a:r>
              <a:rPr lang="ru-RU" b="1" dirty="0" smtClean="0">
                <a:solidFill>
                  <a:srgbClr val="222222"/>
                </a:solidFill>
              </a:rPr>
              <a:t>модель </a:t>
            </a:r>
            <a:r>
              <a:rPr lang="en-US" b="1" dirty="0" smtClean="0">
                <a:solidFill>
                  <a:srgbClr val="222222"/>
                </a:solidFill>
              </a:rPr>
              <a:t>–</a:t>
            </a:r>
            <a:r>
              <a:rPr lang="ru-RU" b="1" dirty="0" smtClean="0">
                <a:solidFill>
                  <a:srgbClr val="222222"/>
                </a:solidFill>
              </a:rPr>
              <a:t> 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AR (p)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4371" y="4060633"/>
            <a:ext cx="59055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8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Авто регрессионная модель с распределенным лагом – 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ARDL (p, q, k)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35124"/>
            <a:ext cx="7143750" cy="10763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1715079"/>
            <a:ext cx="8531246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ARDL</a:t>
            </a:r>
            <a:r>
              <a:rPr lang="ru-RU" sz="2800" dirty="0"/>
              <a:t> (</a:t>
            </a:r>
            <a:r>
              <a:rPr lang="en-US" sz="2800" dirty="0" err="1"/>
              <a:t>p,q,k</a:t>
            </a:r>
            <a:r>
              <a:rPr lang="en-US" sz="2800" dirty="0" smtClean="0"/>
              <a:t>)</a:t>
            </a:r>
            <a:endParaRPr lang="ru-RU" sz="2800" dirty="0" smtClean="0"/>
          </a:p>
          <a:p>
            <a:r>
              <a:rPr lang="en-US" sz="2800" dirty="0" smtClean="0"/>
              <a:t>p – </a:t>
            </a:r>
            <a:r>
              <a:rPr lang="ru-RU" sz="2800" dirty="0" smtClean="0"/>
              <a:t>число временных лагов зависимой переменной;</a:t>
            </a:r>
            <a:endParaRPr lang="en-US" sz="2800" dirty="0" smtClean="0"/>
          </a:p>
          <a:p>
            <a:r>
              <a:rPr lang="en-US" sz="2800" dirty="0" smtClean="0"/>
              <a:t>q – </a:t>
            </a:r>
            <a:r>
              <a:rPr lang="ru-RU" sz="2800" dirty="0" smtClean="0"/>
              <a:t>число временных лагов независимой переменной </a:t>
            </a:r>
          </a:p>
          <a:p>
            <a:r>
              <a:rPr lang="ru-RU" sz="2800" dirty="0" smtClean="0"/>
              <a:t>(регрессора);</a:t>
            </a:r>
          </a:p>
          <a:p>
            <a:r>
              <a:rPr lang="en-US" sz="2800" dirty="0" smtClean="0"/>
              <a:t>K – </a:t>
            </a:r>
            <a:r>
              <a:rPr lang="ru-RU" sz="2800" dirty="0" smtClean="0"/>
              <a:t>число независимых переменных (регрессоров).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813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Левая фигурная скобка 9"/>
          <p:cNvSpPr/>
          <p:nvPr/>
        </p:nvSpPr>
        <p:spPr>
          <a:xfrm>
            <a:off x="251520" y="1738737"/>
            <a:ext cx="443285" cy="122906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750" y="1703567"/>
            <a:ext cx="3228975" cy="130492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1707" y="116632"/>
            <a:ext cx="903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Векторная авторегрессионная модель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(VAR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model) </a:t>
            </a:r>
            <a:endParaRPr lang="ru-RU" sz="2400" b="1" dirty="0" smtClean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двумя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переменными и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одним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лагом. Самая простая из возможных спецификаций</a:t>
            </a:r>
            <a:r>
              <a:rPr lang="ru-RU" sz="2400" b="1" dirty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02" y="4873083"/>
            <a:ext cx="6808353" cy="14269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07504" y="3717032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Векторная авторегрессионная модель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(VAR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model) </a:t>
            </a:r>
            <a:endParaRPr lang="ru-RU" sz="2400" b="1" dirty="0" smtClean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тремя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переменными и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двумя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лагами: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176017" y="5040085"/>
            <a:ext cx="443285" cy="122906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18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16632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Векторная авторегрессионная модель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(VAR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model) </a:t>
            </a:r>
          </a:p>
          <a:p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</a:t>
            </a:r>
            <a:r>
              <a:rPr lang="en-US" sz="2400" b="1" i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ru-RU" sz="2400" b="1" i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+1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переменными и </a:t>
            </a:r>
            <a:r>
              <a:rPr lang="en-US" sz="2400" b="1" i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лагами: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477" y="1180201"/>
            <a:ext cx="8402019" cy="1440161"/>
          </a:xfrm>
          <a:prstGeom prst="rect">
            <a:avLst/>
          </a:prstGeom>
        </p:spPr>
      </p:pic>
      <p:sp>
        <p:nvSpPr>
          <p:cNvPr id="11" name="Левая фигурная скобка 10"/>
          <p:cNvSpPr/>
          <p:nvPr/>
        </p:nvSpPr>
        <p:spPr>
          <a:xfrm>
            <a:off x="202429" y="1036186"/>
            <a:ext cx="432048" cy="1584176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238" y="3645024"/>
            <a:ext cx="6302568" cy="3024336"/>
          </a:xfrm>
          <a:prstGeom prst="rect">
            <a:avLst/>
          </a:prstGeom>
        </p:spPr>
      </p:pic>
      <p:sp>
        <p:nvSpPr>
          <p:cNvPr id="13" name="Левая фигурная скобка 12"/>
          <p:cNvSpPr/>
          <p:nvPr/>
        </p:nvSpPr>
        <p:spPr>
          <a:xfrm>
            <a:off x="438460" y="3573016"/>
            <a:ext cx="432048" cy="3168352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312209" y="2692370"/>
            <a:ext cx="1206039" cy="9526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08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5"/>
          </a:solidFill>
        </p:spPr>
        <p:txBody>
          <a:bodyPr/>
          <a:lstStyle/>
          <a:p>
            <a:r>
              <a:rPr lang="ru-RU" sz="3200" dirty="0" smtClean="0"/>
              <a:t>Временные ряды могут быть следующих видов:</a:t>
            </a:r>
            <a:endParaRPr lang="ru-RU" sz="3200" dirty="0" smtClean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196752"/>
            <a:ext cx="9144000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400" dirty="0" smtClean="0"/>
              <a:t>1. Стационарные временные ряды. 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2. Нестационарные (интегрированные или разностно-стационарные </a:t>
            </a:r>
            <a:r>
              <a:rPr lang="ru-RU" sz="2400" dirty="0"/>
              <a:t>(</a:t>
            </a:r>
            <a:r>
              <a:rPr lang="en-US" sz="2400" dirty="0"/>
              <a:t>DS-</a:t>
            </a:r>
            <a:r>
              <a:rPr lang="ru-RU" sz="2400" dirty="0" smtClean="0"/>
              <a:t>ряды, </a:t>
            </a:r>
            <a:r>
              <a:rPr lang="en-US" sz="2400" dirty="0"/>
              <a:t>Difference Stationary</a:t>
            </a:r>
            <a:r>
              <a:rPr lang="en-US" sz="2400" dirty="0" smtClean="0"/>
              <a:t>)</a:t>
            </a:r>
            <a:r>
              <a:rPr lang="ru-RU" sz="2400" dirty="0" smtClean="0"/>
              <a:t>)</a:t>
            </a:r>
            <a:r>
              <a:rPr lang="en-US" sz="2400" dirty="0" smtClean="0"/>
              <a:t>.</a:t>
            </a:r>
            <a:r>
              <a:rPr lang="en-US" sz="2400" dirty="0"/>
              <a:t> </a:t>
            </a:r>
            <a:r>
              <a:rPr lang="ru-RU" sz="2400" dirty="0" smtClean="0"/>
              <a:t>Сокращенно интегрированные временные ряды обозначают </a:t>
            </a:r>
            <a:r>
              <a:rPr lang="en-US" sz="2400" dirty="0" smtClean="0"/>
              <a:t>I (1)</a:t>
            </a:r>
            <a:r>
              <a:rPr lang="ru-RU" sz="2400" dirty="0" smtClean="0"/>
              <a:t> – если это интегрированный ряд 1-го порядка (ряд в первых разницах)</a:t>
            </a:r>
            <a:r>
              <a:rPr lang="en-US" sz="2400" dirty="0" smtClean="0"/>
              <a:t>, I (2)</a:t>
            </a:r>
            <a:r>
              <a:rPr lang="ru-RU" sz="2400" dirty="0" smtClean="0"/>
              <a:t> – если это интегрированные ряд 2-го порядка (ряд во вторых разницах), </a:t>
            </a:r>
            <a:r>
              <a:rPr lang="en-US" sz="2400" dirty="0" smtClean="0"/>
              <a:t>I (</a:t>
            </a:r>
            <a:r>
              <a:rPr lang="ru-RU" sz="2400" dirty="0" smtClean="0"/>
              <a:t>3) – если это интегрированный ряд 3-го порядка (ряд в третьих разницах)</a:t>
            </a:r>
            <a:r>
              <a:rPr lang="en-US" sz="2400" dirty="0" smtClean="0"/>
              <a:t>. </a:t>
            </a:r>
            <a:r>
              <a:rPr lang="ru-RU" sz="2400" dirty="0" smtClean="0"/>
              <a:t>Если ряд стационарный в уровнях, то говорят, что это интегрированный ряд порядка ноль или </a:t>
            </a:r>
            <a:r>
              <a:rPr lang="en-US" sz="2400" dirty="0" smtClean="0"/>
              <a:t>I (0).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/>
              <a:t>3. Интегрированные временные ряды с наличием </a:t>
            </a:r>
            <a:r>
              <a:rPr lang="ru-RU" sz="2400" dirty="0" err="1" smtClean="0"/>
              <a:t>коинтеграции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9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accent5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3200" dirty="0"/>
              <a:t>В какой ситуации какую модель целесообразно применять?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620713"/>
            <a:ext cx="9144000" cy="623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800" dirty="0"/>
              <a:t>Если временные ряды </a:t>
            </a:r>
            <a:r>
              <a:rPr lang="ru-RU" sz="2800" dirty="0" smtClean="0"/>
              <a:t>стационарны (</a:t>
            </a:r>
            <a:r>
              <a:rPr lang="en-US" sz="2800" dirty="0" smtClean="0"/>
              <a:t>I(0))</a:t>
            </a:r>
            <a:r>
              <a:rPr lang="ru-RU" sz="2800" dirty="0" smtClean="0"/>
              <a:t>, </a:t>
            </a:r>
            <a:r>
              <a:rPr lang="ru-RU" sz="2800" dirty="0"/>
              <a:t>то можно построить </a:t>
            </a:r>
            <a:r>
              <a:rPr lang="ru-RU" sz="2800" dirty="0" smtClean="0"/>
              <a:t>обычную VAR-модель. </a:t>
            </a:r>
          </a:p>
          <a:p>
            <a:pPr algn="l"/>
            <a:endParaRPr lang="ru-RU" sz="2800" dirty="0"/>
          </a:p>
          <a:p>
            <a:pPr algn="l"/>
            <a:r>
              <a:rPr lang="ru-RU" sz="2800" dirty="0" smtClean="0"/>
              <a:t>Если </a:t>
            </a:r>
            <a:r>
              <a:rPr lang="ru-RU" sz="2800" dirty="0"/>
              <a:t>временные ряды</a:t>
            </a:r>
            <a:r>
              <a:rPr lang="ru-RU" sz="2800" dirty="0" smtClean="0"/>
              <a:t> интегрированы</a:t>
            </a:r>
            <a:r>
              <a:rPr lang="en-US" sz="2800" dirty="0" smtClean="0"/>
              <a:t> (I(1), </a:t>
            </a:r>
            <a:r>
              <a:rPr lang="ru-RU" sz="2800" dirty="0" smtClean="0"/>
              <a:t>или </a:t>
            </a:r>
            <a:r>
              <a:rPr lang="en-US" sz="2800" dirty="0" smtClean="0"/>
              <a:t>I(2))</a:t>
            </a:r>
            <a:r>
              <a:rPr lang="ru-RU" sz="2800" dirty="0" smtClean="0"/>
              <a:t>, </a:t>
            </a:r>
            <a:r>
              <a:rPr lang="ru-RU" sz="2800" dirty="0"/>
              <a:t>но нет </a:t>
            </a:r>
            <a:r>
              <a:rPr lang="ru-RU" sz="2800" dirty="0" err="1"/>
              <a:t>коинтеграции</a:t>
            </a:r>
            <a:r>
              <a:rPr lang="ru-RU" sz="2800" dirty="0"/>
              <a:t>, то строится VAR для </a:t>
            </a:r>
            <a:r>
              <a:rPr lang="ru-RU" sz="2800" dirty="0" smtClean="0"/>
              <a:t>разностей</a:t>
            </a:r>
            <a:r>
              <a:rPr lang="en-US" sz="2800" dirty="0" smtClean="0"/>
              <a:t> (</a:t>
            </a:r>
            <a:r>
              <a:rPr lang="ru-RU" sz="2800" dirty="0" smtClean="0"/>
              <a:t>разниц) </a:t>
            </a:r>
            <a:r>
              <a:rPr lang="ru-RU" sz="2800" dirty="0"/>
              <a:t>соответствующего порядка. </a:t>
            </a:r>
            <a:endParaRPr lang="ru-RU" sz="2800" dirty="0" smtClean="0"/>
          </a:p>
          <a:p>
            <a:pPr algn="l"/>
            <a:endParaRPr lang="ru-RU" sz="2800" dirty="0"/>
          </a:p>
          <a:p>
            <a:pPr algn="l"/>
            <a:r>
              <a:rPr lang="ru-RU" sz="2800" dirty="0" smtClean="0"/>
              <a:t>Если </a:t>
            </a:r>
            <a:r>
              <a:rPr lang="ru-RU" sz="2800" dirty="0"/>
              <a:t>временные ряды </a:t>
            </a:r>
            <a:r>
              <a:rPr lang="ru-RU" sz="2800" dirty="0" smtClean="0"/>
              <a:t>интегрированы</a:t>
            </a:r>
            <a:r>
              <a:rPr lang="ru-RU" sz="2800" dirty="0"/>
              <a:t>, </a:t>
            </a:r>
            <a:r>
              <a:rPr lang="ru-RU" sz="2800" dirty="0" smtClean="0"/>
              <a:t>а также имеется </a:t>
            </a:r>
            <a:r>
              <a:rPr lang="ru-RU" sz="2800" dirty="0" err="1"/>
              <a:t>коинтеграция</a:t>
            </a:r>
            <a:r>
              <a:rPr lang="ru-RU" sz="2800" dirty="0"/>
              <a:t>, то строится </a:t>
            </a:r>
            <a:r>
              <a:rPr lang="ru-RU" sz="2800" b="1" dirty="0">
                <a:solidFill>
                  <a:srgbClr val="C00000"/>
                </a:solidFill>
              </a:rPr>
              <a:t>модель исправления ошибок (</a:t>
            </a:r>
            <a:r>
              <a:rPr lang="en-US" sz="2800" b="1" dirty="0">
                <a:solidFill>
                  <a:srgbClr val="C00000"/>
                </a:solidFill>
              </a:rPr>
              <a:t>Vector Error Correction Model, VECM</a:t>
            </a:r>
            <a:r>
              <a:rPr lang="ru-RU" sz="2800" b="1" dirty="0">
                <a:solidFill>
                  <a:srgbClr val="C00000"/>
                </a:solidFill>
              </a:rPr>
              <a:t>)</a:t>
            </a:r>
          </a:p>
          <a:p>
            <a:pPr algn="l"/>
            <a:endParaRPr lang="ru-RU" sz="2800" kern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ru-RU" sz="1200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Источник: Википедия: Векторная авторегрессия</a:t>
            </a:r>
            <a:endParaRPr lang="ru-RU" sz="1200" kern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78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dirty="0"/>
              <a:t>Что такое </a:t>
            </a:r>
            <a:r>
              <a:rPr lang="en-US" sz="3200" dirty="0"/>
              <a:t>VAR-</a:t>
            </a:r>
            <a:r>
              <a:rPr lang="ru-RU" sz="3200" dirty="0"/>
              <a:t>модель?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620713"/>
            <a:ext cx="9144000" cy="623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800" b="1" dirty="0"/>
              <a:t>Векторная авторегрессия</a:t>
            </a:r>
            <a:r>
              <a:rPr lang="ru-RU" sz="2800" dirty="0"/>
              <a:t> (</a:t>
            </a:r>
            <a:r>
              <a:rPr lang="ru-RU" sz="2800" i="1" dirty="0"/>
              <a:t>VAR, </a:t>
            </a:r>
            <a:r>
              <a:rPr lang="ru-RU" sz="2800" i="1" dirty="0" err="1"/>
              <a:t>Vector</a:t>
            </a:r>
            <a:r>
              <a:rPr lang="ru-RU" sz="2800" i="1" dirty="0"/>
              <a:t> </a:t>
            </a:r>
            <a:r>
              <a:rPr lang="ru-RU" sz="2800" i="1" dirty="0" err="1"/>
              <a:t>AutoRegression</a:t>
            </a:r>
            <a:r>
              <a:rPr lang="ru-RU" sz="2800" dirty="0"/>
              <a:t>) — модель динамики нескольких временных рядов, в которой </a:t>
            </a:r>
            <a:r>
              <a:rPr lang="ru-RU" sz="2800" b="1" dirty="0">
                <a:solidFill>
                  <a:srgbClr val="C00000"/>
                </a:solidFill>
              </a:rPr>
              <a:t>текущие значения этих рядов зависят от прошлых значений этих же временных рядов. </a:t>
            </a:r>
            <a:r>
              <a:rPr lang="ru-RU" sz="2800" dirty="0"/>
              <a:t>Модель предложена </a:t>
            </a:r>
            <a:r>
              <a:rPr lang="ru-RU" sz="2800" dirty="0">
                <a:hlinkClick r:id="rId3" tooltip="Симс, Кристофер"/>
              </a:rPr>
              <a:t>Кристофером </a:t>
            </a:r>
            <a:r>
              <a:rPr lang="ru-RU" sz="2800" dirty="0" err="1">
                <a:hlinkClick r:id="rId3" tooltip="Симс, Кристофер"/>
              </a:rPr>
              <a:t>Симсом</a:t>
            </a:r>
            <a:r>
              <a:rPr lang="ru-RU" sz="2800" dirty="0"/>
              <a:t> как альтернатива </a:t>
            </a:r>
            <a:r>
              <a:rPr lang="ru-RU" sz="2800" dirty="0">
                <a:hlinkClick r:id="rId4" tooltip="Система одновременных уравнений"/>
              </a:rPr>
              <a:t>системам одновременных уравнений</a:t>
            </a:r>
            <a:r>
              <a:rPr lang="ru-RU" sz="2800" dirty="0"/>
              <a:t>, которые предполагают существенные теоретические ограничения. VAR-модели свободны от ограничений структурных моделей. </a:t>
            </a:r>
            <a:r>
              <a:rPr lang="ru-RU" sz="2600" dirty="0"/>
              <a:t>Тем не менее, проблема VAR-моделей заключается в резком росте количества параметров с увеличением количества анализируемых временных рядов и количества лагов.</a:t>
            </a:r>
            <a:endParaRPr lang="ru-RU" sz="2600" kern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ru-RU" sz="1200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Источник: Википедия: Векторная авторегрессия</a:t>
            </a:r>
            <a:endParaRPr lang="ru-RU" sz="1200" kern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4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dirty="0"/>
              <a:t>Что такое интегрированные временные ряды?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620713"/>
            <a:ext cx="9144000" cy="623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800" b="1" dirty="0"/>
              <a:t>Интегрированный временной ряд</a:t>
            </a:r>
            <a:r>
              <a:rPr lang="ru-RU" sz="2800" dirty="0"/>
              <a:t> — </a:t>
            </a:r>
            <a:r>
              <a:rPr lang="ru-RU" sz="2800" dirty="0" smtClean="0"/>
              <a:t>нестационарный временной ряд, </a:t>
            </a:r>
            <a:r>
              <a:rPr lang="ru-RU" sz="2800" dirty="0"/>
              <a:t>разности некоторого порядка от которого </a:t>
            </a:r>
            <a:r>
              <a:rPr lang="ru-RU" sz="2800" dirty="0" smtClean="0"/>
              <a:t>являются </a:t>
            </a:r>
            <a:r>
              <a:rPr lang="ru-RU" sz="2800" b="1" u="sng" dirty="0" smtClean="0">
                <a:solidFill>
                  <a:srgbClr val="C00000"/>
                </a:solidFill>
              </a:rPr>
              <a:t>стационарным</a:t>
            </a:r>
            <a:r>
              <a:rPr lang="ru-RU" sz="2800" dirty="0" smtClean="0"/>
              <a:t> временным </a:t>
            </a:r>
            <a:r>
              <a:rPr lang="ru-RU" sz="2800" dirty="0"/>
              <a:t>рядом. Такие ряды также называют </a:t>
            </a:r>
            <a:r>
              <a:rPr lang="ru-RU" sz="2800" i="1" dirty="0"/>
              <a:t>разностно-стационарными (DS-рядами, </a:t>
            </a:r>
            <a:r>
              <a:rPr lang="ru-RU" sz="2800" i="1" dirty="0" err="1"/>
              <a:t>Difference</a:t>
            </a:r>
            <a:r>
              <a:rPr lang="ru-RU" sz="2800" i="1" dirty="0"/>
              <a:t> </a:t>
            </a:r>
            <a:r>
              <a:rPr lang="ru-RU" sz="2800" i="1" dirty="0" err="1"/>
              <a:t>Stationary</a:t>
            </a:r>
            <a:r>
              <a:rPr lang="ru-RU" sz="2800" i="1" dirty="0"/>
              <a:t>)</a:t>
            </a:r>
            <a:r>
              <a:rPr lang="ru-RU" sz="2800" dirty="0"/>
              <a:t>. </a:t>
            </a:r>
            <a:endParaRPr lang="ru-RU" sz="2800" dirty="0" smtClean="0"/>
          </a:p>
          <a:p>
            <a:pPr algn="l"/>
            <a:endParaRPr lang="ru-RU" sz="2800" dirty="0"/>
          </a:p>
          <a:p>
            <a:r>
              <a:rPr lang="ru-RU" sz="1600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</a:t>
            </a:r>
            <a:r>
              <a:rPr lang="ru-RU" sz="16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Википедия: </a:t>
            </a:r>
            <a:r>
              <a:rPr lang="ru-RU" sz="1600" dirty="0"/>
              <a:t>Интегрированный временной </a:t>
            </a:r>
            <a:r>
              <a:rPr lang="ru-RU" sz="1600" dirty="0" smtClean="0"/>
              <a:t>ряд</a:t>
            </a:r>
          </a:p>
          <a:p>
            <a:endParaRPr lang="ru-RU" sz="1600" dirty="0"/>
          </a:p>
          <a:p>
            <a:pPr algn="l"/>
            <a:r>
              <a:rPr lang="ru-RU" sz="2800" dirty="0"/>
              <a:t>Еще бывают </a:t>
            </a:r>
            <a:r>
              <a:rPr lang="ru-RU" sz="2800" dirty="0">
                <a:solidFill>
                  <a:srgbClr val="C00000"/>
                </a:solidFill>
              </a:rPr>
              <a:t>тренд-стационарные </a:t>
            </a:r>
            <a:r>
              <a:rPr lang="ru-RU" sz="2800" dirty="0" smtClean="0">
                <a:solidFill>
                  <a:srgbClr val="C00000"/>
                </a:solidFill>
              </a:rPr>
              <a:t>временные ряды </a:t>
            </a:r>
            <a:r>
              <a:rPr lang="ru-RU" sz="2800" i="1" dirty="0" smtClean="0"/>
              <a:t>(</a:t>
            </a:r>
            <a:r>
              <a:rPr lang="en-US" sz="2800" i="1" dirty="0" smtClean="0"/>
              <a:t>T</a:t>
            </a:r>
            <a:r>
              <a:rPr lang="ru-RU" sz="2800" i="1" dirty="0" smtClean="0"/>
              <a:t>S-рядами</a:t>
            </a:r>
            <a:r>
              <a:rPr lang="ru-RU" sz="2800" i="1" dirty="0"/>
              <a:t>, </a:t>
            </a:r>
            <a:r>
              <a:rPr lang="en-US" sz="2800" i="1" dirty="0" smtClean="0"/>
              <a:t>Trend</a:t>
            </a:r>
            <a:r>
              <a:rPr lang="ru-RU" sz="2800" i="1" dirty="0" smtClean="0"/>
              <a:t> </a:t>
            </a:r>
            <a:r>
              <a:rPr lang="ru-RU" sz="2800" i="1" dirty="0" err="1"/>
              <a:t>Stationary</a:t>
            </a:r>
            <a:r>
              <a:rPr lang="ru-RU" sz="2800" i="1" dirty="0"/>
              <a:t>)</a:t>
            </a:r>
            <a:r>
              <a:rPr lang="ru-RU" sz="2800" dirty="0" smtClean="0"/>
              <a:t>. </a:t>
            </a:r>
            <a:r>
              <a:rPr lang="ru-RU" sz="2800" dirty="0"/>
              <a:t>Тренд-стационарные процессы будут стационарными относительно линии тренда (детерминированного или стохастического).</a:t>
            </a:r>
          </a:p>
        </p:txBody>
      </p:sp>
    </p:spTree>
    <p:extLst>
      <p:ext uri="{BB962C8B-B14F-4D97-AF65-F5344CB8AC3E}">
        <p14:creationId xmlns:p14="http://schemas.microsoft.com/office/powerpoint/2010/main" val="154059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3535</TotalTime>
  <Words>358</Words>
  <Application>Microsoft Office PowerPoint</Application>
  <PresentationFormat>Экран (4:3)</PresentationFormat>
  <Paragraphs>79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Wingdings</vt:lpstr>
      <vt:lpstr>Тема Office</vt:lpstr>
      <vt:lpstr>Дисциплина: Эконометрика и экономико-математические методы и модели</vt:lpstr>
      <vt:lpstr>Презентация PowerPoint</vt:lpstr>
      <vt:lpstr>Презентация PowerPoint</vt:lpstr>
      <vt:lpstr>Презентация PowerPoint</vt:lpstr>
      <vt:lpstr>Презентация PowerPoint</vt:lpstr>
      <vt:lpstr>Временные ряды могут быть следующих видов:</vt:lpstr>
      <vt:lpstr>В какой ситуации какую модель целесообразно применять?</vt:lpstr>
      <vt:lpstr>Что такое VAR-модель?</vt:lpstr>
      <vt:lpstr>Что такое интегрированные временные ряды?</vt:lpstr>
      <vt:lpstr>Как выяснить интегрированный временной ряд или нет?</vt:lpstr>
      <vt:lpstr>Как определить порядок интегрированности временного ряда (или количество единичных корней)?</vt:lpstr>
      <vt:lpstr>Как определить порядок интегрированности временного ряда (или количество единичных корней)?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секторальных финансовых балансов как один из инструментов диагностики состояния национальной экономики (на примере Республики Беларусь)</dc:title>
  <dc:creator>user</dc:creator>
  <cp:lastModifiedBy>Пользователь Windows</cp:lastModifiedBy>
  <cp:revision>336</cp:revision>
  <dcterms:created xsi:type="dcterms:W3CDTF">2016-03-31T16:03:00Z</dcterms:created>
  <dcterms:modified xsi:type="dcterms:W3CDTF">2019-11-06T16:25:08Z</dcterms:modified>
</cp:coreProperties>
</file>