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09" r:id="rId2"/>
    <p:sldId id="410" r:id="rId3"/>
    <p:sldId id="411" r:id="rId4"/>
    <p:sldId id="43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5619"/>
    <a:srgbClr val="C6531A"/>
    <a:srgbClr val="DA8200"/>
    <a:srgbClr val="D0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9" autoAdjust="0"/>
    <p:restoredTop sz="79385" autoAdjust="0"/>
  </p:normalViewPr>
  <p:slideViewPr>
    <p:cSldViewPr>
      <p:cViewPr varScale="1">
        <p:scale>
          <a:sx n="92" d="100"/>
          <a:sy n="92" d="100"/>
        </p:scale>
        <p:origin x="22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67D66-9F55-48E2-BB3C-762965B5E639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BBC47-44E5-4828-A663-409AC5C7CD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317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326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495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62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55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23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123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YellowGrid3"/>
          <p:cNvPicPr>
            <a:picLocks noChangeAspect="1" noChangeArrowheads="1"/>
          </p:cNvPicPr>
          <p:nvPr/>
        </p:nvPicPr>
        <p:blipFill>
          <a:blip r:embed="rId2">
            <a:lum bright="20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12"/>
          <a:stretch>
            <a:fillRect/>
          </a:stretch>
        </p:blipFill>
        <p:spPr bwMode="auto">
          <a:xfrm>
            <a:off x="1676400" y="0"/>
            <a:ext cx="7467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orange-bar1"/>
          <p:cNvPicPr>
            <a:picLocks noChangeAspect="1" noChangeArrowheads="1"/>
          </p:cNvPicPr>
          <p:nvPr/>
        </p:nvPicPr>
        <p:blipFill>
          <a:blip r:embed="rId3">
            <a:lum bright="-4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67000" y="2895600"/>
            <a:ext cx="5410200" cy="3124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120000"/>
              </a:spcBef>
              <a:defRPr/>
            </a:pPr>
            <a:r>
              <a:rPr lang="en-US" sz="5000" smtClean="0">
                <a:solidFill>
                  <a:srgbClr val="660033"/>
                </a:solidFill>
              </a:rPr>
              <a:t>macroeconomics</a:t>
            </a:r>
            <a:r>
              <a:rPr lang="en-US" sz="5000" smtClean="0">
                <a:solidFill>
                  <a:srgbClr val="6D92DB"/>
                </a:solidFill>
              </a:rPr>
              <a:t> </a:t>
            </a:r>
            <a:r>
              <a:rPr lang="en-US" sz="2200" smtClean="0">
                <a:solidFill>
                  <a:srgbClr val="6D92DB"/>
                </a:solidFill>
              </a:rPr>
              <a:t>	</a:t>
            </a:r>
            <a:r>
              <a:rPr lang="en-US" sz="2200" smtClean="0">
                <a:solidFill>
                  <a:srgbClr val="8CAFCE"/>
                </a:solidFill>
              </a:rPr>
              <a:t>fifth edition</a:t>
            </a:r>
          </a:p>
          <a:p>
            <a:pPr algn="ctr" eaLnBrk="1" hangingPunct="1">
              <a:spcBef>
                <a:spcPct val="100000"/>
              </a:spcBef>
              <a:defRPr/>
            </a:pPr>
            <a:r>
              <a:rPr lang="en-US" sz="3000" b="1" smtClean="0">
                <a:solidFill>
                  <a:srgbClr val="6D92DB"/>
                </a:solidFill>
              </a:rPr>
              <a:t>	</a:t>
            </a:r>
            <a:r>
              <a:rPr lang="en-US" sz="3000" b="1" smtClean="0">
                <a:solidFill>
                  <a:srgbClr val="C24F00"/>
                </a:solidFill>
              </a:rPr>
              <a:t>N. Gregory Mankiw</a:t>
            </a:r>
          </a:p>
          <a:p>
            <a:pPr algn="ctr" eaLnBrk="1" hangingPunct="1">
              <a:spcBef>
                <a:spcPct val="100000"/>
              </a:spcBef>
              <a:defRPr/>
            </a:pPr>
            <a:r>
              <a:rPr lang="en-US" smtClean="0">
                <a:solidFill>
                  <a:srgbClr val="C24F00"/>
                </a:solidFill>
              </a:rPr>
              <a:t>	</a:t>
            </a:r>
            <a:r>
              <a:rPr lang="en-US" smtClean="0">
                <a:solidFill>
                  <a:srgbClr val="660033"/>
                </a:solidFill>
              </a:rPr>
              <a:t>PowerPoint</a:t>
            </a:r>
            <a:r>
              <a:rPr lang="en-US" baseline="40000" smtClean="0">
                <a:solidFill>
                  <a:srgbClr val="660033"/>
                </a:solidFill>
              </a:rPr>
              <a:t>®</a:t>
            </a:r>
            <a:r>
              <a:rPr lang="en-US" smtClean="0">
                <a:solidFill>
                  <a:srgbClr val="660033"/>
                </a:solidFill>
              </a:rPr>
              <a:t> Slides </a:t>
            </a:r>
            <a:br>
              <a:rPr lang="en-US" smtClean="0">
                <a:solidFill>
                  <a:srgbClr val="660033"/>
                </a:solidFill>
              </a:rPr>
            </a:br>
            <a:r>
              <a:rPr lang="en-US" smtClean="0">
                <a:solidFill>
                  <a:srgbClr val="660033"/>
                </a:solidFill>
              </a:rPr>
              <a:t>	by Ron Cronovich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2460625" y="2538413"/>
            <a:ext cx="6400800" cy="20574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5000" b="1" smtClean="0">
                <a:solidFill>
                  <a:srgbClr val="F58803"/>
                </a:solidFill>
              </a:rPr>
              <a:t>macro 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19400" y="6324600"/>
            <a:ext cx="510540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i="1" smtClean="0"/>
              <a:t>© 2002 Worth Publishers,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8851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25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55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62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37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88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60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81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45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47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63713" y="609600"/>
            <a:ext cx="7129462" cy="1431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ru-RU" sz="1600" b="1" dirty="0" smtClean="0">
                <a:solidFill>
                  <a:srgbClr val="660033"/>
                </a:solidFill>
              </a:rPr>
              <a:t>Дисциплина: </a:t>
            </a:r>
            <a:r>
              <a:rPr lang="ru-RU" sz="1600" b="1" dirty="0">
                <a:solidFill>
                  <a:srgbClr val="660033"/>
                </a:solidFill>
              </a:rPr>
              <a:t>Эконометрика и экономико-математические методы и модели</a:t>
            </a:r>
            <a:endParaRPr lang="ru-RU" sz="1600" b="1" dirty="0" smtClean="0">
              <a:solidFill>
                <a:srgbClr val="660033"/>
              </a:solidFill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0" y="2205038"/>
            <a:ext cx="7058025" cy="44640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000" b="1" dirty="0" smtClean="0"/>
              <a:t>Акулич Владимир Алексеевич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Доцент кафедры </a:t>
            </a:r>
            <a:r>
              <a:rPr lang="ru-RU" sz="2400" dirty="0"/>
              <a:t>математических методов в экономике </a:t>
            </a:r>
            <a:r>
              <a:rPr lang="ru-RU" sz="2400" dirty="0" smtClean="0"/>
              <a:t>БГЭУ  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050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Кафедра находится: корпус 4, к. 804</a:t>
            </a: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endParaRPr lang="ru-RU" sz="2200" b="1" dirty="0" smtClean="0">
              <a:solidFill>
                <a:srgbClr val="C00000"/>
              </a:solidFill>
            </a:endParaRP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Лекция.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Введение в анализ временных рядов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endParaRPr lang="en-US" sz="2200" dirty="0" smtClean="0">
              <a:solidFill>
                <a:srgbClr val="C00000"/>
              </a:solidFill>
            </a:endParaRP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ru-RU" sz="2200" dirty="0" smtClean="0"/>
              <a:t>Авторегрессионная модель с распределенным лагом Модель </a:t>
            </a:r>
            <a:r>
              <a:rPr lang="en-US" sz="2200" dirty="0" smtClean="0"/>
              <a:t>ARDL</a:t>
            </a:r>
            <a:r>
              <a:rPr lang="ru-RU" sz="2200" dirty="0" smtClean="0"/>
              <a:t> (</a:t>
            </a:r>
            <a:r>
              <a:rPr lang="en-US" sz="2200" dirty="0" err="1" smtClean="0"/>
              <a:t>p,q,k</a:t>
            </a:r>
            <a:r>
              <a:rPr lang="en-US" sz="2200" dirty="0" smtClean="0"/>
              <a:t>)</a:t>
            </a:r>
            <a:r>
              <a:rPr lang="ru-RU" sz="2200" dirty="0" smtClean="0"/>
              <a:t>. </a:t>
            </a:r>
            <a:endParaRPr lang="en-US" sz="2200" dirty="0" smtClean="0"/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ru-RU" sz="2200" b="1" dirty="0" smtClean="0"/>
              <a:t>Теория.</a:t>
            </a:r>
            <a:r>
              <a:rPr lang="ru-RU" sz="2200" dirty="0" smtClean="0"/>
              <a:t>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569106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Парная регрессионная модель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22266" y="111144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Множественная регрессионная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модель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147583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</a:rPr>
              <a:t>Парная регрессионная модель с распределенным лагом</a:t>
            </a:r>
            <a:r>
              <a:rPr lang="en-US" b="1" dirty="0" smtClean="0">
                <a:solidFill>
                  <a:srgbClr val="222222"/>
                </a:solidFill>
              </a:rPr>
              <a:t> -</a:t>
            </a:r>
            <a:r>
              <a:rPr lang="ru-RU" b="1" dirty="0" smtClean="0">
                <a:solidFill>
                  <a:srgbClr val="222222"/>
                </a:solidFill>
              </a:rPr>
              <a:t> 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DL(q, 1)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509" y="497534"/>
            <a:ext cx="2181225" cy="5524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9266" y="1599452"/>
            <a:ext cx="3390900" cy="5619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2922" y="2655956"/>
            <a:ext cx="6534150" cy="86677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-50140" y="348513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</a:rPr>
              <a:t>Множественная регрессионная модель с распределенным лагом</a:t>
            </a:r>
            <a:r>
              <a:rPr lang="en-US" b="1" dirty="0" smtClean="0">
                <a:solidFill>
                  <a:srgbClr val="222222"/>
                </a:solidFill>
              </a:rPr>
              <a:t> -</a:t>
            </a:r>
            <a:r>
              <a:rPr lang="ru-RU" b="1" dirty="0" smtClean="0">
                <a:solidFill>
                  <a:srgbClr val="222222"/>
                </a:solidFill>
              </a:rPr>
              <a:t> 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DL(q, k)</a:t>
            </a:r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2922" y="5733256"/>
            <a:ext cx="6981825" cy="1019175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0" y="515776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mtClean="0">
                <a:solidFill>
                  <a:srgbClr val="222222"/>
                </a:solidFill>
              </a:rPr>
              <a:t>Авто регрессионная </a:t>
            </a:r>
            <a:r>
              <a:rPr lang="ru-RU" b="1" dirty="0" smtClean="0">
                <a:solidFill>
                  <a:srgbClr val="222222"/>
                </a:solidFill>
              </a:rPr>
              <a:t>модель </a:t>
            </a:r>
            <a:r>
              <a:rPr lang="en-US" b="1" dirty="0" smtClean="0">
                <a:solidFill>
                  <a:srgbClr val="222222"/>
                </a:solidFill>
              </a:rPr>
              <a:t>–</a:t>
            </a:r>
            <a:r>
              <a:rPr lang="ru-RU" b="1" dirty="0" smtClean="0">
                <a:solidFill>
                  <a:srgbClr val="222222"/>
                </a:solidFill>
              </a:rPr>
              <a:t> 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AR (p)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4371" y="4060633"/>
            <a:ext cx="59055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8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Авто регрессионная модель с распределенным лагом – 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ARDL (p, q, k)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35124"/>
            <a:ext cx="7143750" cy="10763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1715079"/>
            <a:ext cx="8531246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ARDL</a:t>
            </a:r>
            <a:r>
              <a:rPr lang="ru-RU" sz="2800" dirty="0"/>
              <a:t> (</a:t>
            </a:r>
            <a:r>
              <a:rPr lang="en-US" sz="2800" dirty="0" err="1"/>
              <a:t>p,q,k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r>
              <a:rPr lang="en-US" sz="2800" dirty="0" smtClean="0"/>
              <a:t>p – </a:t>
            </a:r>
            <a:r>
              <a:rPr lang="ru-RU" sz="2800" dirty="0" smtClean="0"/>
              <a:t>число временных лагов зависимой переменной;</a:t>
            </a:r>
            <a:endParaRPr lang="en-US" sz="2800" dirty="0" smtClean="0"/>
          </a:p>
          <a:p>
            <a:r>
              <a:rPr lang="en-US" sz="2800" dirty="0" smtClean="0"/>
              <a:t>q – </a:t>
            </a:r>
            <a:r>
              <a:rPr lang="ru-RU" sz="2800" dirty="0" smtClean="0"/>
              <a:t>число временных лагов независимой переменной </a:t>
            </a:r>
          </a:p>
          <a:p>
            <a:r>
              <a:rPr lang="ru-RU" sz="2800" dirty="0" smtClean="0"/>
              <a:t>(регрессора);</a:t>
            </a:r>
          </a:p>
          <a:p>
            <a:r>
              <a:rPr lang="en-US" sz="2800" dirty="0" smtClean="0"/>
              <a:t>K – </a:t>
            </a:r>
            <a:r>
              <a:rPr lang="ru-RU" sz="2800" dirty="0" smtClean="0"/>
              <a:t>число независимых переменных (регрессоров).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813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Авто регрессионная модель с распределенным лагом – 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ARDL (p, q, k)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35124"/>
            <a:ext cx="7143750" cy="10763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1715079"/>
            <a:ext cx="8531246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ARDL</a:t>
            </a:r>
            <a:r>
              <a:rPr lang="ru-RU" sz="2800" dirty="0"/>
              <a:t> (</a:t>
            </a:r>
            <a:r>
              <a:rPr lang="en-US" sz="2800" dirty="0" err="1"/>
              <a:t>p,q,k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r>
              <a:rPr lang="en-US" sz="2800" dirty="0" smtClean="0"/>
              <a:t>p – </a:t>
            </a:r>
            <a:r>
              <a:rPr lang="ru-RU" sz="2800" dirty="0" smtClean="0"/>
              <a:t>число временных лагов зависимой переменной;</a:t>
            </a:r>
            <a:endParaRPr lang="en-US" sz="2800" dirty="0" smtClean="0"/>
          </a:p>
          <a:p>
            <a:r>
              <a:rPr lang="en-US" sz="2800" dirty="0" smtClean="0"/>
              <a:t>q – </a:t>
            </a:r>
            <a:r>
              <a:rPr lang="ru-RU" sz="2800" dirty="0" smtClean="0"/>
              <a:t>число временных лагов независимой переменной </a:t>
            </a:r>
          </a:p>
          <a:p>
            <a:r>
              <a:rPr lang="ru-RU" sz="2800" dirty="0" smtClean="0"/>
              <a:t>(регрессора);</a:t>
            </a:r>
          </a:p>
          <a:p>
            <a:r>
              <a:rPr lang="en-US" sz="2800" dirty="0" smtClean="0"/>
              <a:t>K – </a:t>
            </a:r>
            <a:r>
              <a:rPr lang="ru-RU" sz="2800" dirty="0" smtClean="0"/>
              <a:t>число независимых переменных (регрессоров).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608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3419</TotalTime>
  <Words>180</Words>
  <Application>Microsoft Office PowerPoint</Application>
  <PresentationFormat>Экран (4:3)</PresentationFormat>
  <Paragraphs>30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Тема Office</vt:lpstr>
      <vt:lpstr>Дисциплина: Эконометрика и экономико-математические методы и модели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секторальных финансовых балансов как один из инструментов диагностики состояния национальной экономики (на примере Республики Беларусь)</dc:title>
  <dc:creator>user</dc:creator>
  <cp:lastModifiedBy>Пользователь Windows</cp:lastModifiedBy>
  <cp:revision>332</cp:revision>
  <dcterms:created xsi:type="dcterms:W3CDTF">2016-03-31T16:03:00Z</dcterms:created>
  <dcterms:modified xsi:type="dcterms:W3CDTF">2019-11-06T16:39:55Z</dcterms:modified>
</cp:coreProperties>
</file>