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78" r:id="rId4"/>
    <p:sldId id="279" r:id="rId5"/>
    <p:sldId id="280" r:id="rId6"/>
    <p:sldId id="283" r:id="rId7"/>
    <p:sldId id="284" r:id="rId8"/>
    <p:sldId id="286" r:id="rId9"/>
    <p:sldId id="285" r:id="rId10"/>
    <p:sldId id="287" r:id="rId11"/>
    <p:sldId id="282" r:id="rId12"/>
    <p:sldId id="281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3" r:id="rId28"/>
    <p:sldId id="302" r:id="rId29"/>
    <p:sldId id="304" r:id="rId30"/>
  </p:sldIdLst>
  <p:sldSz cx="9144000" cy="6858000" type="screen4x3"/>
  <p:notesSz cx="6858000" cy="9144000"/>
  <p:defaultTextStyle>
    <a:defPPr>
      <a:defRPr lang="be-BY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2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B9F884-91F8-46D0-99C8-21BB8EF1AF6D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93FC12-FD29-4F79-A070-C1A225D15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25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4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9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6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6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4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8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6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25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21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2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92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16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71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26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99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40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05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3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9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9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4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7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82659-DA0D-46A1-9223-4579C787B16B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7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F520-9C76-4FB8-8490-53077A2371E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3927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6569-C984-446D-91AD-56EBC8BC51D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819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7E18-525F-490B-AA3C-F94C118A480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2489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ellowGrid3"/>
          <p:cNvPicPr>
            <a:picLocks noChangeAspect="1" noChangeArrowheads="1"/>
          </p:cNvPicPr>
          <p:nvPr/>
        </p:nvPicPr>
        <p:blipFill>
          <a:blip r:embed="rId2">
            <a:lum bright="2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12"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range-bar1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5410200" cy="3124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348163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120000"/>
              </a:spcBef>
              <a:defRPr/>
            </a:pPr>
            <a:r>
              <a:rPr lang="en-US" sz="5000" smtClean="0">
                <a:solidFill>
                  <a:srgbClr val="660033"/>
                </a:solidFill>
              </a:rPr>
              <a:t>macroeconomics</a:t>
            </a:r>
            <a:r>
              <a:rPr lang="en-US" sz="5000" smtClean="0">
                <a:solidFill>
                  <a:srgbClr val="6D92DB"/>
                </a:solidFill>
              </a:rPr>
              <a:t> </a:t>
            </a:r>
            <a:r>
              <a:rPr lang="en-US" sz="2200" smtClean="0">
                <a:solidFill>
                  <a:srgbClr val="6D92DB"/>
                </a:solidFill>
              </a:rPr>
              <a:t>	</a:t>
            </a:r>
            <a:r>
              <a:rPr lang="en-US" sz="2200" smtClean="0">
                <a:solidFill>
                  <a:srgbClr val="8CAFCE"/>
                </a:solidFill>
              </a:rPr>
              <a:t>fifth edition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z="3000" b="1" smtClean="0">
                <a:solidFill>
                  <a:srgbClr val="6D92DB"/>
                </a:solidFill>
              </a:rPr>
              <a:t>	</a:t>
            </a:r>
            <a:r>
              <a:rPr lang="en-US" sz="3000" b="1" smtClean="0">
                <a:solidFill>
                  <a:srgbClr val="C24F00"/>
                </a:solidFill>
              </a:rPr>
              <a:t>N. Gregory Mankiw</a:t>
            </a:r>
          </a:p>
          <a:p>
            <a:pPr algn="ctr" eaLnBrk="1" hangingPunct="1">
              <a:spcBef>
                <a:spcPct val="100000"/>
              </a:spcBef>
              <a:defRPr/>
            </a:pPr>
            <a:r>
              <a:rPr lang="en-US" smtClean="0">
                <a:solidFill>
                  <a:srgbClr val="C24F00"/>
                </a:solidFill>
              </a:rPr>
              <a:t>	</a:t>
            </a:r>
            <a:r>
              <a:rPr lang="en-US" smtClean="0">
                <a:solidFill>
                  <a:srgbClr val="660033"/>
                </a:solidFill>
              </a:rPr>
              <a:t>PowerPoint</a:t>
            </a:r>
            <a:r>
              <a:rPr lang="en-US" baseline="40000" smtClean="0">
                <a:solidFill>
                  <a:srgbClr val="660033"/>
                </a:solidFill>
              </a:rPr>
              <a:t>®</a:t>
            </a:r>
            <a:r>
              <a:rPr lang="en-US" smtClean="0">
                <a:solidFill>
                  <a:srgbClr val="660033"/>
                </a:solidFill>
              </a:rPr>
              <a:t> Slides </a:t>
            </a:r>
            <a:br>
              <a:rPr lang="en-US" smtClean="0">
                <a:solidFill>
                  <a:srgbClr val="660033"/>
                </a:solidFill>
              </a:rPr>
            </a:br>
            <a:r>
              <a:rPr lang="en-US" smtClean="0">
                <a:solidFill>
                  <a:srgbClr val="660033"/>
                </a:solidFill>
              </a:rPr>
              <a:t>	by Ron Cronovich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2460625" y="2538413"/>
            <a:ext cx="64008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5000" b="1" smtClean="0">
                <a:solidFill>
                  <a:srgbClr val="F58803"/>
                </a:solidFill>
              </a:rPr>
              <a:t>macro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6324600"/>
            <a:ext cx="5105400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i="1" smtClean="0"/>
              <a:t>© 2002 Worth Publishers,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692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A1765-42BE-44C0-98E5-F24C6F80547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4705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BA6FE-37AA-45AD-B25E-49DD17F49371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515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99E0-3E39-4646-8FEE-79CBB54B927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635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6CD07-7649-4E7D-9ED3-CCEC9AA540E2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0ED4-F798-4E46-AA86-41E46B407BAB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8433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FFBE-E427-4DA0-8E1A-BC9C4D503C7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5984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6C6AF-E4EA-4130-8D5E-F2C745EE0F0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39197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6E4F-ED91-48F3-89FB-EC0AB4D02DB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758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e-BY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e-BY" smtClean="0"/>
              <a:t>Click to edit Master text styles</a:t>
            </a:r>
          </a:p>
          <a:p>
            <a:pPr lvl="1"/>
            <a:r>
              <a:rPr lang="be-BY" smtClean="0"/>
              <a:t>Second level</a:t>
            </a:r>
          </a:p>
          <a:p>
            <a:pPr lvl="2"/>
            <a:r>
              <a:rPr lang="be-BY" smtClean="0"/>
              <a:t>Third level</a:t>
            </a:r>
          </a:p>
          <a:p>
            <a:pPr lvl="3"/>
            <a:r>
              <a:rPr lang="be-BY" smtClean="0"/>
              <a:t>Fourth level</a:t>
            </a:r>
          </a:p>
          <a:p>
            <a:pPr lvl="4"/>
            <a:r>
              <a:rPr lang="be-BY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4F5B902-DC20-4077-8ACF-B0867E52E82D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1%D1%86%D0%B8%D0%BB%D0%BB%D1%8F%D1%82%D0%BE%D1%80_%D0%9C%D0%B0%D0%BA%D0%BA%D0%BB%D0%B5%D0%BB%D0%BB%D0%B0%D0%BD%D0%B0#cite_note-colbi.2-1" TargetMode="External"/><Relationship Id="rId7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2%D1%82%D0%B5%D1%80%D0%BD_(%D1%82%D0%B5%D1%85%D0%BD%D0%B8%D1%87%D0%B5%D1%81%D0%BA%D0%B8%D0%B9_%D0%B0%D0%BD%D0%B0%D0%BB%D0%B8%D0%B7)" TargetMode="External"/><Relationship Id="rId5" Type="http://schemas.openxmlformats.org/officeDocument/2006/relationships/hyperlink" Target="https://ru.wikipedia.org/wiki/%D0%9E%D1%81%D1%86%D0%B8%D0%BB%D0%BB%D1%8F%D1%82%D0%BE%D1%80_%D0%9C%D0%B0%D0%BA%D0%BA%D0%BB%D0%B5%D0%BB%D0%BB%D0%B0%D0%BD%D0%B0#cite_note-achelis.a.z.sum-4" TargetMode="External"/><Relationship Id="rId4" Type="http://schemas.openxmlformats.org/officeDocument/2006/relationships/hyperlink" Target="https://ru.wikipedia.org/wiki/%D0%9E%D1%81%D1%86%D0%B8%D0%BB%D0%BB%D1%8F%D1%82%D0%BE%D1%80_%D0%9C%D0%B0%D0%BA%D0%BA%D0%BB%D0%B5%D0%BB%D0%BB%D0%B0%D0%BD%D0%B0#cite_note-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uru.net/stochastic-234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nguru.net/rsi-relative-strength-index-257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1%85%D0%BD%D0%B8%D1%87%D0%B5%D1%81%D0%BA%D0%B8%D0%B9_%D0%B8%D0%BD%D0%B4%D0%B8%D0%BA%D0%B0%D1%82%D0%BE%D1%80" TargetMode="External"/><Relationship Id="rId2" Type="http://schemas.openxmlformats.org/officeDocument/2006/relationships/hyperlink" Target="https://ru.wikipedia.org/wiki/%D0%A2%D0%B5%D1%85%D0%BD%D0%B8%D1%87%D0%B5%D1%81%D0%BA%D0%B8%D0%B9_%D0%B0%D0%BD%D0%B0%D0%BB%D0%B8%D0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quity.today/oscillyatory-texnicheskogo-analiz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3%D0%BB%D0%B8%D0%B9%D1%81%D0%BA%D0%B8%D0%B9_%D1%8F%D0%B7%D1%8B%D0%BA" TargetMode="External"/><Relationship Id="rId3" Type="http://schemas.openxmlformats.org/officeDocument/2006/relationships/hyperlink" Target="https://ru.wikipedia.org/wiki/%D0%A2%D0%B5%D1%85%D0%BD%D0%B8%D1%87%D0%B5%D1%81%D0%BA%D0%B8%D0%B9_%D0%B8%D0%BD%D0%B4%D0%B8%D0%BA%D0%B0%D1%82%D0%BE%D1%80" TargetMode="External"/><Relationship Id="rId7" Type="http://schemas.openxmlformats.org/officeDocument/2006/relationships/hyperlink" Target="https://ru.wikipedia.org/wiki/%D0%9E%D1%81%D1%86%D0%B8%D0%BB%D0%BB%D1%8F%D1%82%D0%BE%D1%80_%D0%9C%D0%B0%D0%BA%D0%BA%D0%BB%D0%B5%D0%BB%D0%BB%D0%B0%D0%BD%D0%B0#cite_note-achelis.a.z.osc-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1%D1%86%D0%B8%D0%BB%D0%BB%D1%8F%D1%82%D0%BE%D1%80_%D0%9C%D0%B0%D0%BA%D0%BA%D0%BB%D0%B5%D0%BB%D0%BB%D0%B0%D0%BD%D0%B0#cite_note-murphy-2" TargetMode="External"/><Relationship Id="rId5" Type="http://schemas.openxmlformats.org/officeDocument/2006/relationships/hyperlink" Target="https://ru.wikipedia.org/wiki/%D0%9E%D1%81%D1%86%D0%B8%D0%BB%D0%BB%D1%8F%D1%82%D0%BE%D1%80_%D0%9C%D0%B0%D0%BA%D0%BA%D0%BB%D0%B5%D0%BB%D0%BB%D0%B0%D0%BD%D0%B0#cite_note-colbi.2-1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ru.wikipedia.org/wiki/%D0%A2%D0%B0%D0%B9%D0%BC%D1%84%D1%80%D0%B5%D0%B9%D0%BC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ru.wikipedia.org/wiki/%D0%A1%D1%80%D0%B5%D0%B4%D0%BD%D0%B5%D0%B5_%D0%B7%D0%BD%D0%B0%D1%87%D0%B5%D0%BD%D0%B8%D0%B5" TargetMode="External"/><Relationship Id="rId4" Type="http://schemas.openxmlformats.org/officeDocument/2006/relationships/hyperlink" Target="https://ru.wikipedia.org/wiki/%D0%A4%D1%83%D0%BD%D0%BA%D1%86%D0%B8%D1%8F_(%D0%BC%D0%B0%D1%82%D0%B5%D0%BC%D0%B0%D1%82%D0%B8%D0%BA%D0%B0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1%D1%86%D0%B8%D0%BB%D0%BB%D1%8F%D1%82%D0%BE%D1%80_%D0%9C%D0%B0%D0%BA%D0%BA%D0%BB%D0%B5%D0%BB%D0%BB%D0%B0%D0%BD%D0%B0#cite_note-colbi.2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E%D1%81%D1%86%D0%B8%D0%BB%D0%BB%D1%8F%D1%82%D0%BE%D1%80_%D0%9C%D0%B0%D0%BA%D0%BA%D0%BB%D0%B5%D0%BB%D0%BB%D0%B0%D0%BD%D0%B0#cite_note-achelis.a.z.osc-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ru.wikipedia.org/wiki/%D0%9E%D1%81%D1%86%D0%B8%D0%BB%D0%BB%D1%8F%D1%82%D0%BE%D1%80_%D0%9C%D0%B0%D0%BA%D0%BA%D0%BB%D0%B5%D0%BB%D0%BB%D0%B0%D0%BD%D0%B0#cite_note-achelis.a.z.sum-4" TargetMode="External"/><Relationship Id="rId4" Type="http://schemas.openxmlformats.org/officeDocument/2006/relationships/hyperlink" Target="https://ru.wikipedia.org/wiki/%D0%9E%D1%81%D1%86%D0%B8%D0%BB%D0%BB%D1%8F%D1%82%D0%BE%D1%80_%D0%9C%D0%B0%D0%BA%D0%BA%D0%BB%D0%B5%D0%BB%D0%BB%D0%B0%D0%BD%D0%B0#cite_note-colbi.2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63713" y="609600"/>
            <a:ext cx="7129462" cy="1431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3600" smtClean="0">
                <a:solidFill>
                  <a:srgbClr val="660033"/>
                </a:solidFill>
              </a:rPr>
              <a:t>Эмпирический анализ финансовых рынков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35150" y="2205038"/>
            <a:ext cx="7058025" cy="4464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Акулич Владимир Алексеевич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Доцент кафедры национальной экономики и государственного управления БГЭУ  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05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/>
              <a:t>Раздел 3. </a:t>
            </a:r>
            <a:r>
              <a:rPr lang="ru-RU" sz="2800" b="1" dirty="0" smtClean="0"/>
              <a:t>Технический анализ финансовых рынков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Лекция 3.</a:t>
            </a:r>
            <a:r>
              <a:rPr lang="en-US" sz="2800" dirty="0" smtClean="0"/>
              <a:t>4</a:t>
            </a:r>
            <a:r>
              <a:rPr lang="ru-RU" sz="2800" dirty="0" smtClean="0"/>
              <a:t>. Осцилляторы (указатели поворотных точек)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477"/>
          </a:xfrm>
          <a:solidFill>
            <a:srgbClr val="003E6C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Стратегии, построенные на осцилляторе </a:t>
            </a:r>
            <a:r>
              <a:rPr lang="ru-RU" sz="3200" dirty="0" err="1">
                <a:solidFill>
                  <a:schemeClr val="bg1"/>
                </a:solidFill>
              </a:rPr>
              <a:t>Макклеллана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0" y="6536931"/>
            <a:ext cx="651621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9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/>
              <a:t>https://ru.wikipedia.org/wiki/</a:t>
            </a:r>
            <a:r>
              <a:rPr lang="ru-RU" sz="900" dirty="0" err="1"/>
              <a:t>Осциллятор_Макклеллана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477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индекса суммирования </a:t>
            </a:r>
            <a:r>
              <a:rPr lang="ru-RU" dirty="0" err="1"/>
              <a:t>Макклеллана</a:t>
            </a:r>
            <a:r>
              <a:rPr lang="ru-RU" dirty="0"/>
              <a:t> признано оправданным применение торговой стратегии, построенной по аналогичному с его осциллятором принципу сравнения с нулевой отметкой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:</a:t>
            </a:r>
          </a:p>
          <a:p>
            <a:r>
              <a:rPr lang="ru-RU" dirty="0" smtClean="0"/>
              <a:t>- открыть </a:t>
            </a:r>
            <a:r>
              <a:rPr lang="ru-RU" dirty="0"/>
              <a:t>длинную позицию (закрыть короткую) когда индекс суммирования </a:t>
            </a:r>
            <a:r>
              <a:rPr lang="ru-RU" dirty="0" err="1"/>
              <a:t>Макклеллана</a:t>
            </a:r>
            <a:r>
              <a:rPr lang="ru-RU" dirty="0"/>
              <a:t> пересечёт нулевую отметку снизу вверх;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закрыть </a:t>
            </a:r>
            <a:r>
              <a:rPr lang="ru-RU" dirty="0"/>
              <a:t>длинную позицию (открыть короткую) когда индекс суммирования </a:t>
            </a:r>
            <a:r>
              <a:rPr lang="ru-RU" dirty="0" err="1"/>
              <a:t>Макклеллана</a:t>
            </a:r>
            <a:r>
              <a:rPr lang="ru-RU" dirty="0"/>
              <a:t> пересечёт нулевую отметку сверху вниз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/>
              <a:t>В </a:t>
            </a:r>
            <a:r>
              <a:rPr lang="ru-RU" b="1" dirty="0"/>
              <a:t>оригинальной методике </a:t>
            </a:r>
            <a:r>
              <a:rPr lang="ru-RU" dirty="0"/>
              <a:t>стратегия такова</a:t>
            </a:r>
            <a:r>
              <a:rPr lang="ru-RU" baseline="30000" dirty="0">
                <a:hlinkClick r:id="rId4"/>
              </a:rPr>
              <a:t>[5]</a:t>
            </a:r>
            <a:r>
              <a:rPr lang="ru-RU" baseline="30000" dirty="0">
                <a:hlinkClick r:id="rId5"/>
              </a:rPr>
              <a:t>[4]</a:t>
            </a:r>
            <a:r>
              <a:rPr lang="ru-RU" dirty="0"/>
              <a:t>:</a:t>
            </a:r>
          </a:p>
          <a:p>
            <a:r>
              <a:rPr lang="ru-RU" dirty="0"/>
              <a:t>если индекс опускается ниже −1300, это означает приближение рынка к основанию;</a:t>
            </a:r>
          </a:p>
          <a:p>
            <a:r>
              <a:rPr lang="ru-RU" dirty="0"/>
              <a:t>если при значениях индекса выше +1600 возникает расхождение с рынком, следует ожидать образование вершины;</a:t>
            </a:r>
          </a:p>
          <a:p>
            <a:r>
              <a:rPr lang="ru-RU" dirty="0"/>
              <a:t>если индекс превышает +1900 после подъема более чем на 3600 пунктов от предыдущего минимума (например, индекс изменяется от −1600 до +2000), это говорит о начале значительной восходящей тенденции</a:t>
            </a:r>
            <a:r>
              <a:rPr lang="ru-RU" dirty="0" smtClean="0"/>
              <a:t>.</a:t>
            </a:r>
          </a:p>
          <a:p>
            <a:endParaRPr lang="ru-RU" sz="800" dirty="0"/>
          </a:p>
          <a:p>
            <a:r>
              <a:rPr lang="ru-RU" dirty="0" smtClean="0"/>
              <a:t>Оригинальная методика, это методика изложенная самими </a:t>
            </a:r>
            <a:r>
              <a:rPr lang="ru-RU" dirty="0" err="1" smtClean="0"/>
              <a:t>Макклелланами</a:t>
            </a:r>
            <a:r>
              <a:rPr lang="ru-RU" dirty="0" smtClean="0"/>
              <a:t> в их книге: </a:t>
            </a:r>
            <a:r>
              <a:rPr lang="ru-RU" i="1" dirty="0"/>
              <a:t>«Прибыльные </a:t>
            </a:r>
            <a:r>
              <a:rPr lang="ru-RU" i="1" dirty="0">
                <a:hlinkClick r:id="rId6" tooltip="Паттерн (технический анализ)"/>
              </a:rPr>
              <a:t>паттерны</a:t>
            </a:r>
            <a:r>
              <a:rPr lang="ru-RU" i="1" dirty="0"/>
              <a:t>: осциллятор и индекс суммирования </a:t>
            </a:r>
            <a:r>
              <a:rPr lang="ru-RU" i="1" dirty="0" err="1"/>
              <a:t>Макклеллана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>
                <a:hlinkClick r:id="rId7" tooltip="Английский язык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Patterns for Profit: The McClellan Oscillator and Summation Index</a:t>
            </a:r>
            <a:r>
              <a:rPr lang="en-US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0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477"/>
          </a:xfrm>
          <a:solidFill>
            <a:srgbClr val="003E6C"/>
          </a:solidFill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Осциллятор </a:t>
            </a:r>
            <a:r>
              <a:rPr lang="ru-RU" sz="3200" dirty="0" err="1">
                <a:solidFill>
                  <a:schemeClr val="bg1"/>
                </a:solidFill>
              </a:rPr>
              <a:t>Макклеллана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McClellan oscillator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516688"/>
            <a:ext cx="9144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14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/>
              <a:t>https://ru.wikipedia.org/wiki/</a:t>
            </a:r>
            <a:r>
              <a:rPr lang="ru-RU" sz="1400" dirty="0" err="1"/>
              <a:t>Осциллятор_Макклеллана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" y="928478"/>
            <a:ext cx="6985262" cy="55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003E6C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Осциллятор </a:t>
            </a:r>
            <a:r>
              <a:rPr lang="ru-RU" sz="3600" dirty="0" err="1" smtClean="0">
                <a:solidFill>
                  <a:schemeClr val="bg1"/>
                </a:solidFill>
              </a:rPr>
              <a:t>Макклеллана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McClellan oscillator</a:t>
            </a:r>
            <a:r>
              <a:rPr lang="ru-RU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516688"/>
            <a:ext cx="8856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14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/>
              <a:t>https://ru.wikipedia.org/wiki/</a:t>
            </a:r>
            <a:r>
              <a:rPr lang="ru-RU" sz="1400" dirty="0" err="1"/>
              <a:t>Осциллятор_Макклеллана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558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04664"/>
          </a:xfrm>
          <a:solidFill>
            <a:srgbClr val="003E6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McClellan oscillator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011"/>
            <a:ext cx="8028384" cy="64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04664"/>
          </a:xfrm>
          <a:solidFill>
            <a:srgbClr val="003E6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McClellan oscillator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" y="426160"/>
            <a:ext cx="9122397" cy="4552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827" y="6628733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https://yandex.by/images/search?pos=7&amp;img_url=http%3A%2F%2Fi.imgur.com%2FCgjSYOd.gif&amp;text=Осциллятор%20Макклеллана&amp;rpt=simage</a:t>
            </a:r>
          </a:p>
        </p:txBody>
      </p:sp>
    </p:spTree>
    <p:extLst>
      <p:ext uri="{BB962C8B-B14F-4D97-AF65-F5344CB8AC3E}">
        <p14:creationId xmlns:p14="http://schemas.microsoft.com/office/powerpoint/2010/main" val="2650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04664"/>
          </a:xfrm>
          <a:solidFill>
            <a:srgbClr val="003E6C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McClellan oscillator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https://yandex.by/images/search?pos=9&amp;img_url=http%3A%2F%2F3.bp.blogspot.com%2F-_UNZJUcER10%2FUbCmOcptZPI%2FAAAAAAAALUw%2F0TkEzQ7wpMY%2Fs1600%2Fnymo%2Bjopeg.JPG&amp;text=</a:t>
            </a:r>
            <a:r>
              <a:rPr lang="ru-RU" sz="800" dirty="0"/>
              <a:t>Осциллятор%20Макклеллана&amp;</a:t>
            </a:r>
            <a:r>
              <a:rPr lang="en-US" sz="800" dirty="0" err="1"/>
              <a:t>rpt</a:t>
            </a:r>
            <a:r>
              <a:rPr lang="en-US" sz="800" dirty="0"/>
              <a:t>=</a:t>
            </a:r>
            <a:r>
              <a:rPr lang="en-US" sz="800" dirty="0" err="1"/>
              <a:t>simage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34" y="502407"/>
            <a:ext cx="5610782" cy="59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7466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Осцилляторы опережающего и запаздывающего класса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https://binguru.net/oscillyatory-4153</a:t>
            </a: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45" y="70746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4D4D"/>
                </a:solidFill>
                <a:latin typeface="Open Sans"/>
              </a:rPr>
              <a:t>После изучения основ технического анализа </a:t>
            </a:r>
            <a:r>
              <a:rPr lang="ru-RU" dirty="0" smtClean="0">
                <a:solidFill>
                  <a:srgbClr val="4B4D4D"/>
                </a:solidFill>
                <a:latin typeface="Open Sans"/>
              </a:rPr>
              <a:t>пытливый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ум новичка всегда обращается к индикаторам. </a:t>
            </a:r>
            <a:r>
              <a:rPr lang="ru-RU" b="1" dirty="0" smtClean="0">
                <a:solidFill>
                  <a:srgbClr val="4B4D4D"/>
                </a:solidFill>
                <a:latin typeface="Open Sans"/>
              </a:rPr>
              <a:t>Они </a:t>
            </a:r>
            <a:r>
              <a:rPr lang="ru-RU" b="1" dirty="0">
                <a:solidFill>
                  <a:srgbClr val="4B4D4D"/>
                </a:solidFill>
                <a:latin typeface="Open Sans"/>
              </a:rPr>
              <a:t>показывают лишь прошлое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и, зная это, можно научиться их использовать. И один из самых популярных индикаторных классов — это осцилляторы.</a:t>
            </a:r>
          </a:p>
          <a:p>
            <a:r>
              <a:rPr lang="ru-RU" dirty="0">
                <a:solidFill>
                  <a:srgbClr val="4B4D4D"/>
                </a:solidFill>
                <a:latin typeface="Open Sans"/>
              </a:rPr>
              <a:t>Прежде чем разобраться, как они работают, нужно усвоить две следующие концепции. Все индикаторы, в общей своей массе, разделяются на два следующих типа: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B4D4D"/>
                </a:solidFill>
                <a:latin typeface="Open Sans"/>
              </a:rPr>
              <a:t>опережающий индикатор;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B4D4D"/>
                </a:solidFill>
                <a:latin typeface="Open Sans"/>
              </a:rPr>
              <a:t>запаздывающий индикатор.</a:t>
            </a:r>
          </a:p>
          <a:p>
            <a:r>
              <a:rPr lang="ru-RU" dirty="0">
                <a:solidFill>
                  <a:srgbClr val="4B4D4D"/>
                </a:solidFill>
                <a:latin typeface="Open Sans"/>
              </a:rPr>
              <a:t>Разница между ними совсем не в том, что один “предсказывает” будущее, а второй нет. Сейчас мы это выясним.</a:t>
            </a:r>
          </a:p>
          <a:p>
            <a:r>
              <a:rPr lang="ru-RU" dirty="0">
                <a:solidFill>
                  <a:srgbClr val="1A1A1A"/>
                </a:solidFill>
                <a:latin typeface="Nunito"/>
              </a:rPr>
              <a:t>Опережающие индикаторы</a:t>
            </a:r>
          </a:p>
          <a:p>
            <a:r>
              <a:rPr lang="ru-RU" dirty="0">
                <a:solidFill>
                  <a:srgbClr val="4B4D4D"/>
                </a:solidFill>
                <a:latin typeface="Open Sans"/>
              </a:rPr>
              <a:t>Как понятно из него названия, опережающий индикатор нередко указывает сигнал на вход до того, как появляется новый тренд или его разворот. И вот именно осцилляторы относятся к опережающему классу.</a:t>
            </a:r>
          </a:p>
          <a:p>
            <a:r>
              <a:rPr lang="ru-RU" b="1" dirty="0">
                <a:solidFill>
                  <a:srgbClr val="4B4D4D"/>
                </a:solidFill>
                <a:latin typeface="Open Sans"/>
              </a:rPr>
              <a:t>Два самых популярных опережающих индикатора в мире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, это: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2A3CB"/>
                </a:solidFill>
                <a:latin typeface="Open Sans"/>
                <a:hlinkClick r:id="rId3"/>
              </a:rPr>
              <a:t>Stochastic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2A3CB"/>
                </a:solidFill>
                <a:latin typeface="Open Sans"/>
                <a:hlinkClick r:id="rId4"/>
              </a:rPr>
              <a:t>RSI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.</a:t>
            </a:r>
          </a:p>
          <a:p>
            <a:r>
              <a:rPr lang="ru-RU" dirty="0">
                <a:solidFill>
                  <a:srgbClr val="4B4D4D"/>
                </a:solidFill>
                <a:latin typeface="Open Sans"/>
              </a:rPr>
              <a:t>Индикаторы опережающего класса используют, в основном, при </a:t>
            </a:r>
            <a:r>
              <a:rPr lang="ru-RU" b="1" dirty="0">
                <a:solidFill>
                  <a:srgbClr val="4B4D4D"/>
                </a:solidFill>
                <a:latin typeface="Open Sans"/>
              </a:rPr>
              <a:t>боковом движении цены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, тогда, когда цена находится в консолидации и тренд отсутствует. В свою очередь, запаздывающие индикаторы лучше в тренде.</a:t>
            </a:r>
            <a:endParaRPr lang="ru-RU" b="0" i="0" dirty="0">
              <a:solidFill>
                <a:srgbClr val="4B4D4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348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7466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Осцилляторы опережающего и запаздывающего класса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https://binguru.net/oscillyatory-4153</a:t>
            </a: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45" y="707467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Опережающие осцилляторы нередко генерируют массу сигналов на покупку и продажу и поэтому используются в боковых коридорах. В трендовых же стратегиях чем меньше сигналов — тем лучше. </a:t>
            </a:r>
            <a:r>
              <a:rPr lang="ru-RU" b="1" dirty="0"/>
              <a:t>Практически все опережающие индикаторы — это осцилляторы.</a:t>
            </a:r>
          </a:p>
          <a:p>
            <a:r>
              <a:rPr lang="ru-RU" dirty="0"/>
              <a:t>При этом, их «опережение» выражается в том, что осцилляторы всегда отображаются в строго ограниченном диапазоне (коридоре с фиксированным значением). Все они, так или иначе, переходят лишь из состояния </a:t>
            </a:r>
            <a:r>
              <a:rPr lang="ru-RU" dirty="0" err="1"/>
              <a:t>перекупленности</a:t>
            </a:r>
            <a:r>
              <a:rPr lang="ru-RU" dirty="0"/>
              <a:t> в </a:t>
            </a:r>
            <a:r>
              <a:rPr lang="ru-RU" dirty="0" err="1"/>
              <a:t>перепроданность</a:t>
            </a:r>
            <a:r>
              <a:rPr lang="ru-RU" dirty="0"/>
              <a:t> и наоборот. Эти уровни различаются в зависимости от типа используемого осциллятора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Новичок сразу подумает, что опережающие лучше запаздывающих, кому же охота плестись в хвосте? Однако, </a:t>
            </a:r>
            <a:r>
              <a:rPr lang="ru-RU" b="1" dirty="0"/>
              <a:t>это “опережение” нередко приводит к генерированию массы ложных сигналов,</a:t>
            </a:r>
            <a:r>
              <a:rPr lang="ru-RU" dirty="0"/>
              <a:t> достаточно посмотреть, как работает тот же </a:t>
            </a:r>
            <a:r>
              <a:rPr lang="ru-RU" dirty="0" err="1"/>
              <a:t>стохастик</a:t>
            </a:r>
            <a:r>
              <a:rPr lang="ru-RU" dirty="0"/>
              <a:t>. Поэтому вопрос, по сути, лишь в методе их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936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7466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45" y="70746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самых популярных индикаторов в мире трейдеров – это </a:t>
            </a:r>
            <a:r>
              <a:rPr lang="ru-RU" dirty="0" err="1"/>
              <a:t>Стохастик</a:t>
            </a:r>
            <a:r>
              <a:rPr lang="ru-RU" dirty="0"/>
              <a:t>, он же </a:t>
            </a:r>
            <a:r>
              <a:rPr lang="ru-RU" dirty="0" err="1"/>
              <a:t>Stochastic</a:t>
            </a:r>
            <a:r>
              <a:rPr lang="ru-RU" dirty="0"/>
              <a:t>. Этот один из самых популярных осцилляторов в мире поможет нам понять, когда начнется изменение цены и появится возможность для входа. </a:t>
            </a:r>
            <a:endParaRPr lang="ru-RU" dirty="0" smtClean="0"/>
          </a:p>
          <a:p>
            <a:r>
              <a:rPr lang="ru-RU" b="1" dirty="0" smtClean="0"/>
              <a:t>Он используется в бинарных опционах, </a:t>
            </a:r>
            <a:r>
              <a:rPr lang="ru-RU" b="1" dirty="0" err="1" smtClean="0"/>
              <a:t>форексе</a:t>
            </a:r>
            <a:r>
              <a:rPr lang="ru-RU" b="1" dirty="0" smtClean="0"/>
              <a:t>, при торговле акциями, фьючерсами </a:t>
            </a:r>
            <a:r>
              <a:rPr lang="ru-RU" dirty="0" smtClean="0"/>
              <a:t>и </a:t>
            </a:r>
            <a:r>
              <a:rPr lang="ru-RU" dirty="0"/>
              <a:t>так далее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8" y="2121907"/>
            <a:ext cx="6486268" cy="4494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8477" y="2184795"/>
            <a:ext cx="1997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4D4D"/>
                </a:solidFill>
                <a:latin typeface="Open Sans"/>
              </a:rPr>
              <a:t>Индикатор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Stochastic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позволяет </a:t>
            </a:r>
            <a:r>
              <a:rPr lang="ru-RU" dirty="0" smtClean="0">
                <a:solidFill>
                  <a:srgbClr val="4B4D4D"/>
                </a:solidFill>
                <a:latin typeface="Open Sans"/>
              </a:rPr>
              <a:t>выявить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несколько ключевых вещей: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B4D4D"/>
                </a:solidFill>
                <a:latin typeface="Open Sans"/>
              </a:rPr>
              <a:t>чрезмерно низкий или высокий уровень цены;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B4D4D"/>
                </a:solidFill>
                <a:latin typeface="Open Sans"/>
              </a:rPr>
              <a:t>дивергенции;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B4D4D"/>
                </a:solidFill>
                <a:latin typeface="Open Sans"/>
              </a:rPr>
              <a:t>сигналы на подъем или снижение цены.</a:t>
            </a:r>
            <a:endParaRPr lang="ru-RU" b="0" i="0" dirty="0">
              <a:solidFill>
                <a:srgbClr val="4B4D4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215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3711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4B4D4D"/>
                </a:solidFill>
                <a:latin typeface="Open Sans"/>
              </a:rPr>
              <a:t>Осциллятор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Стохастик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был разработан </a:t>
            </a:r>
            <a:r>
              <a:rPr lang="ru-RU" dirty="0" smtClean="0">
                <a:solidFill>
                  <a:srgbClr val="4B4D4D"/>
                </a:solidFill>
                <a:latin typeface="Open Sans"/>
              </a:rPr>
              <a:t>в 1950-х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годах. Создал его </a:t>
            </a:r>
            <a:r>
              <a:rPr lang="ru-RU" dirty="0" smtClean="0">
                <a:solidFill>
                  <a:srgbClr val="4B4D4D"/>
                </a:solidFill>
                <a:latin typeface="Open Sans"/>
              </a:rPr>
              <a:t>экономист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Джордж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Лейн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(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George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Lane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). Основная идея, что лежит в его основе – это измерение так называемого “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моментума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” (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momentum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) – того, насколько сильно меняется цена актива.</a:t>
            </a:r>
            <a:endParaRPr lang="ru-RU" dirty="0"/>
          </a:p>
          <a:p>
            <a:pPr lvl="0"/>
            <a:r>
              <a:rPr lang="ru-RU" dirty="0">
                <a:solidFill>
                  <a:srgbClr val="4B4D4D"/>
                </a:solidFill>
                <a:latin typeface="Open Sans"/>
              </a:rPr>
              <a:t>Как правило, за изменением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моментума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следует изменение цены – а значит, рождается отличная возможность для торговли.</a:t>
            </a:r>
            <a:endParaRPr lang="ru-RU" dirty="0"/>
          </a:p>
          <a:p>
            <a:pPr lvl="0"/>
            <a:endParaRPr lang="ru-RU" sz="800" dirty="0" smtClean="0"/>
          </a:p>
          <a:p>
            <a:pPr lvl="0"/>
            <a:r>
              <a:rPr lang="ru-RU" b="1" dirty="0" err="1" smtClean="0"/>
              <a:t>Моментум</a:t>
            </a:r>
            <a:r>
              <a:rPr lang="ru-RU" dirty="0" smtClean="0"/>
              <a:t> </a:t>
            </a:r>
            <a:r>
              <a:rPr lang="ru-RU" dirty="0"/>
              <a:t>– это разница между текущей ценой и ценой, что была определенное число периодов назад</a:t>
            </a:r>
            <a:r>
              <a:rPr lang="ru-RU" dirty="0" smtClean="0"/>
              <a:t>.</a:t>
            </a:r>
          </a:p>
          <a:p>
            <a:pPr lvl="0"/>
            <a:endParaRPr lang="ru-RU" sz="800" dirty="0"/>
          </a:p>
          <a:p>
            <a:pPr lvl="0"/>
            <a:r>
              <a:rPr lang="ru-RU" dirty="0" err="1">
                <a:solidFill>
                  <a:srgbClr val="4B4D4D"/>
                </a:solidFill>
                <a:latin typeface="Open Sans"/>
              </a:rPr>
              <a:t>Лейн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дал несколько интервью, в которых отмечал, что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Стохастик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 отображает, в первую очередь, изменение цены. </a:t>
            </a:r>
            <a:r>
              <a:rPr lang="ru-RU" b="1" dirty="0">
                <a:solidFill>
                  <a:srgbClr val="4B4D4D"/>
                </a:solidFill>
                <a:latin typeface="Open Sans"/>
              </a:rPr>
              <a:t>Представьте себе ракету, которая несется ввысь. Прежде чем она сможет развернуться, ей нужно притормозить, верно? Вот так и </a:t>
            </a:r>
            <a:r>
              <a:rPr lang="ru-RU" b="1" dirty="0" err="1">
                <a:solidFill>
                  <a:srgbClr val="4B4D4D"/>
                </a:solidFill>
                <a:latin typeface="Open Sans"/>
              </a:rPr>
              <a:t>моментум</a:t>
            </a:r>
            <a:r>
              <a:rPr lang="ru-RU" b="1" dirty="0">
                <a:solidFill>
                  <a:srgbClr val="4B4D4D"/>
                </a:solidFill>
                <a:latin typeface="Open Sans"/>
              </a:rPr>
              <a:t> всегда меняется перед тем, как меняется и сама цена.</a:t>
            </a:r>
            <a:endParaRPr lang="ru-RU" b="1" dirty="0">
              <a:solidFill>
                <a:srgbClr val="1A1A1A"/>
              </a:solidFill>
              <a:latin typeface="Nunito"/>
            </a:endParaRPr>
          </a:p>
          <a:p>
            <a:pPr lvl="0"/>
            <a:r>
              <a:rPr lang="ru-RU" b="1" dirty="0" smtClean="0">
                <a:solidFill>
                  <a:srgbClr val="1A1A1A"/>
                </a:solidFill>
                <a:latin typeface="Nunito"/>
              </a:rPr>
              <a:t>Формула. </a:t>
            </a:r>
            <a:r>
              <a:rPr lang="ru-RU" dirty="0" smtClean="0">
                <a:solidFill>
                  <a:srgbClr val="4B4D4D"/>
                </a:solidFill>
                <a:latin typeface="Open Sans"/>
              </a:rPr>
              <a:t>Знать 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эту формулу вам вообще не обязательно, ведь на живом графике </a:t>
            </a:r>
            <a:r>
              <a:rPr lang="ru-RU" dirty="0" err="1">
                <a:solidFill>
                  <a:srgbClr val="4B4D4D"/>
                </a:solidFill>
                <a:latin typeface="Open Sans"/>
              </a:rPr>
              <a:t>Стохастик</a:t>
            </a:r>
            <a:r>
              <a:rPr lang="ru-RU" dirty="0">
                <a:solidFill>
                  <a:srgbClr val="4B4D4D"/>
                </a:solidFill>
                <a:latin typeface="Open Sans"/>
              </a:rPr>
              <a:t>, как и любые другие индикаторы, вычисляется автоматически. Но, взглянуть на нее, для общего понимания, не помешает.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" y="5389280"/>
            <a:ext cx="8944557" cy="12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3711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 пользоваться </a:t>
            </a:r>
            <a:r>
              <a:rPr lang="ru-RU" b="1" dirty="0" err="1" smtClean="0"/>
              <a:t>Стохастиком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/>
              <a:t>Стохастический осциллятор состоит из двух линий, которые отображаются в шкале от 0 до 100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Первая линия, она же %K, отображает текущую цену закрытия по отношению к выбранному вами диапазону цены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Вторая </a:t>
            </a:r>
            <a:r>
              <a:rPr lang="ru-RU" dirty="0"/>
              <a:t>линия (%D) – это обычная простая скользящая средняя (SMA), вычисляемая на основе линии %K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/>
              <a:t>Перекупленность</a:t>
            </a:r>
            <a:r>
              <a:rPr lang="ru-RU" b="1" dirty="0"/>
              <a:t> и </a:t>
            </a:r>
            <a:r>
              <a:rPr lang="ru-RU" b="1" dirty="0" err="1" smtClean="0"/>
              <a:t>перепроданность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/>
              <a:t>Основной сигнал, который генерирует </a:t>
            </a:r>
            <a:r>
              <a:rPr lang="ru-RU" dirty="0" err="1"/>
              <a:t>Стохастик</a:t>
            </a:r>
            <a:r>
              <a:rPr lang="ru-RU" dirty="0"/>
              <a:t> – это </a:t>
            </a:r>
            <a:r>
              <a:rPr lang="ru-RU" dirty="0" err="1"/>
              <a:t>перекупленность</a:t>
            </a:r>
            <a:r>
              <a:rPr lang="ru-RU" dirty="0"/>
              <a:t> или </a:t>
            </a:r>
            <a:r>
              <a:rPr lang="ru-RU" dirty="0" err="1"/>
              <a:t>перепроданность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Все что выше 80 – </a:t>
            </a:r>
            <a:r>
              <a:rPr lang="ru-RU" b="1" dirty="0" err="1">
                <a:solidFill>
                  <a:srgbClr val="C00000"/>
                </a:solidFill>
              </a:rPr>
              <a:t>перекупленность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Все что ниже 20 – </a:t>
            </a:r>
            <a:r>
              <a:rPr lang="ru-RU" b="1" dirty="0" err="1">
                <a:solidFill>
                  <a:srgbClr val="C00000"/>
                </a:solidFill>
              </a:rPr>
              <a:t>перепроданность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/>
              <a:t>Эти значения, окрашенные </a:t>
            </a:r>
            <a:r>
              <a:rPr lang="ru-RU" b="1" dirty="0" smtClean="0"/>
              <a:t>сиреневым (см. следующие слайды)</a:t>
            </a:r>
            <a:r>
              <a:rPr lang="ru-RU" dirty="0" smtClean="0"/>
              <a:t>. </a:t>
            </a:r>
            <a:r>
              <a:rPr lang="ru-RU" dirty="0"/>
              <a:t>Второй популярный вариант после 80/20 – это 70/30.</a:t>
            </a:r>
          </a:p>
          <a:p>
            <a:r>
              <a:rPr lang="ru-RU" dirty="0"/>
              <a:t>Лучшее применение </a:t>
            </a:r>
            <a:r>
              <a:rPr lang="ru-RU" dirty="0" err="1"/>
              <a:t>Стохастика</a:t>
            </a:r>
            <a:r>
              <a:rPr lang="ru-RU" dirty="0"/>
              <a:t> – когда линии выходят за зону </a:t>
            </a:r>
            <a:r>
              <a:rPr lang="ru-RU" dirty="0" err="1"/>
              <a:t>перекупленности</a:t>
            </a:r>
            <a:r>
              <a:rPr lang="ru-RU" dirty="0"/>
              <a:t> или </a:t>
            </a:r>
            <a:r>
              <a:rPr lang="ru-RU" dirty="0" err="1"/>
              <a:t>перепроданности</a:t>
            </a:r>
            <a:r>
              <a:rPr lang="ru-RU" dirty="0"/>
              <a:t> на этапе роста или падения цены (тренда). А вот если тренд отсутствует, то выход линий за пределы вовсе не всегда означает соответствующего движения цены</a:t>
            </a:r>
            <a:r>
              <a:rPr lang="ru-RU" dirty="0" smtClean="0"/>
              <a:t>.</a:t>
            </a:r>
          </a:p>
          <a:p>
            <a:r>
              <a:rPr lang="ru-RU" i="1" dirty="0"/>
              <a:t>Помните: в сильном тренде выход линий </a:t>
            </a:r>
            <a:r>
              <a:rPr lang="ru-RU" i="1" dirty="0" err="1"/>
              <a:t>Стохастика</a:t>
            </a:r>
            <a:r>
              <a:rPr lang="ru-RU" i="1" dirty="0"/>
              <a:t> за границы окрашенной области лишь подтверждает тренд, а не опровергает его.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" y="620687"/>
            <a:ext cx="9130107" cy="42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79"/>
            <a:ext cx="9108504" cy="49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688"/>
            <a:ext cx="915482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" y="692696"/>
            <a:ext cx="891434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" y="920102"/>
            <a:ext cx="9022603" cy="45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Осциллятор </a:t>
            </a:r>
            <a:r>
              <a:rPr lang="ru-RU" sz="2400" dirty="0" err="1" smtClean="0">
                <a:solidFill>
                  <a:schemeClr val="bg1"/>
                </a:solidFill>
              </a:rPr>
              <a:t>Стохастик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Stochastic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8680"/>
            <a:ext cx="907815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RSI: Relative Strength Index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https://binguru.net/rsi-relative-strength-index-2573</a:t>
            </a:r>
            <a:endParaRPr lang="ru-RU" sz="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" y="620688"/>
            <a:ext cx="8531341" cy="40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dirty="0" err="1">
                <a:solidFill>
                  <a:schemeClr val="bg1"/>
                </a:solidFill>
              </a:rPr>
              <a:t>Стохастик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RSI (</a:t>
            </a:r>
            <a:r>
              <a:rPr lang="ru-RU" sz="2400" dirty="0">
                <a:solidFill>
                  <a:schemeClr val="bg1"/>
                </a:solidFill>
              </a:rPr>
              <a:t>РСИ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https://binguru.net/stochastic-2343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371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Стохастический осциллятор RSI – это более сглаженная разновидность обычного индикатора </a:t>
            </a:r>
            <a:r>
              <a:rPr lang="ru-RU" dirty="0" err="1"/>
              <a:t>Стохастик</a:t>
            </a:r>
            <a:r>
              <a:rPr lang="ru-RU" dirty="0"/>
              <a:t>. Она вобрала в себя все лучшее от базового </a:t>
            </a:r>
            <a:r>
              <a:rPr lang="ru-RU" dirty="0" err="1"/>
              <a:t>стохастика</a:t>
            </a:r>
            <a:r>
              <a:rPr lang="ru-RU" dirty="0"/>
              <a:t> и индикатора RSI – индекса относительной силы.</a:t>
            </a:r>
          </a:p>
          <a:p>
            <a:r>
              <a:rPr lang="ru-RU" dirty="0"/>
              <a:t>В результате, получается более ровная и сглаженная картинка, которая хорошо работает на </a:t>
            </a:r>
            <a:r>
              <a:rPr lang="ru-RU" dirty="0" err="1"/>
              <a:t>таймфреймах</a:t>
            </a:r>
            <a:r>
              <a:rPr lang="ru-RU" dirty="0"/>
              <a:t> от 15 минут. А вот для более детализированных лучше все же использовать базовую версию.</a:t>
            </a:r>
          </a:p>
          <a:p>
            <a:r>
              <a:rPr lang="ru-RU" dirty="0"/>
              <a:t>Разница между двумя </a:t>
            </a:r>
            <a:r>
              <a:rPr lang="ru-RU" dirty="0" err="1"/>
              <a:t>стохастиками</a:t>
            </a:r>
            <a:r>
              <a:rPr lang="ru-RU" dirty="0"/>
              <a:t> проста и очевидна</a:t>
            </a:r>
            <a:r>
              <a:rPr lang="ru-RU" dirty="0" smtClean="0"/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" y="2852936"/>
            <a:ext cx="90695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79"/>
          </a:xfrm>
          <a:solidFill>
            <a:srgbClr val="003E6C"/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Меню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3" y="6616777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https://binguru.net/rsi-relative-strength-index-2573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036496" cy="44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590" y="0"/>
            <a:ext cx="9144000" cy="3068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</a:rPr>
              <a:t>Осцилляторы — (в </a:t>
            </a:r>
            <a:r>
              <a:rPr lang="ru-RU" sz="2400" dirty="0">
                <a:solidFill>
                  <a:schemeClr val="tx1"/>
                </a:solidFill>
                <a:hlinkClick r:id="rId2" tooltip="Технический анализ"/>
              </a:rPr>
              <a:t>техническом анализе</a:t>
            </a:r>
            <a:r>
              <a:rPr lang="ru-RU" sz="2400" dirty="0">
                <a:solidFill>
                  <a:schemeClr val="tx1"/>
                </a:solidFill>
              </a:rPr>
              <a:t>) — это класс </a:t>
            </a:r>
            <a:r>
              <a:rPr lang="ru-RU" sz="2400" dirty="0">
                <a:solidFill>
                  <a:schemeClr val="tx1"/>
                </a:solidFill>
                <a:hlinkClick r:id="rId3" tooltip="Технический индикатор"/>
              </a:rPr>
              <a:t>индикаторов технического анализа</a:t>
            </a:r>
            <a:r>
              <a:rPr lang="ru-RU" sz="2400" dirty="0">
                <a:solidFill>
                  <a:schemeClr val="tx1"/>
                </a:solidFill>
              </a:rPr>
              <a:t>, которые характеризуют </a:t>
            </a:r>
            <a:r>
              <a:rPr lang="ru-RU" sz="2400" b="1" dirty="0">
                <a:solidFill>
                  <a:schemeClr val="tx1"/>
                </a:solidFill>
              </a:rPr>
              <a:t>состояние перекупленности (</a:t>
            </a:r>
            <a:r>
              <a:rPr lang="ru-RU" sz="2400" b="1" dirty="0" err="1">
                <a:solidFill>
                  <a:schemeClr val="tx1"/>
                </a:solidFill>
              </a:rPr>
              <a:t>overbought</a:t>
            </a:r>
            <a:r>
              <a:rPr lang="ru-RU" sz="2400" b="1" dirty="0">
                <a:solidFill>
                  <a:schemeClr val="tx1"/>
                </a:solidFill>
              </a:rPr>
              <a:t>) или перепроданности (</a:t>
            </a:r>
            <a:r>
              <a:rPr lang="ru-RU" sz="2400" b="1" dirty="0" err="1">
                <a:solidFill>
                  <a:schemeClr val="tx1"/>
                </a:solidFill>
              </a:rPr>
              <a:t>oversold</a:t>
            </a:r>
            <a:r>
              <a:rPr lang="ru-RU" sz="2400" b="1" dirty="0">
                <a:solidFill>
                  <a:schemeClr val="tx1"/>
                </a:solidFill>
              </a:rPr>
              <a:t>) рынка</a:t>
            </a:r>
            <a:r>
              <a:rPr lang="ru-RU" sz="2400" dirty="0">
                <a:solidFill>
                  <a:schemeClr val="tx1"/>
                </a:solidFill>
              </a:rPr>
              <a:t>. Они, как правило, эффективны при </a:t>
            </a:r>
            <a:r>
              <a:rPr lang="ru-RU" sz="2400" dirty="0">
                <a:solidFill>
                  <a:srgbClr val="C00000"/>
                </a:solidFill>
              </a:rPr>
              <a:t>стационарном</a:t>
            </a:r>
            <a:r>
              <a:rPr lang="ru-RU" sz="2400" dirty="0">
                <a:solidFill>
                  <a:schemeClr val="tx1"/>
                </a:solidFill>
              </a:rPr>
              <a:t> состоянии рынка, когда цена двигается в пределах сравнительно узкого «рыночного коридора». </a:t>
            </a:r>
            <a:r>
              <a:rPr lang="ru-RU" sz="1000" dirty="0" smtClean="0">
                <a:solidFill>
                  <a:schemeClr val="tx1"/>
                </a:solidFill>
              </a:rPr>
              <a:t>Ист.: </a:t>
            </a:r>
            <a:r>
              <a:rPr lang="en-US" sz="1000" dirty="0">
                <a:solidFill>
                  <a:schemeClr val="tx1"/>
                </a:solidFill>
              </a:rPr>
              <a:t>https://ru.wikipedia.org/wiki/</a:t>
            </a:r>
            <a:r>
              <a:rPr lang="ru-RU" sz="1000" dirty="0">
                <a:solidFill>
                  <a:schemeClr val="tx1"/>
                </a:solidFill>
              </a:rPr>
              <a:t>Осциллятор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5063" y="3429000"/>
            <a:ext cx="9127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" panose="020B0604020202020204" pitchFamily="34" charset="0"/>
              </a:rPr>
              <a:t>Не путайте осциллятор с </a:t>
            </a:r>
            <a:r>
              <a:rPr lang="ru-RU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эскалатором)</a:t>
            </a:r>
            <a:r>
              <a:rPr lang="ru-RU" dirty="0" smtClean="0">
                <a:solidFill>
                  <a:srgbClr val="414141"/>
                </a:solidFill>
                <a:latin typeface="Helvetica" panose="020B0604020202020204" pitchFamily="34" charset="0"/>
              </a:rPr>
              <a:t>, </a:t>
            </a:r>
            <a:r>
              <a:rPr lang="ru-RU" dirty="0">
                <a:solidFill>
                  <a:srgbClr val="414141"/>
                </a:solidFill>
                <a:latin typeface="Helvetica" panose="020B0604020202020204" pitchFamily="34" charset="0"/>
              </a:rPr>
              <a:t>на котором можно подняться на следующий этаж нью-йоркского универмага </a:t>
            </a:r>
            <a:r>
              <a:rPr lang="ru-RU" dirty="0" err="1">
                <a:solidFill>
                  <a:srgbClr val="414141"/>
                </a:solidFill>
                <a:latin typeface="Helvetica" panose="020B0604020202020204" pitchFamily="34" charset="0"/>
              </a:rPr>
              <a:t>Macy’s</a:t>
            </a:r>
            <a:r>
              <a:rPr lang="ru-RU" dirty="0">
                <a:solidFill>
                  <a:srgbClr val="414141"/>
                </a:solidFill>
                <a:latin typeface="Helvetica" panose="020B0604020202020204" pitchFamily="34" charset="0"/>
              </a:rPr>
              <a:t>. </a:t>
            </a:r>
            <a:r>
              <a:rPr lang="ru-RU" b="1" dirty="0">
                <a:solidFill>
                  <a:srgbClr val="414141"/>
                </a:solidFill>
                <a:latin typeface="Helvetica" panose="020B0604020202020204" pitchFamily="34" charset="0"/>
              </a:rPr>
              <a:t>Осциллятор – это графический индикатор момента, который позволяет мгновенно понять, находится ли рынок, индекс или акции в состоянии «</a:t>
            </a:r>
            <a:r>
              <a:rPr lang="ru-RU" b="1" dirty="0" err="1">
                <a:solidFill>
                  <a:srgbClr val="414141"/>
                </a:solidFill>
                <a:latin typeface="Helvetica" panose="020B0604020202020204" pitchFamily="34" charset="0"/>
              </a:rPr>
              <a:t>перекупленности</a:t>
            </a:r>
            <a:r>
              <a:rPr lang="ru-RU" b="1" dirty="0">
                <a:solidFill>
                  <a:srgbClr val="414141"/>
                </a:solidFill>
                <a:latin typeface="Helvetica" panose="020B0604020202020204" pitchFamily="34" charset="0"/>
              </a:rPr>
              <a:t>» или «</a:t>
            </a:r>
            <a:r>
              <a:rPr lang="ru-RU" b="1" dirty="0" err="1">
                <a:solidFill>
                  <a:srgbClr val="414141"/>
                </a:solidFill>
                <a:latin typeface="Helvetica" panose="020B0604020202020204" pitchFamily="34" charset="0"/>
              </a:rPr>
              <a:t>перепроданности</a:t>
            </a:r>
            <a:r>
              <a:rPr lang="ru-RU" b="1" dirty="0" smtClean="0">
                <a:solidFill>
                  <a:srgbClr val="414141"/>
                </a:solidFill>
                <a:latin typeface="Helvetica" panose="020B0604020202020204" pitchFamily="34" charset="0"/>
              </a:rPr>
              <a:t>».</a:t>
            </a:r>
          </a:p>
          <a:p>
            <a:r>
              <a:rPr lang="ru-RU" dirty="0"/>
              <a:t>Чаще всего осцилляторы изображают в виде линейного графика в нижней части экрана, над объемом</a:t>
            </a:r>
            <a:r>
              <a:rPr lang="ru-RU" dirty="0" smtClean="0"/>
              <a:t>.</a:t>
            </a:r>
          </a:p>
          <a:p>
            <a:r>
              <a:rPr lang="ru-RU" dirty="0"/>
              <a:t>Когда активы перекуплены, это значит, что они торгуются у верхней границы текущего ценового диапазона и могут быть предрасположены к коррекции. Активы, которые перепроданы, «скребут» по дну текущего ценового диапазона и способны отскочить выше</a:t>
            </a:r>
            <a:r>
              <a:rPr lang="ru-RU" dirty="0" smtClean="0"/>
              <a:t>. </a:t>
            </a:r>
            <a:r>
              <a:rPr lang="ru-RU" sz="1200" dirty="0" smtClean="0">
                <a:solidFill>
                  <a:srgbClr val="414141"/>
                </a:solidFill>
                <a:latin typeface="Helvetica" panose="020B0604020202020204" pitchFamily="34" charset="0"/>
              </a:rPr>
              <a:t>Источник</a:t>
            </a:r>
            <a:r>
              <a:rPr lang="ru-RU" sz="1200" dirty="0">
                <a:solidFill>
                  <a:srgbClr val="414141"/>
                </a:solidFill>
                <a:latin typeface="Helvetica" panose="020B0604020202020204" pitchFamily="34" charset="0"/>
              </a:rPr>
              <a:t>: </a:t>
            </a:r>
            <a:r>
              <a:rPr lang="ru-RU" sz="1200" dirty="0">
                <a:solidFill>
                  <a:srgbClr val="000000"/>
                </a:solidFill>
                <a:latin typeface="Helvetica" panose="020B0604020202020204" pitchFamily="34" charset="0"/>
                <a:hlinkClick r:id="rId4"/>
              </a:rPr>
              <a:t>https://equity.today/oscillyatory-texnicheskogo-analiza.html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003E6C"/>
          </a:solidFill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Осцилляторы</a:t>
            </a: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516688"/>
            <a:ext cx="9144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14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/>
              <a:t>https://studbooks.net/2219697/ekonomika/trendovye_indikatory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41438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Осцилляторы помогают определить точки поворота. </a:t>
            </a:r>
            <a:r>
              <a:rPr lang="ru-RU" dirty="0" smtClean="0"/>
              <a:t>Примеры:</a:t>
            </a:r>
            <a:endParaRPr lang="ru-RU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b="1" dirty="0" err="1"/>
              <a:t>С</a:t>
            </a:r>
            <a:r>
              <a:rPr lang="ru-RU" b="1" dirty="0" err="1" smtClean="0"/>
              <a:t>тохастик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Stochastic</a:t>
            </a:r>
            <a:r>
              <a:rPr lang="ru-RU" b="1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/>
              <a:t>С</a:t>
            </a:r>
            <a:r>
              <a:rPr lang="ru-RU" dirty="0" smtClean="0"/>
              <a:t>корость </a:t>
            </a:r>
            <a:r>
              <a:rPr lang="ru-RU" dirty="0"/>
              <a:t>изменения (</a:t>
            </a:r>
            <a:r>
              <a:rPr lang="ru-RU" dirty="0" err="1"/>
              <a:t>Rate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Change</a:t>
            </a:r>
            <a:r>
              <a:rPr lang="ru-RU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/>
              <a:t>С</a:t>
            </a:r>
            <a:r>
              <a:rPr lang="ru-RU" dirty="0" smtClean="0"/>
              <a:t>глаженная </a:t>
            </a:r>
            <a:r>
              <a:rPr lang="ru-RU" dirty="0"/>
              <a:t>скорость изменения (</a:t>
            </a:r>
            <a:r>
              <a:rPr lang="ru-RU" dirty="0" err="1"/>
              <a:t>Smoothed</a:t>
            </a:r>
            <a:r>
              <a:rPr lang="ru-RU" dirty="0"/>
              <a:t> </a:t>
            </a:r>
            <a:r>
              <a:rPr lang="ru-RU" dirty="0" err="1"/>
              <a:t>Rate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Change</a:t>
            </a:r>
            <a:r>
              <a:rPr lang="ru-RU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 err="1"/>
              <a:t>М</a:t>
            </a:r>
            <a:r>
              <a:rPr lang="ru-RU" dirty="0" err="1" smtClean="0"/>
              <a:t>оментум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Momentum</a:t>
            </a:r>
            <a:r>
              <a:rPr lang="ru-RU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b="1" dirty="0"/>
              <a:t>И</a:t>
            </a:r>
            <a:r>
              <a:rPr lang="ru-RU" b="1" dirty="0" smtClean="0"/>
              <a:t>ндекс </a:t>
            </a:r>
            <a:r>
              <a:rPr lang="ru-RU" b="1" dirty="0"/>
              <a:t>относительной силы (RSI)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/>
              <a:t>Л</a:t>
            </a:r>
            <a:r>
              <a:rPr lang="ru-RU" dirty="0" smtClean="0"/>
              <a:t>учи </a:t>
            </a:r>
            <a:r>
              <a:rPr lang="ru-RU" dirty="0" err="1"/>
              <a:t>Элдера</a:t>
            </a:r>
            <a:r>
              <a:rPr lang="ru-RU" dirty="0"/>
              <a:t> (</a:t>
            </a:r>
            <a:r>
              <a:rPr lang="ru-RU" dirty="0" err="1"/>
              <a:t>Elder-Ray</a:t>
            </a:r>
            <a:r>
              <a:rPr lang="ru-RU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/>
              <a:t>И</a:t>
            </a:r>
            <a:r>
              <a:rPr lang="ru-RU" dirty="0" smtClean="0"/>
              <a:t>ндекс </a:t>
            </a:r>
            <a:r>
              <a:rPr lang="ru-RU" dirty="0"/>
              <a:t>силы (</a:t>
            </a:r>
            <a:r>
              <a:rPr lang="ru-RU" dirty="0" err="1"/>
              <a:t>Force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)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 smtClean="0"/>
              <a:t>Индекс </a:t>
            </a:r>
            <a:r>
              <a:rPr lang="ru-RU" dirty="0"/>
              <a:t>диапазона сырьевого рынка (CCI) </a:t>
            </a:r>
            <a:endParaRPr lang="ru-RU" dirty="0" smtClean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 smtClean="0"/>
              <a:t>Индекс </a:t>
            </a:r>
            <a:r>
              <a:rPr lang="ru-RU" dirty="0" err="1" smtClean="0"/>
              <a:t>Макклеллана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dirty="0"/>
              <a:t> прочие. 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dirty="0"/>
              <a:t>Осцилляторы - синхронные или опережающие индикаторы, они часто меняются раньше цен</a:t>
            </a:r>
            <a:r>
              <a:rPr lang="ru-RU" dirty="0" smtClean="0"/>
              <a:t>. Бывают также запаздывающие осцилляторы.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477"/>
          </a:xfrm>
          <a:solidFill>
            <a:srgbClr val="003E6C"/>
          </a:solidFill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Осциллятор </a:t>
            </a:r>
            <a:r>
              <a:rPr lang="ru-RU" sz="3200" dirty="0" err="1">
                <a:solidFill>
                  <a:schemeClr val="bg1"/>
                </a:solidFill>
              </a:rPr>
              <a:t>Макклеллана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McClellan oscillator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0" y="6536931"/>
            <a:ext cx="651621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9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/>
              <a:t>https://ru.wikipedia.org/wiki/</a:t>
            </a:r>
            <a:r>
              <a:rPr lang="ru-RU" sz="900" dirty="0" err="1"/>
              <a:t>Осциллятор_Макклеллана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47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B0080"/>
                </a:solidFill>
                <a:hlinkClick r:id="rId3" tooltip="Технический индикатор"/>
              </a:rPr>
              <a:t>рыночный технический индикатор</a:t>
            </a:r>
            <a:r>
              <a:rPr lang="ru-RU" dirty="0">
                <a:solidFill>
                  <a:srgbClr val="222222"/>
                </a:solidFill>
              </a:rPr>
              <a:t>, характеризующий разброс рынка («ширину рынка») по анализу количества растущих и падающих инструментов в </a:t>
            </a:r>
            <a:r>
              <a:rPr lang="ru-RU" dirty="0">
                <a:solidFill>
                  <a:srgbClr val="0B0080"/>
                </a:solidFill>
                <a:hlinkClick r:id="rId4" tooltip="Таймфрейм"/>
              </a:rPr>
              <a:t>периоде</a:t>
            </a:r>
            <a:r>
              <a:rPr lang="ru-RU" baseline="30000" dirty="0">
                <a:solidFill>
                  <a:srgbClr val="0B0080"/>
                </a:solidFill>
                <a:hlinkClick r:id="rId5"/>
              </a:rPr>
              <a:t>[1]</a:t>
            </a:r>
            <a:r>
              <a:rPr lang="ru-RU" baseline="30000" dirty="0">
                <a:solidFill>
                  <a:srgbClr val="0B0080"/>
                </a:solidFill>
                <a:hlinkClick r:id="rId6"/>
              </a:rPr>
              <a:t>[2]</a:t>
            </a:r>
            <a:r>
              <a:rPr lang="ru-RU" dirty="0">
                <a:solidFill>
                  <a:srgbClr val="222222"/>
                </a:solidFill>
              </a:rPr>
              <a:t>; является одним из наиболее распространённых индикаторов данного класса</a:t>
            </a:r>
            <a:r>
              <a:rPr lang="ru-RU" baseline="30000" dirty="0">
                <a:solidFill>
                  <a:srgbClr val="0B0080"/>
                </a:solidFill>
                <a:hlinkClick r:id="rId7"/>
              </a:rPr>
              <a:t>[3]</a:t>
            </a:r>
            <a:r>
              <a:rPr lang="ru-RU" dirty="0">
                <a:solidFill>
                  <a:srgbClr val="222222"/>
                </a:solidFill>
              </a:rPr>
              <a:t>.</a:t>
            </a:r>
          </a:p>
          <a:p>
            <a:r>
              <a:rPr lang="ru-RU" dirty="0" smtClean="0">
                <a:solidFill>
                  <a:srgbClr val="222222"/>
                </a:solidFill>
              </a:rPr>
              <a:t>Осциллятор </a:t>
            </a:r>
            <a:r>
              <a:rPr lang="ru-RU" dirty="0">
                <a:solidFill>
                  <a:srgbClr val="222222"/>
                </a:solidFill>
              </a:rPr>
              <a:t>и индекс суммирования </a:t>
            </a:r>
            <a:r>
              <a:rPr lang="ru-RU" dirty="0" err="1">
                <a:solidFill>
                  <a:srgbClr val="222222"/>
                </a:solidFill>
              </a:rPr>
              <a:t>Макклеллана</a:t>
            </a:r>
            <a:r>
              <a:rPr lang="ru-RU" dirty="0">
                <a:solidFill>
                  <a:srgbClr val="222222"/>
                </a:solidFill>
              </a:rPr>
              <a:t> были разработаны </a:t>
            </a:r>
            <a:r>
              <a:rPr lang="ru-RU" dirty="0" err="1">
                <a:solidFill>
                  <a:srgbClr val="222222"/>
                </a:solidFill>
              </a:rPr>
              <a:t>Шерман</a:t>
            </a:r>
            <a:r>
              <a:rPr lang="ru-RU" dirty="0">
                <a:solidFill>
                  <a:srgbClr val="222222"/>
                </a:solidFill>
              </a:rPr>
              <a:t> и </a:t>
            </a:r>
            <a:r>
              <a:rPr lang="ru-RU" dirty="0" err="1">
                <a:solidFill>
                  <a:srgbClr val="222222"/>
                </a:solidFill>
              </a:rPr>
              <a:t>Мариан</a:t>
            </a:r>
            <a:r>
              <a:rPr lang="ru-RU" dirty="0">
                <a:solidFill>
                  <a:srgbClr val="222222"/>
                </a:solidFill>
              </a:rPr>
              <a:t> </a:t>
            </a:r>
            <a:r>
              <a:rPr lang="ru-RU" dirty="0" err="1">
                <a:solidFill>
                  <a:srgbClr val="222222"/>
                </a:solidFill>
              </a:rPr>
              <a:t>Макклеллан</a:t>
            </a:r>
            <a:r>
              <a:rPr lang="ru-RU" dirty="0">
                <a:solidFill>
                  <a:srgbClr val="222222"/>
                </a:solidFill>
              </a:rPr>
              <a:t> (</a:t>
            </a:r>
            <a:r>
              <a:rPr lang="ru-RU" dirty="0">
                <a:solidFill>
                  <a:srgbClr val="0B0080"/>
                </a:solidFill>
                <a:hlinkClick r:id="rId8" tooltip="Английский язык"/>
              </a:rPr>
              <a:t>англ.</a:t>
            </a:r>
            <a:r>
              <a:rPr lang="ru-RU" dirty="0">
                <a:solidFill>
                  <a:srgbClr val="222222"/>
                </a:solidFill>
              </a:rPr>
              <a:t> </a:t>
            </a:r>
            <a:r>
              <a:rPr lang="ru-RU" i="1" dirty="0" err="1">
                <a:solidFill>
                  <a:srgbClr val="222222"/>
                </a:solidFill>
              </a:rPr>
              <a:t>Sherman</a:t>
            </a:r>
            <a:r>
              <a:rPr lang="ru-RU" i="1" dirty="0">
                <a:solidFill>
                  <a:srgbClr val="222222"/>
                </a:solidFill>
              </a:rPr>
              <a:t> </a:t>
            </a:r>
            <a:r>
              <a:rPr lang="ru-RU" i="1" dirty="0" err="1">
                <a:solidFill>
                  <a:srgbClr val="222222"/>
                </a:solidFill>
              </a:rPr>
              <a:t>and</a:t>
            </a:r>
            <a:r>
              <a:rPr lang="ru-RU" i="1" dirty="0">
                <a:solidFill>
                  <a:srgbClr val="222222"/>
                </a:solidFill>
              </a:rPr>
              <a:t> </a:t>
            </a:r>
            <a:r>
              <a:rPr lang="ru-RU" i="1" dirty="0" err="1">
                <a:solidFill>
                  <a:srgbClr val="222222"/>
                </a:solidFill>
              </a:rPr>
              <a:t>Marian</a:t>
            </a:r>
            <a:r>
              <a:rPr lang="ru-RU" i="1" dirty="0">
                <a:solidFill>
                  <a:srgbClr val="222222"/>
                </a:solidFill>
              </a:rPr>
              <a:t> </a:t>
            </a:r>
            <a:r>
              <a:rPr lang="ru-RU" i="1" dirty="0" err="1">
                <a:solidFill>
                  <a:srgbClr val="222222"/>
                </a:solidFill>
              </a:rPr>
              <a:t>McClellan</a:t>
            </a:r>
            <a:r>
              <a:rPr lang="ru-RU" dirty="0">
                <a:solidFill>
                  <a:srgbClr val="222222"/>
                </a:solidFill>
              </a:rPr>
              <a:t>) в 1969 году. 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8" y="2454576"/>
            <a:ext cx="8964488" cy="326707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036948" y="5044253"/>
            <a:ext cx="4107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</a:rPr>
              <a:t>В оригинальной работе в качестве быстрой EMA использовалась 19-дневная скользящая средняя (приблизительно 10 %), а в качестве медленной — 39-дневная (приблизительно 5 %)</a:t>
            </a:r>
            <a:r>
              <a:rPr lang="ru-RU" sz="1600" baseline="30000" dirty="0">
                <a:solidFill>
                  <a:srgbClr val="0B0080"/>
                </a:solidFill>
                <a:hlinkClick r:id="rId5"/>
              </a:rPr>
              <a:t>[1]</a:t>
            </a:r>
            <a:r>
              <a:rPr lang="ru-RU" sz="1600" dirty="0">
                <a:solidFill>
                  <a:srgbClr val="222222"/>
                </a:solidFill>
              </a:rPr>
              <a:t>:</a:t>
            </a:r>
            <a:endParaRPr lang="ru-RU" sz="16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48" y="5770423"/>
            <a:ext cx="4876647" cy="8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0996"/>
          </a:xfrm>
          <a:solidFill>
            <a:srgbClr val="003E6C"/>
          </a:solidFill>
        </p:spPr>
        <p:txBody>
          <a:bodyPr/>
          <a:lstStyle/>
          <a:p>
            <a:pPr algn="l"/>
            <a:r>
              <a:rPr lang="ru-RU" sz="2400" b="1" dirty="0" err="1">
                <a:solidFill>
                  <a:schemeClr val="bg1"/>
                </a:solidFill>
              </a:rPr>
              <a:t>Скользя́щая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сре́дняя</a:t>
            </a:r>
            <a:r>
              <a:rPr lang="ru-RU" sz="2400" dirty="0">
                <a:solidFill>
                  <a:schemeClr val="bg1"/>
                </a:solidFill>
              </a:rPr>
              <a:t> (</a:t>
            </a:r>
            <a:r>
              <a:rPr lang="ru-RU" sz="2400" dirty="0">
                <a:solidFill>
                  <a:schemeClr val="bg1"/>
                </a:solidFill>
                <a:hlinkClick r:id="rId3" tooltip="Английский язык"/>
              </a:rPr>
              <a:t>англ.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i="1" dirty="0" err="1">
                <a:solidFill>
                  <a:schemeClr val="bg1"/>
                </a:solidFill>
              </a:rPr>
              <a:t>moving</a:t>
            </a:r>
            <a:r>
              <a:rPr lang="ru-RU" sz="2400" i="1" dirty="0">
                <a:solidFill>
                  <a:schemeClr val="bg1"/>
                </a:solidFill>
              </a:rPr>
              <a:t> </a:t>
            </a:r>
            <a:r>
              <a:rPr lang="ru-RU" sz="2400" i="1" dirty="0" err="1">
                <a:solidFill>
                  <a:schemeClr val="bg1"/>
                </a:solidFill>
              </a:rPr>
              <a:t>average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i="1" dirty="0">
                <a:solidFill>
                  <a:schemeClr val="bg1"/>
                </a:solidFill>
              </a:rPr>
              <a:t>MA</a:t>
            </a:r>
            <a:r>
              <a:rPr lang="ru-RU" sz="2400" dirty="0">
                <a:solidFill>
                  <a:schemeClr val="bg1"/>
                </a:solidFill>
              </a:rPr>
              <a:t>) — общее название для семейства </a:t>
            </a:r>
            <a:r>
              <a:rPr lang="ru-RU" sz="2400" dirty="0">
                <a:solidFill>
                  <a:schemeClr val="bg1"/>
                </a:solidFill>
                <a:hlinkClick r:id="rId4" tooltip="Функция (математика)"/>
              </a:rPr>
              <a:t>функций</a:t>
            </a:r>
            <a:r>
              <a:rPr lang="ru-RU" sz="2400" dirty="0">
                <a:solidFill>
                  <a:schemeClr val="bg1"/>
                </a:solidFill>
              </a:rPr>
              <a:t>, значения которых в каждой точке определения равны </a:t>
            </a:r>
            <a:r>
              <a:rPr lang="ru-RU" sz="2400" dirty="0">
                <a:solidFill>
                  <a:schemeClr val="bg1"/>
                </a:solidFill>
                <a:hlinkClick r:id="rId5" tooltip="Среднее значение"/>
              </a:rPr>
              <a:t>среднему значению</a:t>
            </a:r>
            <a:r>
              <a:rPr lang="ru-RU" sz="2400" dirty="0">
                <a:solidFill>
                  <a:schemeClr val="bg1"/>
                </a:solidFill>
              </a:rPr>
              <a:t> исходной функции за предыдущий период.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516688"/>
            <a:ext cx="9144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14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/>
              <a:t>https://ru.wikipedia.org/wiki/</a:t>
            </a:r>
            <a:r>
              <a:rPr lang="ru-RU" sz="1400" dirty="0" err="1"/>
              <a:t>Скользящая_средняя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1" y="1640996"/>
            <a:ext cx="6140673" cy="4907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16936" y="1788158"/>
            <a:ext cx="22270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</a:rPr>
              <a:t>Исходная функция и её простые скользящие средние по четырём значениям (</a:t>
            </a:r>
            <a:r>
              <a:rPr lang="ru-RU" i="1" dirty="0">
                <a:solidFill>
                  <a:srgbClr val="222222"/>
                </a:solidFill>
              </a:rPr>
              <a:t>n = 4</a:t>
            </a:r>
            <a:r>
              <a:rPr lang="ru-RU" dirty="0">
                <a:solidFill>
                  <a:srgbClr val="222222"/>
                </a:solidFill>
              </a:rPr>
              <a:t>). Зелёная линия — центрирование по середине интервала (истинное положение). Красная линия — сдвиг графика вправо к последнему значению окна.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3E6C"/>
          </a:solidFill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Экспоненциально взвешенное скользящее среднее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516688"/>
            <a:ext cx="9144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14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dirty="0"/>
              <a:t>https://ru.wikipedia.org/wiki/</a:t>
            </a:r>
            <a:r>
              <a:rPr lang="ru-RU" sz="1400" dirty="0" err="1"/>
              <a:t>Скользящая_средняя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7235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477"/>
          </a:xfrm>
          <a:solidFill>
            <a:srgbClr val="003E6C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Стратегии, построенные на осцилляторе </a:t>
            </a:r>
            <a:r>
              <a:rPr lang="ru-RU" sz="3200" dirty="0" err="1">
                <a:solidFill>
                  <a:schemeClr val="bg1"/>
                </a:solidFill>
              </a:rPr>
              <a:t>Макклеллана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0" y="6536931"/>
            <a:ext cx="651621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9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/>
              <a:t>https://ru.wikipedia.org/wiki/</a:t>
            </a:r>
            <a:r>
              <a:rPr lang="ru-RU" sz="900" dirty="0" err="1"/>
              <a:t>Осциллятор_Макклеллана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47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Аналитики предлагают различные стратегии торговли с использованием осциллятора </a:t>
            </a:r>
            <a:r>
              <a:rPr lang="ru-RU" dirty="0" err="1"/>
              <a:t>Макклеллана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Например, можно </a:t>
            </a:r>
            <a:r>
              <a:rPr lang="ru-RU" b="1" dirty="0"/>
              <a:t>использовать в качестве единственного сигнального уровня нулевую отметку</a:t>
            </a:r>
            <a:r>
              <a:rPr lang="ru-RU" dirty="0"/>
              <a:t>. В этом случае следует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:</a:t>
            </a:r>
          </a:p>
          <a:p>
            <a:r>
              <a:rPr lang="ru-RU" dirty="0" smtClean="0"/>
              <a:t>- открыть </a:t>
            </a:r>
            <a:r>
              <a:rPr lang="ru-RU" dirty="0"/>
              <a:t>длинную позицию (закрыть короткую) если осциллятор </a:t>
            </a:r>
            <a:r>
              <a:rPr lang="ru-RU" dirty="0" err="1"/>
              <a:t>Макклеллана</a:t>
            </a:r>
            <a:r>
              <a:rPr lang="ru-RU" dirty="0"/>
              <a:t> пересечёт нулевую отметку снизу вверх;</a:t>
            </a:r>
          </a:p>
          <a:p>
            <a:r>
              <a:rPr lang="ru-RU" dirty="0" smtClean="0"/>
              <a:t>- закрыть </a:t>
            </a:r>
            <a:r>
              <a:rPr lang="ru-RU" dirty="0"/>
              <a:t>длинную позицию (открыть короткую) если осциллятор </a:t>
            </a:r>
            <a:r>
              <a:rPr lang="ru-RU" dirty="0" err="1"/>
              <a:t>Макклеллана</a:t>
            </a:r>
            <a:r>
              <a:rPr lang="ru-RU" dirty="0"/>
              <a:t> пересечёт нулевую отметку сверху вниз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Также можно использовать </a:t>
            </a:r>
            <a:r>
              <a:rPr lang="ru-RU" b="1" dirty="0"/>
              <a:t>классические для осцилляторов стратегии</a:t>
            </a:r>
            <a:r>
              <a:rPr lang="ru-RU" dirty="0"/>
              <a:t>, например</a:t>
            </a:r>
            <a:r>
              <a:rPr lang="ru-RU" baseline="30000" dirty="0">
                <a:hlinkClick r:id="rId4"/>
              </a:rPr>
              <a:t>[3]</a:t>
            </a:r>
            <a:r>
              <a:rPr lang="ru-RU" dirty="0"/>
              <a:t>:</a:t>
            </a:r>
          </a:p>
          <a:p>
            <a:r>
              <a:rPr lang="ru-RU" dirty="0" smtClean="0"/>
              <a:t>- покупать</a:t>
            </a:r>
            <a:r>
              <a:rPr lang="ru-RU" dirty="0"/>
              <a:t>, если осциллятор </a:t>
            </a:r>
            <a:r>
              <a:rPr lang="ru-RU" dirty="0" err="1"/>
              <a:t>Макклеллана</a:t>
            </a:r>
            <a:r>
              <a:rPr lang="ru-RU" dirty="0"/>
              <a:t> превысил значение −70;</a:t>
            </a:r>
          </a:p>
          <a:p>
            <a:r>
              <a:rPr lang="ru-RU" dirty="0" smtClean="0"/>
              <a:t>- продавать</a:t>
            </a:r>
            <a:r>
              <a:rPr lang="ru-RU" dirty="0"/>
              <a:t>, если осциллятор </a:t>
            </a:r>
            <a:r>
              <a:rPr lang="ru-RU" dirty="0" err="1"/>
              <a:t>Макклеллана</a:t>
            </a:r>
            <a:r>
              <a:rPr lang="ru-RU" dirty="0"/>
              <a:t> стал ниже +70.</a:t>
            </a:r>
          </a:p>
          <a:p>
            <a:endParaRPr lang="ru-RU" dirty="0" smtClean="0"/>
          </a:p>
          <a:p>
            <a:r>
              <a:rPr lang="ru-RU" dirty="0" smtClean="0"/>
              <a:t>Существуют </a:t>
            </a:r>
            <a:r>
              <a:rPr lang="ru-RU" dirty="0"/>
              <a:t>и более сложные интерпретации сигналов данного индикатора.</a:t>
            </a:r>
          </a:p>
        </p:txBody>
      </p:sp>
    </p:spTree>
    <p:extLst>
      <p:ext uri="{BB962C8B-B14F-4D97-AF65-F5344CB8AC3E}">
        <p14:creationId xmlns:p14="http://schemas.microsoft.com/office/powerpoint/2010/main" val="26887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477"/>
          </a:xfrm>
          <a:solidFill>
            <a:srgbClr val="003E6C"/>
          </a:solidFill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Осциллятор </a:t>
            </a:r>
            <a:r>
              <a:rPr lang="ru-RU" sz="3200" dirty="0" err="1">
                <a:solidFill>
                  <a:schemeClr val="bg1"/>
                </a:solidFill>
              </a:rPr>
              <a:t>Макклеллана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McClellan oscillator</a:t>
            </a:r>
            <a:r>
              <a:rPr lang="ru-RU" sz="3200" dirty="0">
                <a:solidFill>
                  <a:schemeClr val="bg1"/>
                </a:solidFill>
              </a:rPr>
              <a:t>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0" y="6536931"/>
            <a:ext cx="6516216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900" i="1" dirty="0">
                <a:latin typeface="Tahoma" panose="020B0604030504040204" pitchFamily="34" charset="0"/>
                <a:cs typeface="Tahoma" panose="020B0604030504040204" pitchFamily="34" charset="0"/>
              </a:rPr>
              <a:t>Источник</a:t>
            </a:r>
            <a:r>
              <a:rPr lang="be-BY" sz="900" dirty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/>
              <a:t>https://ru.wikipedia.org/wiki/</a:t>
            </a:r>
            <a:r>
              <a:rPr lang="ru-RU" sz="900" dirty="0" err="1"/>
              <a:t>Осциллятор_Макклеллана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47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</a:rPr>
              <a:t>На </a:t>
            </a:r>
            <a:r>
              <a:rPr lang="ru-RU" dirty="0">
                <a:solidFill>
                  <a:srgbClr val="222222"/>
                </a:solidFill>
              </a:rPr>
              <a:t>основе данного осциллятора строится </a:t>
            </a:r>
            <a:r>
              <a:rPr lang="ru-RU" b="1" dirty="0">
                <a:solidFill>
                  <a:srgbClr val="222222"/>
                </a:solidFill>
              </a:rPr>
              <a:t>индекс суммирования </a:t>
            </a:r>
            <a:r>
              <a:rPr lang="ru-RU" b="1" dirty="0" err="1">
                <a:solidFill>
                  <a:srgbClr val="222222"/>
                </a:solidFill>
              </a:rPr>
              <a:t>Макклеллана</a:t>
            </a:r>
            <a:r>
              <a:rPr lang="ru-RU" dirty="0">
                <a:solidFill>
                  <a:srgbClr val="222222"/>
                </a:solidFill>
              </a:rPr>
              <a:t> (</a:t>
            </a:r>
            <a:r>
              <a:rPr lang="ru-RU" dirty="0">
                <a:solidFill>
                  <a:srgbClr val="0B0080"/>
                </a:solidFill>
                <a:hlinkClick r:id="rId3" tooltip="Английский язык"/>
              </a:rPr>
              <a:t>англ.</a:t>
            </a:r>
            <a:r>
              <a:rPr lang="ru-RU" dirty="0">
                <a:solidFill>
                  <a:srgbClr val="222222"/>
                </a:solidFill>
              </a:rPr>
              <a:t> </a:t>
            </a:r>
            <a:r>
              <a:rPr lang="ru-RU" i="1" dirty="0" err="1">
                <a:solidFill>
                  <a:srgbClr val="222222"/>
                </a:solidFill>
              </a:rPr>
              <a:t>McClellan</a:t>
            </a:r>
            <a:r>
              <a:rPr lang="ru-RU" i="1" dirty="0">
                <a:solidFill>
                  <a:srgbClr val="222222"/>
                </a:solidFill>
              </a:rPr>
              <a:t> </a:t>
            </a:r>
            <a:r>
              <a:rPr lang="ru-RU" i="1" dirty="0" err="1">
                <a:solidFill>
                  <a:srgbClr val="222222"/>
                </a:solidFill>
              </a:rPr>
              <a:t>summation</a:t>
            </a:r>
            <a:r>
              <a:rPr lang="ru-RU" i="1" dirty="0">
                <a:solidFill>
                  <a:srgbClr val="222222"/>
                </a:solidFill>
              </a:rPr>
              <a:t> </a:t>
            </a:r>
            <a:r>
              <a:rPr lang="ru-RU" i="1" dirty="0" err="1">
                <a:solidFill>
                  <a:srgbClr val="222222"/>
                </a:solidFill>
              </a:rPr>
              <a:t>index</a:t>
            </a:r>
            <a:r>
              <a:rPr lang="ru-RU" dirty="0">
                <a:solidFill>
                  <a:srgbClr val="222222"/>
                </a:solidFill>
              </a:rPr>
              <a:t>) — самостоятельный рыночный технический индикатор</a:t>
            </a:r>
            <a:r>
              <a:rPr lang="ru-RU" baseline="30000" dirty="0">
                <a:solidFill>
                  <a:srgbClr val="0B0080"/>
                </a:solidFill>
                <a:hlinkClick r:id="rId4"/>
              </a:rPr>
              <a:t>[1]</a:t>
            </a:r>
            <a:r>
              <a:rPr lang="ru-RU" baseline="30000" dirty="0">
                <a:solidFill>
                  <a:srgbClr val="0B0080"/>
                </a:solidFill>
                <a:hlinkClick r:id="rId5"/>
              </a:rPr>
              <a:t>[4</a:t>
            </a:r>
            <a:r>
              <a:rPr lang="ru-RU" baseline="30000" dirty="0" smtClean="0">
                <a:solidFill>
                  <a:srgbClr val="0B0080"/>
                </a:solidFill>
                <a:hlinkClick r:id="rId5"/>
              </a:rPr>
              <a:t>]</a:t>
            </a:r>
            <a:r>
              <a:rPr lang="ru-RU" dirty="0" smtClean="0">
                <a:solidFill>
                  <a:srgbClr val="222222"/>
                </a:solidFill>
              </a:rPr>
              <a:t>.</a:t>
            </a:r>
            <a:endParaRPr lang="ru-RU" dirty="0">
              <a:solidFill>
                <a:srgbClr val="22222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88840"/>
            <a:ext cx="8820472" cy="11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1560</Words>
  <Application>Microsoft Office PowerPoint</Application>
  <PresentationFormat>Экран (4:3)</PresentationFormat>
  <Paragraphs>172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Helvetica</vt:lpstr>
      <vt:lpstr>Nunito</vt:lpstr>
      <vt:lpstr>Open Sans</vt:lpstr>
      <vt:lpstr>Tahoma</vt:lpstr>
      <vt:lpstr>Wingdings</vt:lpstr>
      <vt:lpstr>Default Design</vt:lpstr>
      <vt:lpstr>Эмпирический анализ финансовых рынков</vt:lpstr>
      <vt:lpstr>Презентация PowerPoint</vt:lpstr>
      <vt:lpstr>Презентация PowerPoint</vt:lpstr>
      <vt:lpstr>Осцилляторы</vt:lpstr>
      <vt:lpstr>Осциллятор Макклеллана  (McClellan oscillator)</vt:lpstr>
      <vt:lpstr>Скользя́щая сре́дняя (англ. moving average, MA) — общее название для семейства функций, значения которых в каждой точке определения равны среднему значению исходной функции за предыдущий период.</vt:lpstr>
      <vt:lpstr>Экспоненциально взвешенное скользящее среднее</vt:lpstr>
      <vt:lpstr>Стратегии, построенные на осцилляторе Макклеллана </vt:lpstr>
      <vt:lpstr>Осциллятор Макклеллана  (McClellan oscillator)</vt:lpstr>
      <vt:lpstr>Стратегии, построенные на осцилляторе Макклеллана </vt:lpstr>
      <vt:lpstr>Осциллятор Макклеллана  (McClellan oscillator)</vt:lpstr>
      <vt:lpstr>Осциллятор Макклеллана  (McClellan oscillator)</vt:lpstr>
      <vt:lpstr>McClellan oscillator</vt:lpstr>
      <vt:lpstr>McClellan oscillator</vt:lpstr>
      <vt:lpstr>McClellan oscillator</vt:lpstr>
      <vt:lpstr>Осцилляторы опережающего и запаздывающего класса</vt:lpstr>
      <vt:lpstr>Осцилляторы опережающего и запаздывающего класса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Осциллятор Стохастик (Stochastic)</vt:lpstr>
      <vt:lpstr>RSI: Relative Strength Index</vt:lpstr>
      <vt:lpstr>Стохастик RSI (РСИ)</vt:lpstr>
      <vt:lpstr>Меню</vt:lpstr>
    </vt:vector>
  </TitlesOfParts>
  <Company>Bielarus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Uladz</dc:creator>
  <cp:lastModifiedBy>Пользователь Windows</cp:lastModifiedBy>
  <cp:revision>121</cp:revision>
  <dcterms:created xsi:type="dcterms:W3CDTF">2005-09-02T03:59:20Z</dcterms:created>
  <dcterms:modified xsi:type="dcterms:W3CDTF">2018-11-23T09:30:16Z</dcterms:modified>
</cp:coreProperties>
</file>