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6" r:id="rId2"/>
    <p:sldId id="585" r:id="rId3"/>
    <p:sldId id="618" r:id="rId4"/>
    <p:sldId id="597" r:id="rId5"/>
    <p:sldId id="586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83" r:id="rId15"/>
    <p:sldId id="613" r:id="rId16"/>
    <p:sldId id="609" r:id="rId17"/>
    <p:sldId id="610" r:id="rId18"/>
    <p:sldId id="614" r:id="rId19"/>
    <p:sldId id="611" r:id="rId20"/>
    <p:sldId id="631" r:id="rId21"/>
    <p:sldId id="607" r:id="rId22"/>
    <p:sldId id="599" r:id="rId23"/>
    <p:sldId id="640" r:id="rId24"/>
    <p:sldId id="639" r:id="rId25"/>
    <p:sldId id="633" r:id="rId26"/>
    <p:sldId id="604" r:id="rId27"/>
    <p:sldId id="625" r:id="rId28"/>
    <p:sldId id="637" r:id="rId29"/>
    <p:sldId id="634" r:id="rId30"/>
    <p:sldId id="635" r:id="rId31"/>
    <p:sldId id="638" r:id="rId32"/>
    <p:sldId id="617" r:id="rId33"/>
    <p:sldId id="619" r:id="rId34"/>
    <p:sldId id="620" r:id="rId35"/>
    <p:sldId id="636" r:id="rId36"/>
    <p:sldId id="641" r:id="rId37"/>
    <p:sldId id="642" r:id="rId38"/>
    <p:sldId id="643" r:id="rId39"/>
  </p:sldIdLst>
  <p:sldSz cx="9144000" cy="6858000" type="screen4x3"/>
  <p:notesSz cx="6858000" cy="9144000"/>
  <p:defaultTextStyle>
    <a:defPPr>
      <a:defRPr lang="be-BY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BC"/>
    <a:srgbClr val="FF0066"/>
    <a:srgbClr val="FFCCFF"/>
    <a:srgbClr val="CC9B00"/>
    <a:srgbClr val="43CE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85363" autoAdjust="0"/>
  </p:normalViewPr>
  <p:slideViewPr>
    <p:cSldViewPr>
      <p:cViewPr varScale="1">
        <p:scale>
          <a:sx n="99" d="100"/>
          <a:sy n="99" d="100"/>
        </p:scale>
        <p:origin x="16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E5DB12-3276-4449-9C48-8FCEF8765E51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08D029-E1C7-451A-ACF6-A96BC006B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4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3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8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5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0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8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59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26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11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2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6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91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5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55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55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32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3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31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6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3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2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8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5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8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D029-E1C7-451A-ACF6-A96BC006B0D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8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3283-C084-4495-95BE-151259D83987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0947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0FF2-D6D5-42F1-9DBC-F57FAF2D496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845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2B849-734A-4535-A97F-91051121BB27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925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ellowGrid3"/>
          <p:cNvPicPr>
            <a:picLocks noChangeAspect="1" noChangeArrowheads="1"/>
          </p:cNvPicPr>
          <p:nvPr/>
        </p:nvPicPr>
        <p:blipFill>
          <a:blip r:embed="rId2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2"/>
          <a:stretch>
            <a:fillRect/>
          </a:stretch>
        </p:blipFill>
        <p:spPr bwMode="auto">
          <a:xfrm>
            <a:off x="1676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range-bar1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2895600"/>
            <a:ext cx="5410200" cy="3124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120000"/>
              </a:spcBef>
              <a:defRPr/>
            </a:pPr>
            <a:r>
              <a:rPr lang="en-US" sz="5000" smtClean="0">
                <a:solidFill>
                  <a:srgbClr val="660033"/>
                </a:solidFill>
              </a:rPr>
              <a:t>macroeconomics</a:t>
            </a:r>
            <a:r>
              <a:rPr lang="en-US" sz="5000" smtClean="0">
                <a:solidFill>
                  <a:srgbClr val="6D92DB"/>
                </a:solidFill>
              </a:rPr>
              <a:t> </a:t>
            </a:r>
            <a:r>
              <a:rPr lang="en-US" sz="2200" smtClean="0">
                <a:solidFill>
                  <a:srgbClr val="6D92DB"/>
                </a:solidFill>
              </a:rPr>
              <a:t>	</a:t>
            </a:r>
            <a:r>
              <a:rPr lang="en-US" sz="2200" smtClean="0">
                <a:solidFill>
                  <a:srgbClr val="8CAFCE"/>
                </a:solidFill>
              </a:rPr>
              <a:t>fifth edition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z="3000" b="1" smtClean="0">
                <a:solidFill>
                  <a:srgbClr val="6D92DB"/>
                </a:solidFill>
              </a:rPr>
              <a:t>	</a:t>
            </a:r>
            <a:r>
              <a:rPr lang="en-US" sz="3000" b="1" smtClean="0">
                <a:solidFill>
                  <a:srgbClr val="C24F00"/>
                </a:solidFill>
              </a:rPr>
              <a:t>N. Gregory Mankiw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mtClean="0">
                <a:solidFill>
                  <a:srgbClr val="C24F00"/>
                </a:solidFill>
              </a:rPr>
              <a:t>	</a:t>
            </a:r>
            <a:r>
              <a:rPr lang="en-US" smtClean="0">
                <a:solidFill>
                  <a:srgbClr val="660033"/>
                </a:solidFill>
              </a:rPr>
              <a:t>PowerPoint</a:t>
            </a:r>
            <a:r>
              <a:rPr lang="en-US" baseline="40000" smtClean="0">
                <a:solidFill>
                  <a:srgbClr val="660033"/>
                </a:solidFill>
              </a:rPr>
              <a:t>®</a:t>
            </a:r>
            <a:r>
              <a:rPr lang="en-US" smtClean="0">
                <a:solidFill>
                  <a:srgbClr val="660033"/>
                </a:solidFill>
              </a:rPr>
              <a:t> Slides </a:t>
            </a:r>
            <a:br>
              <a:rPr lang="en-US" smtClean="0">
                <a:solidFill>
                  <a:srgbClr val="660033"/>
                </a:solidFill>
              </a:rPr>
            </a:br>
            <a:r>
              <a:rPr lang="en-US" smtClean="0">
                <a:solidFill>
                  <a:srgbClr val="660033"/>
                </a:solidFill>
              </a:rPr>
              <a:t>	by Ron Cronovich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2460625" y="2538413"/>
            <a:ext cx="6400800" cy="2057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0" b="1" smtClean="0">
                <a:solidFill>
                  <a:srgbClr val="F58803"/>
                </a:solidFill>
              </a:rPr>
              <a:t>macro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9400" y="6324600"/>
            <a:ext cx="51054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i="1" smtClean="0"/>
              <a:t>© 2002 Worth Publishers,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152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0440-CA4A-496C-B953-4192EF5BDF47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5370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D374-56A0-4215-B7FA-E5F1CCB0B7F0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0061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ECA4-65F9-4050-87C6-CB3AA42F2BA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4312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6D25-D062-4FB1-8A40-1D41A70C3A8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7717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CFA2-18C7-4BA6-A41A-BA1B879E4EEB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9652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16C0-EB70-4571-B08B-247CC221CC04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8911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8C5F-2978-4208-84DF-98CCF46E9D3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5456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7EA1-A329-4C78-B73E-F76381B84A97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80991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e-BY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e-BY" smtClean="0"/>
              <a:t>Click to edit Master text styles</a:t>
            </a:r>
          </a:p>
          <a:p>
            <a:pPr lvl="1"/>
            <a:r>
              <a:rPr lang="be-BY" smtClean="0"/>
              <a:t>Second level</a:t>
            </a:r>
          </a:p>
          <a:p>
            <a:pPr lvl="2"/>
            <a:r>
              <a:rPr lang="be-BY" smtClean="0"/>
              <a:t>Third level</a:t>
            </a:r>
          </a:p>
          <a:p>
            <a:pPr lvl="3"/>
            <a:r>
              <a:rPr lang="be-BY" smtClean="0"/>
              <a:t>Fourth level</a:t>
            </a:r>
          </a:p>
          <a:p>
            <a:pPr lvl="4"/>
            <a:r>
              <a:rPr lang="be-BY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5B42994-6443-40FD-B580-50E50512C59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3713" y="609600"/>
            <a:ext cx="7129462" cy="1431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sz="1600" b="1" dirty="0" smtClean="0">
                <a:solidFill>
                  <a:srgbClr val="660033"/>
                </a:solidFill>
              </a:rPr>
              <a:t>Дисциплина: </a:t>
            </a:r>
            <a:r>
              <a:rPr lang="ru-RU" sz="1600" b="1" dirty="0">
                <a:solidFill>
                  <a:srgbClr val="660033"/>
                </a:solidFill>
              </a:rPr>
              <a:t>Эконометрика и экономико-математические методы и модели</a:t>
            </a:r>
            <a:endParaRPr lang="ru-RU" sz="1600" b="1" dirty="0" smtClean="0">
              <a:solidFill>
                <a:srgbClr val="660033"/>
              </a:solidFill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2205038"/>
            <a:ext cx="7058025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/>
              <a:t>Акулич Владимир Алексеевич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Доцент кафедры </a:t>
            </a:r>
            <a:r>
              <a:rPr lang="ru-RU" sz="2400" dirty="0"/>
              <a:t>математических методов в экономике </a:t>
            </a:r>
            <a:r>
              <a:rPr lang="ru-RU" sz="2400" dirty="0" smtClean="0"/>
              <a:t>БГЭУ  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05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Кафедра находится: корпус 4, к. 804</a:t>
            </a: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endParaRPr lang="ru-RU" sz="2200" b="1" dirty="0" smtClean="0">
              <a:solidFill>
                <a:srgbClr val="C00000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Лекция.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Введение в анализ временных рядов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ru-RU" sz="2200" dirty="0" smtClean="0"/>
              <a:t>Тестирование временного ряда на стационарность  в среде </a:t>
            </a:r>
            <a:r>
              <a:rPr lang="en-US" sz="2200" dirty="0" err="1" smtClean="0"/>
              <a:t>EViews</a:t>
            </a:r>
            <a:r>
              <a:rPr lang="ru-RU" sz="2200" dirty="0" smtClean="0"/>
              <a:t>. </a:t>
            </a:r>
            <a:endParaRPr lang="en-US" sz="2200" dirty="0" smtClean="0"/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ru-RU" sz="2200" dirty="0" smtClean="0"/>
              <a:t>Способы преобразования нестационарных временных рядов в стационарные. </a:t>
            </a:r>
            <a:r>
              <a:rPr lang="ru-RU" sz="2200" b="1" dirty="0" smtClean="0"/>
              <a:t>Практикум.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В меню выберем команду «</a:t>
            </a:r>
            <a:r>
              <a:rPr lang="en-US" sz="2000" dirty="0" smtClean="0"/>
              <a:t>Import from File</a:t>
            </a:r>
            <a:r>
              <a:rPr lang="ru-RU" sz="2000" dirty="0" smtClean="0"/>
              <a:t>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42" y="1268760"/>
            <a:ext cx="6656590" cy="558924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9359269">
            <a:off x="2481418" y="1377452"/>
            <a:ext cx="307281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Откроется окно. Выберем на компьютере подготовленный файл с данными и дважды щелкнем по его названию клавишею мыши. В нашем случае файл называется «</a:t>
            </a:r>
            <a:r>
              <a:rPr lang="en-US" sz="2000" dirty="0" err="1"/>
              <a:t>Latvia_gdp</a:t>
            </a:r>
            <a:r>
              <a:rPr lang="en-US" sz="2000" dirty="0"/>
              <a:t>_</a:t>
            </a:r>
            <a:r>
              <a:rPr lang="ru-RU" sz="2000" dirty="0"/>
              <a:t>2»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6696744" cy="537264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7925305">
            <a:off x="3345897" y="2239800"/>
            <a:ext cx="332713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Когда данные загружены, выберем команду «</a:t>
            </a:r>
            <a:r>
              <a:rPr lang="en-US" sz="2000" dirty="0" smtClean="0"/>
              <a:t>Unit Root Test</a:t>
            </a:r>
            <a:r>
              <a:rPr lang="ru-RU" sz="2000" dirty="0" smtClean="0"/>
              <a:t>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844824"/>
            <a:ext cx="5940425" cy="47523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437112"/>
            <a:ext cx="2257425" cy="1323975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228184" y="1405851"/>
            <a:ext cx="2915816" cy="1807125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Появится окошко, в которое нужно вписать название переменной, и нажать ОК.</a:t>
            </a:r>
            <a:endParaRPr lang="ru-RU" sz="2400" dirty="0"/>
          </a:p>
        </p:txBody>
      </p:sp>
      <p:sp>
        <p:nvSpPr>
          <p:cNvPr id="10" name="Стрелка вправо 9"/>
          <p:cNvSpPr/>
          <p:nvPr/>
        </p:nvSpPr>
        <p:spPr>
          <a:xfrm rot="4266939">
            <a:off x="6898764" y="3578783"/>
            <a:ext cx="140105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Далее появится окно</a:t>
            </a:r>
            <a:r>
              <a:rPr lang="en-US" sz="2000" dirty="0" smtClean="0"/>
              <a:t>. </a:t>
            </a:r>
            <a:r>
              <a:rPr lang="ru-RU" sz="2000" dirty="0" smtClean="0"/>
              <a:t>Согласимся с настройками, которые стоят по умолчанию, и нажмем ОК.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6624736" cy="56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642" y="535"/>
            <a:ext cx="9144000" cy="692161"/>
          </a:xfrm>
        </p:spPr>
        <p:txBody>
          <a:bodyPr/>
          <a:lstStyle/>
          <a:p>
            <a:pPr>
              <a:defRPr/>
            </a:pPr>
            <a:r>
              <a:rPr lang="ru-RU" sz="2200" dirty="0" smtClean="0"/>
              <a:t>Получим такие результаты, по которым видно, что </a:t>
            </a:r>
            <a:r>
              <a:rPr lang="en-US" sz="2200" dirty="0" smtClean="0"/>
              <a:t>ADF</a:t>
            </a:r>
            <a:r>
              <a:rPr lang="ru-RU" sz="2200" dirty="0" smtClean="0"/>
              <a:t>-тест не пройден. Тестируемый временной ряд является нестационарным.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" y="831619"/>
            <a:ext cx="5504462" cy="6022740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 rot="9612600">
            <a:off x="4743027" y="2272773"/>
            <a:ext cx="266763" cy="33933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592620" y="724065"/>
            <a:ext cx="3491880" cy="6130294"/>
          </a:xfrm>
          <a:solidFill>
            <a:srgbClr val="F9F9CF"/>
          </a:solidFill>
        </p:spPr>
        <p:txBody>
          <a:bodyPr/>
          <a:lstStyle/>
          <a:p>
            <a:r>
              <a:rPr lang="ru-RU" sz="2000" dirty="0" smtClean="0"/>
              <a:t>Во-первых, получилось значение 1,11. Чтобы ряд можно было считать стационарным на 5% уровне погрешности рассчитанное значение по модулю должно быть больше критического значения (т.е. 1,1 </a:t>
            </a:r>
            <a:r>
              <a:rPr lang="en-US" sz="2000" dirty="0" smtClean="0"/>
              <a:t>&gt;</a:t>
            </a:r>
            <a:r>
              <a:rPr lang="ru-RU" sz="2000" dirty="0" smtClean="0"/>
              <a:t> </a:t>
            </a:r>
            <a:r>
              <a:rPr lang="en-US" sz="2000" dirty="0" smtClean="0"/>
              <a:t>2.89</a:t>
            </a:r>
            <a:r>
              <a:rPr lang="ru-RU" sz="2000" dirty="0" smtClean="0"/>
              <a:t>). Однако этого нет</a:t>
            </a:r>
            <a:r>
              <a:rPr lang="en-US" sz="2000" dirty="0" smtClean="0"/>
              <a:t>.</a:t>
            </a:r>
          </a:p>
          <a:p>
            <a:r>
              <a:rPr lang="ru-RU" sz="2000" dirty="0" smtClean="0"/>
              <a:t>Во-вторых, с вероятностью 70% верна нулевая гипотеза о том, что тестируемый временной ряд имеет единичный корень. Это значит, что ряд нестационарный.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 rot="6428666">
            <a:off x="4311066" y="1828424"/>
            <a:ext cx="296460" cy="18179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05" y="0"/>
            <a:ext cx="9144000" cy="1368152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Проверим тот же  временной ряд на стационарность </a:t>
            </a:r>
            <a:r>
              <a:rPr lang="ru-RU" sz="2400" dirty="0"/>
              <a:t>с помощью </a:t>
            </a:r>
            <a:r>
              <a:rPr lang="ru-RU" sz="2400" dirty="0" smtClean="0"/>
              <a:t>другого теста, а именно - теста </a:t>
            </a:r>
            <a:r>
              <a:rPr lang="ru-RU" sz="2400" dirty="0"/>
              <a:t>Квятковского-</a:t>
            </a:r>
            <a:r>
              <a:rPr lang="ru-RU" sz="2400" dirty="0" err="1"/>
              <a:t>Филлипса</a:t>
            </a:r>
            <a:r>
              <a:rPr lang="ru-RU" sz="2400" dirty="0"/>
              <a:t>-Шмидта-Шина (</a:t>
            </a:r>
            <a:r>
              <a:rPr lang="en-US" sz="2400" dirty="0"/>
              <a:t>KPSS</a:t>
            </a:r>
            <a:r>
              <a:rPr lang="en-US" sz="2400" dirty="0" smtClean="0"/>
              <a:t>)</a:t>
            </a:r>
            <a:r>
              <a:rPr lang="ru-RU" sz="2400" dirty="0" smtClean="0"/>
              <a:t>. И тоже в среде </a:t>
            </a:r>
            <a:r>
              <a:rPr lang="en-US" sz="2400" dirty="0" err="1" smtClean="0"/>
              <a:t>EViews</a:t>
            </a:r>
            <a:r>
              <a:rPr lang="ru-RU" sz="2400" dirty="0" smtClean="0"/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634" y="1346628"/>
            <a:ext cx="6084542" cy="5034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293096"/>
            <a:ext cx="2502977" cy="1467991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228184" y="1405851"/>
            <a:ext cx="2915816" cy="1807125"/>
          </a:xfrm>
          <a:solidFill>
            <a:srgbClr val="F9F9C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Появится окошко, в которое нужно вписать название переменной, и нажать ОК.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4266939">
            <a:off x="6997485" y="3677530"/>
            <a:ext cx="1168749" cy="367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9798" y="1988840"/>
            <a:ext cx="2286321" cy="93610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924"/>
          </a:xfrm>
        </p:spPr>
        <p:txBody>
          <a:bodyPr/>
          <a:lstStyle/>
          <a:p>
            <a:r>
              <a:rPr lang="ru-RU" sz="2800" dirty="0" smtClean="0"/>
              <a:t>В меню выбираем все те же команды, что и раньше. Выбираем команду «</a:t>
            </a:r>
            <a:r>
              <a:rPr lang="en-US" sz="2800" dirty="0" smtClean="0"/>
              <a:t>Unit Root Test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67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98" y="1700808"/>
            <a:ext cx="5711087" cy="48417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47915" y="2303649"/>
            <a:ext cx="3384376" cy="79208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978075">
            <a:off x="5194221" y="2206036"/>
            <a:ext cx="2351353" cy="367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452320" y="1405851"/>
            <a:ext cx="1691680" cy="1951141"/>
          </a:xfrm>
          <a:solidFill>
            <a:srgbClr val="F9F9C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Выбираем тест Квятковского </a:t>
            </a:r>
            <a:r>
              <a:rPr lang="en-US" sz="2400" dirty="0" smtClean="0"/>
              <a:t>(KPSS)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924"/>
          </a:xfrm>
        </p:spPr>
        <p:txBody>
          <a:bodyPr/>
          <a:lstStyle/>
          <a:p>
            <a:r>
              <a:rPr lang="ru-RU" sz="2400" dirty="0" smtClean="0"/>
              <a:t>В окне «</a:t>
            </a:r>
            <a:r>
              <a:rPr lang="en-US" sz="2400" dirty="0" smtClean="0"/>
              <a:t>Test type</a:t>
            </a:r>
            <a:r>
              <a:rPr lang="ru-RU" sz="2400" dirty="0" smtClean="0"/>
              <a:t>» выбираем тест Квятковского-</a:t>
            </a:r>
            <a:r>
              <a:rPr lang="ru-RU" sz="2400" dirty="0" err="1" smtClean="0"/>
              <a:t>Филлипса</a:t>
            </a:r>
            <a:r>
              <a:rPr lang="ru-RU" sz="2400" dirty="0" smtClean="0"/>
              <a:t>-Шмидта-Шина (</a:t>
            </a:r>
            <a:r>
              <a:rPr lang="en-US" sz="2400" dirty="0" smtClean="0"/>
              <a:t>KPSS)</a:t>
            </a:r>
            <a:r>
              <a:rPr lang="ru-RU" sz="2400" dirty="0" smtClean="0"/>
              <a:t>. Остальные настройки, которые стоят по умолчанию, пока не трогаем.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 rot="9978075">
            <a:off x="5662192" y="5430385"/>
            <a:ext cx="2351353" cy="367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7452320" y="4270620"/>
            <a:ext cx="1691680" cy="1951141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kern="0" dirty="0" smtClean="0"/>
              <a:t>Нажимаем ОК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32348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08" y="-8859"/>
            <a:ext cx="9144000" cy="1396052"/>
          </a:xfrm>
        </p:spPr>
        <p:txBody>
          <a:bodyPr/>
          <a:lstStyle/>
          <a:p>
            <a:r>
              <a:rPr lang="be-BY" sz="2400" dirty="0" smtClean="0">
                <a:solidFill>
                  <a:srgbClr val="C6531A"/>
                </a:solidFill>
              </a:rPr>
              <a:t>Основное отличие теста </a:t>
            </a:r>
            <a:r>
              <a:rPr lang="en-US" sz="2400" dirty="0" smtClean="0">
                <a:solidFill>
                  <a:srgbClr val="C6531A"/>
                </a:solidFill>
              </a:rPr>
              <a:t>KPSS </a:t>
            </a:r>
            <a:r>
              <a:rPr lang="be-BY" sz="2400" dirty="0" smtClean="0">
                <a:solidFill>
                  <a:srgbClr val="C6531A"/>
                </a:solidFill>
              </a:rPr>
              <a:t>от </a:t>
            </a:r>
            <a:r>
              <a:rPr lang="en-US" sz="2400" dirty="0" smtClean="0">
                <a:solidFill>
                  <a:srgbClr val="C6531A"/>
                </a:solidFill>
              </a:rPr>
              <a:t>DF</a:t>
            </a:r>
            <a:r>
              <a:rPr lang="ru-RU" sz="2400" dirty="0" smtClean="0">
                <a:solidFill>
                  <a:srgbClr val="C6531A"/>
                </a:solidFill>
              </a:rPr>
              <a:t>-теста. Здесь в качестве нулевой гипотезы заложено, что ряд является стационарным. Поэтому фактическое значение </a:t>
            </a:r>
            <a:r>
              <a:rPr lang="en-US" sz="2400" dirty="0" smtClean="0">
                <a:solidFill>
                  <a:srgbClr val="C6531A"/>
                </a:solidFill>
              </a:rPr>
              <a:t>LM-</a:t>
            </a:r>
            <a:r>
              <a:rPr lang="ru-RU" sz="2400" dirty="0" smtClean="0">
                <a:solidFill>
                  <a:srgbClr val="C6531A"/>
                </a:solidFill>
              </a:rPr>
              <a:t>статистики должно быть МЕНЬШЕ критического значения </a:t>
            </a:r>
            <a:r>
              <a:rPr lang="en-US" sz="2400" dirty="0" smtClean="0">
                <a:solidFill>
                  <a:srgbClr val="C6531A"/>
                </a:solidFill>
              </a:rPr>
              <a:t>LM-</a:t>
            </a:r>
            <a:r>
              <a:rPr lang="ru-RU" sz="2400" dirty="0" smtClean="0">
                <a:solidFill>
                  <a:srgbClr val="C6531A"/>
                </a:solidFill>
              </a:rPr>
              <a:t>статистики</a:t>
            </a:r>
            <a:endParaRPr lang="ru-RU" sz="2400" dirty="0">
              <a:solidFill>
                <a:srgbClr val="C6531A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0" y="1420014"/>
            <a:ext cx="8997790" cy="115912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6210" y="1772816"/>
            <a:ext cx="219354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84168" y="1772816"/>
            <a:ext cx="17281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457200" y="2780928"/>
            <a:ext cx="8229600" cy="3292833"/>
            <a:chOff x="457200" y="1417638"/>
            <a:chExt cx="8229600" cy="3292833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4572000" y="1600200"/>
              <a:ext cx="0" cy="262088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57200" y="3863182"/>
              <a:ext cx="82296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3568" y="1417638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C6531A"/>
                  </a:solidFill>
                </a:rPr>
                <a:t>H0:</a:t>
              </a:r>
              <a:r>
                <a:rPr lang="ru-RU" sz="3600" dirty="0">
                  <a:solidFill>
                    <a:srgbClr val="C6531A"/>
                  </a:solidFill>
                </a:rPr>
                <a:t> ряд стационарен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1228" y="1417638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  <a:r>
                <a:rPr lang="ru-RU" sz="3600" dirty="0"/>
                <a:t>1</a:t>
              </a:r>
              <a:r>
                <a:rPr lang="en-US" sz="3600" dirty="0"/>
                <a:t>:</a:t>
              </a:r>
              <a:r>
                <a:rPr lang="ru-RU" sz="3600" dirty="0"/>
                <a:t> ряд </a:t>
              </a:r>
              <a:r>
                <a:rPr lang="ru-RU" sz="3600" dirty="0" smtClean="0"/>
                <a:t>не стационарен</a:t>
              </a:r>
              <a:endParaRPr lang="ru-RU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37874" y="4248806"/>
              <a:ext cx="2646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LM-</a:t>
              </a:r>
              <a:r>
                <a:rPr lang="ru-RU" sz="2400" dirty="0" smtClean="0"/>
                <a:t>критическое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475656" y="3683162"/>
              <a:ext cx="0" cy="36004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331640" y="424880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LM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2629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8103"/>
            <a:ext cx="5112568" cy="67383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68344" y="1124744"/>
            <a:ext cx="1080120" cy="93610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496" y="865804"/>
            <a:ext cx="34563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LM-stat</a:t>
            </a:r>
            <a:r>
              <a:rPr lang="ru-RU" sz="3300" dirty="0"/>
              <a:t> = 1,1</a:t>
            </a:r>
            <a:r>
              <a:rPr lang="en-US" sz="3300" dirty="0"/>
              <a:t>06</a:t>
            </a:r>
            <a:endParaRPr lang="ru-RU" sz="3300" dirty="0"/>
          </a:p>
          <a:p>
            <a:r>
              <a:rPr lang="en-US" sz="3300" dirty="0"/>
              <a:t>1% level = 0,739</a:t>
            </a:r>
          </a:p>
          <a:p>
            <a:r>
              <a:rPr lang="en-US" sz="3300" dirty="0"/>
              <a:t>1,106 &gt; 0,739</a:t>
            </a:r>
          </a:p>
          <a:p>
            <a:r>
              <a:rPr lang="ru-RU" sz="3200" dirty="0" smtClean="0">
                <a:solidFill>
                  <a:srgbClr val="C6531A"/>
                </a:solidFill>
              </a:rPr>
              <a:t>Вывод: Ряд </a:t>
            </a:r>
            <a:r>
              <a:rPr lang="ru-RU" sz="3200" dirty="0">
                <a:solidFill>
                  <a:srgbClr val="C6531A"/>
                </a:solidFill>
              </a:rPr>
              <a:t>является нестационарным</a:t>
            </a:r>
          </a:p>
        </p:txBody>
      </p:sp>
    </p:spTree>
    <p:extLst>
      <p:ext uri="{BB962C8B-B14F-4D97-AF65-F5344CB8AC3E}">
        <p14:creationId xmlns:p14="http://schemas.microsoft.com/office/powerpoint/2010/main" val="14869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5486" y="2348880"/>
            <a:ext cx="9144000" cy="2880320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1. Проверка временного ряда на стационарность.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Если ряд нестационарный, то это значит, что он имеет стохастический или детерминированный тренд (или единичный корень). Поэтому здесь используются тесты на единичный корень, а именно - расширенный тест </a:t>
            </a:r>
            <a:r>
              <a:rPr lang="ru-RU" sz="2400" dirty="0" err="1" smtClean="0"/>
              <a:t>Дикки-Фуллера</a:t>
            </a:r>
            <a:r>
              <a:rPr lang="ru-RU" sz="2400" dirty="0" smtClean="0"/>
              <a:t> (</a:t>
            </a:r>
            <a:r>
              <a:rPr lang="en-US" sz="2400" dirty="0" smtClean="0"/>
              <a:t>ADF), </a:t>
            </a:r>
            <a:r>
              <a:rPr lang="ru-RU" sz="2400" dirty="0" smtClean="0"/>
              <a:t>и другие.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3108"/>
            <a:ext cx="9144000" cy="683489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Вопрос. 2. Что делать, если ряд нестационарный? Какие есть способы перевести его в стационарный вид?</a:t>
            </a:r>
            <a:br>
              <a:rPr lang="ru-RU" sz="2400" b="1" dirty="0" smtClean="0"/>
            </a:br>
            <a:r>
              <a:rPr lang="ru-RU" sz="2200" dirty="0" smtClean="0"/>
              <a:t>Если ряд нестационарный, то он, скорее всего, содержит детерминированный (линейный) или недетерминированный (стохастический, нелинейный) тренд. По сути, перевести данные из нестационарного в стационарный вид – это значит избавиться от тренда. Есть два способа сделать это.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1. Перейти в </a:t>
            </a:r>
            <a:r>
              <a:rPr lang="ru-RU" sz="2200" b="1" dirty="0" smtClean="0"/>
              <a:t>разницы</a:t>
            </a:r>
            <a:r>
              <a:rPr lang="ru-RU" sz="2200" dirty="0" smtClean="0"/>
              <a:t> или говорят еще – в </a:t>
            </a:r>
            <a:r>
              <a:rPr lang="ru-RU" sz="2200" b="1" dirty="0" smtClean="0"/>
              <a:t>разности</a:t>
            </a:r>
            <a:r>
              <a:rPr lang="ru-RU" sz="2200" dirty="0" smtClean="0"/>
              <a:t> (в абсолютные или в темпы прироста).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2. </a:t>
            </a:r>
            <a:r>
              <a:rPr lang="ru-RU" sz="2200" b="1" dirty="0" smtClean="0"/>
              <a:t>Скорректировать временной ряд на тренд </a:t>
            </a:r>
            <a:r>
              <a:rPr lang="ru-RU" sz="2200" dirty="0" smtClean="0"/>
              <a:t>(из фактических данных отнять тренд, предварительно выделенный с помощью </a:t>
            </a:r>
            <a:r>
              <a:rPr lang="en-US" sz="2200" dirty="0" smtClean="0"/>
              <a:t>HP</a:t>
            </a:r>
            <a:r>
              <a:rPr lang="ru-RU" sz="2200" dirty="0" smtClean="0"/>
              <a:t>-фильтра или других статистических фильтров). Если во временном ряду присутствует еще и сезонная компонента, то в самом начале лучше ее изъять. Также перед переходом в разницы данные лучше прологарифмировать (использовать лучше натуральный логарифм). То есть рекомендуется брать разницы логарифмов значений переменных. Логарифмирование в данном случае – это один из способов линеаризации (эта процедура позволяет стохастический тренд преобразовать в детерминированный, но сам тренд во временном ряду продолжает оставаться).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" y="1974948"/>
            <a:ext cx="5848929" cy="488305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36815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Способ перехода в разницы. </a:t>
            </a:r>
            <a:r>
              <a:rPr lang="ru-RU" sz="2400" dirty="0" smtClean="0"/>
              <a:t>Если ряд нестационарный, то есть два способа попытаться добиться стационарности: перейти из уровней в разницы или перейти из уровней в темпы прироста.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2204864"/>
            <a:ext cx="208823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темпах прироста разница также присутствует, но она отнесена еще к базе.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3526949">
            <a:off x="4762777" y="2369740"/>
            <a:ext cx="369239" cy="44554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5486" y="908720"/>
            <a:ext cx="9144000" cy="4032448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Какой способ лучше: разницы абсолютных значений или разницы в темпах прироста? Возьмем один и тот же ряд.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/>
              <a:t>Сначала из уровней перейдем в абсолютные разницы.</a:t>
            </a:r>
            <a:br>
              <a:rPr lang="ru-RU" sz="2400" dirty="0" smtClean="0"/>
            </a:br>
            <a:r>
              <a:rPr lang="ru-RU" sz="2400" dirty="0" smtClean="0"/>
              <a:t> и протестируем ряд на стационарность с помощью расширенного теста Дикки-</a:t>
            </a:r>
            <a:r>
              <a:rPr lang="ru-RU" sz="2400" dirty="0" err="1" smtClean="0"/>
              <a:t>Фуллера</a:t>
            </a:r>
            <a:r>
              <a:rPr lang="ru-RU" sz="2400" dirty="0" smtClean="0"/>
              <a:t> (</a:t>
            </a:r>
            <a:r>
              <a:rPr lang="en-US" sz="2400" dirty="0" smtClean="0"/>
              <a:t>ADF)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Затем из уровней перейдем в темпы прироста, </a:t>
            </a:r>
            <a:r>
              <a:rPr lang="ru-RU" sz="2400" dirty="0"/>
              <a:t>и </a:t>
            </a:r>
            <a:r>
              <a:rPr lang="ru-RU" sz="2400" dirty="0" smtClean="0"/>
              <a:t>протестируем ряд на стационарность с </a:t>
            </a:r>
            <a:r>
              <a:rPr lang="ru-RU" sz="2400" dirty="0"/>
              <a:t>помощью </a:t>
            </a:r>
            <a:r>
              <a:rPr lang="ru-RU" sz="2400" dirty="0" smtClean="0"/>
              <a:t>того же теста </a:t>
            </a:r>
            <a:r>
              <a:rPr lang="en-US" sz="2400" dirty="0" smtClean="0"/>
              <a:t>ADF</a:t>
            </a:r>
            <a:r>
              <a:rPr lang="ru-RU" sz="2400" dirty="0" smtClean="0"/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009514" y="1603747"/>
            <a:ext cx="2051720" cy="1951141"/>
          </a:xfrm>
          <a:solidFill>
            <a:srgbClr val="F9F9C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выставим </a:t>
            </a:r>
            <a:r>
              <a:rPr lang="ru-RU" sz="2400" dirty="0"/>
              <a:t>птичку напротив </a:t>
            </a: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difference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638"/>
          </a:xfrm>
        </p:spPr>
        <p:txBody>
          <a:bodyPr/>
          <a:lstStyle/>
          <a:p>
            <a:pPr algn="l"/>
            <a:r>
              <a:rPr lang="ru-RU" sz="1900" dirty="0"/>
              <a:t>А</a:t>
            </a:r>
            <a:r>
              <a:rPr lang="ru-RU" sz="1900" dirty="0" smtClean="0"/>
              <a:t>бсолютные </a:t>
            </a:r>
            <a:r>
              <a:rPr lang="ru-RU" sz="1900" dirty="0"/>
              <a:t>разницы </a:t>
            </a:r>
            <a:r>
              <a:rPr lang="ru-RU" sz="1900" dirty="0" smtClean="0"/>
              <a:t>первого и второго порядка можно заранее рассчитать в </a:t>
            </a:r>
            <a:r>
              <a:rPr lang="en-US" sz="1900" dirty="0" smtClean="0"/>
              <a:t>Excel</a:t>
            </a:r>
            <a:r>
              <a:rPr lang="ru-RU" sz="1900" dirty="0" smtClean="0"/>
              <a:t>, а затем импортировать данные в </a:t>
            </a:r>
            <a:r>
              <a:rPr lang="en-US" sz="1900" dirty="0" smtClean="0"/>
              <a:t>Excel. </a:t>
            </a:r>
            <a:r>
              <a:rPr lang="ru-RU" sz="1900" dirty="0" smtClean="0"/>
              <a:t>А можно сделать проще: сразу рассчитать их в </a:t>
            </a:r>
            <a:r>
              <a:rPr lang="en-US" sz="1900" dirty="0" err="1" smtClean="0"/>
              <a:t>Eviews</a:t>
            </a:r>
            <a:r>
              <a:rPr lang="en-US" sz="1900" dirty="0" smtClean="0"/>
              <a:t>. </a:t>
            </a:r>
            <a:r>
              <a:rPr lang="ru-RU" sz="1900" dirty="0" smtClean="0"/>
              <a:t>Для</a:t>
            </a:r>
            <a:r>
              <a:rPr lang="en-US" sz="1900" dirty="0" smtClean="0"/>
              <a:t> </a:t>
            </a:r>
            <a:r>
              <a:rPr lang="ru-RU" sz="1900" dirty="0" smtClean="0"/>
              <a:t>этого нужно </a:t>
            </a:r>
            <a:r>
              <a:rPr lang="ru-RU" sz="1900" dirty="0" smtClean="0"/>
              <a:t>выставить птичку напротив </a:t>
            </a:r>
            <a:r>
              <a:rPr lang="ru-RU" sz="1900" dirty="0" smtClean="0"/>
              <a:t>«</a:t>
            </a:r>
            <a:r>
              <a:rPr lang="en-US" sz="1900" dirty="0" smtClean="0"/>
              <a:t>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difference</a:t>
            </a:r>
            <a:r>
              <a:rPr lang="ru-RU" sz="1900" dirty="0" smtClean="0"/>
              <a:t>» в окне </a:t>
            </a:r>
            <a:r>
              <a:rPr lang="en-US" sz="1900" dirty="0" smtClean="0"/>
              <a:t>Unit Root Test</a:t>
            </a:r>
            <a:r>
              <a:rPr lang="ru-RU" sz="1900" dirty="0" smtClean="0"/>
              <a:t>.</a:t>
            </a:r>
            <a:r>
              <a:rPr lang="en-US" sz="1900" dirty="0" smtClean="0"/>
              <a:t> </a:t>
            </a:r>
            <a:r>
              <a:rPr lang="ru-RU" sz="1900" dirty="0" smtClean="0"/>
              <a:t>Программа сама рассчитает абсолютные разницы (первого порядка) из уровней и оценит ряд на стационарность. </a:t>
            </a:r>
            <a:endParaRPr lang="ru-RU" sz="19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7452320" y="4270620"/>
            <a:ext cx="1691680" cy="1951141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kern="0" dirty="0" smtClean="0"/>
              <a:t>Нажимаем ОК</a:t>
            </a:r>
            <a:endParaRPr lang="ru-RU" sz="20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638"/>
            <a:ext cx="6228184" cy="511196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9978075">
            <a:off x="1752878" y="2980200"/>
            <a:ext cx="5288336" cy="367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978075">
            <a:off x="4598200" y="5308937"/>
            <a:ext cx="2768898" cy="367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CCFF"/>
          </a:solidFill>
        </p:spPr>
        <p:txBody>
          <a:bodyPr/>
          <a:lstStyle/>
          <a:p>
            <a:r>
              <a:rPr lang="ru-RU" sz="2000" dirty="0" smtClean="0"/>
              <a:t>Тест </a:t>
            </a:r>
            <a:r>
              <a:rPr lang="en-US" sz="2000" dirty="0" smtClean="0"/>
              <a:t>ADF </a:t>
            </a:r>
            <a:r>
              <a:rPr lang="ru-RU" sz="2000" dirty="0" smtClean="0"/>
              <a:t>на стационарность</a:t>
            </a:r>
            <a:r>
              <a:rPr lang="be-BY" sz="2000" dirty="0" smtClean="0"/>
              <a:t> для </a:t>
            </a:r>
            <a:r>
              <a:rPr lang="ru-RU" sz="2000" dirty="0" smtClean="0"/>
              <a:t>разниц первого порядка </a:t>
            </a:r>
            <a:r>
              <a:rPr lang="en-US" sz="2000" dirty="0" smtClean="0"/>
              <a:t>GDP </a:t>
            </a:r>
            <a:r>
              <a:rPr lang="ru-RU" sz="2000" dirty="0" smtClean="0"/>
              <a:t>Латвии (</a:t>
            </a:r>
            <a:r>
              <a:rPr lang="en-US" sz="2000" dirty="0" smtClean="0"/>
              <a:t>D_GDP)</a:t>
            </a:r>
            <a:r>
              <a:rPr lang="ru-RU" sz="2000" dirty="0" smtClean="0"/>
              <a:t>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980728"/>
            <a:ext cx="3131840" cy="1784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Нулевая гипотеза (ряд нестационарный и имеет единичный корень) </a:t>
            </a:r>
            <a:r>
              <a:rPr lang="ru-RU" dirty="0" smtClean="0">
                <a:solidFill>
                  <a:srgbClr val="FF0000"/>
                </a:solidFill>
              </a:rPr>
              <a:t>может </a:t>
            </a:r>
            <a:r>
              <a:rPr lang="ru-RU" dirty="0" smtClean="0">
                <a:solidFill>
                  <a:srgbClr val="FF0000"/>
                </a:solidFill>
              </a:rPr>
              <a:t>быть отвергнута на 5% уровне. </a:t>
            </a:r>
            <a:r>
              <a:rPr lang="ru-RU" dirty="0" smtClean="0">
                <a:solidFill>
                  <a:srgbClr val="FF0000"/>
                </a:solidFill>
              </a:rPr>
              <a:t>С вероятностью 96,9% ряд стационарный.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051"/>
            <a:ext cx="4104456" cy="2148727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355976" y="2782881"/>
            <a:ext cx="4799653" cy="4075120"/>
          </a:xfrm>
          <a:solidFill>
            <a:srgbClr val="F9F9C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/>
              <a:t>Известно, что ВВП имеет сезонную компоненту. </a:t>
            </a:r>
            <a:r>
              <a:rPr lang="ru-RU" sz="1700" dirty="0" smtClean="0"/>
              <a:t>Если ее не </a:t>
            </a:r>
            <a:r>
              <a:rPr lang="ru-RU" sz="1700" dirty="0" smtClean="0"/>
              <a:t>изымать, то переход в абсолютные разницы первого порядка даст такой график</a:t>
            </a:r>
            <a:r>
              <a:rPr lang="en-US" sz="1700" dirty="0" smtClean="0"/>
              <a:t>.</a:t>
            </a:r>
            <a:r>
              <a:rPr lang="ru-RU" sz="1700" dirty="0" smtClean="0"/>
              <a:t> Из графика видно, что данный ряд, хоть может и не имеет тренда, но все равно не является стационарным процессом. Просматриваются однообразные изменения (пила) с постоянной периодичностью, что свидетельствует о наличии сезонной компоненты. Поэтому, чтобы не показал тест, лучше сначала изъять сезонную компоненту, а затем перейти в </a:t>
            </a:r>
            <a:r>
              <a:rPr lang="ru-RU" sz="1700" dirty="0"/>
              <a:t>разницы. </a:t>
            </a:r>
            <a:r>
              <a:rPr lang="ru-RU" sz="1700" dirty="0" smtClean="0"/>
              <a:t>Наличие </a:t>
            </a:r>
            <a:r>
              <a:rPr lang="ru-RU" sz="1700" dirty="0"/>
              <a:t>сезонности запутывает тест, </a:t>
            </a:r>
            <a:r>
              <a:rPr lang="ru-RU" sz="1700" dirty="0" smtClean="0"/>
              <a:t>и он </a:t>
            </a:r>
            <a:r>
              <a:rPr lang="ru-RU" sz="1700" dirty="0"/>
              <a:t>может показывать завышенный </a:t>
            </a:r>
            <a:r>
              <a:rPr lang="ru-RU" sz="1700" dirty="0" smtClean="0"/>
              <a:t>результат.</a:t>
            </a:r>
            <a:endParaRPr lang="ru-RU" sz="1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3123"/>
            <a:ext cx="5162550" cy="1771650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 rot="6026872">
            <a:off x="5127338" y="1711176"/>
            <a:ext cx="369239" cy="11438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514491">
            <a:off x="3919837" y="3813626"/>
            <a:ext cx="369239" cy="555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173" y="0"/>
            <a:ext cx="9144000" cy="1098848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/>
              <a:t>Поскольку мы имеем дело с показателем ВВП, который (как мы знаем из прошлых лекций) имеет сезонность, то предварительно мы изымаем сезонную компоненту с помощью модели </a:t>
            </a:r>
            <a:r>
              <a:rPr lang="en-US" sz="2000" dirty="0" smtClean="0"/>
              <a:t>TRAMO-SEATS</a:t>
            </a:r>
            <a:r>
              <a:rPr lang="ru-RU" sz="2000" dirty="0" smtClean="0"/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716016" y="1084181"/>
            <a:ext cx="4101256" cy="2303309"/>
          </a:xfrm>
          <a:solidFill>
            <a:srgbClr val="F9F9C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Если мы изымем сезонную компоненту или другими словами скорректируем показатель на сезонность, то </a:t>
            </a:r>
            <a:r>
              <a:rPr lang="ru-RU" sz="2000" dirty="0"/>
              <a:t>получится ряд вида </a:t>
            </a:r>
            <a:r>
              <a:rPr lang="en-US" sz="2000" dirty="0"/>
              <a:t>(</a:t>
            </a:r>
            <a:r>
              <a:rPr lang="en-US" sz="2000" dirty="0" err="1"/>
              <a:t>GDP_s.a</a:t>
            </a:r>
            <a:r>
              <a:rPr lang="en-US" sz="2000" dirty="0"/>
              <a:t>.)</a:t>
            </a:r>
            <a:r>
              <a:rPr lang="ru-RU" sz="2000" dirty="0" smtClean="0"/>
              <a:t> (см. синяя линия на рисунке слева)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628101" y="1530847"/>
            <a:ext cx="1056270" cy="367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98848"/>
            <a:ext cx="3295412" cy="1966493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716016" y="3580203"/>
            <a:ext cx="4383894" cy="2729117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kern="0" dirty="0" smtClean="0"/>
              <a:t>Если </a:t>
            </a:r>
            <a:r>
              <a:rPr lang="ru-RU" sz="2000" kern="0" dirty="0" smtClean="0"/>
              <a:t>из этого ряда перейти в </a:t>
            </a:r>
            <a:r>
              <a:rPr lang="ru-RU" sz="2000" kern="0" dirty="0" smtClean="0"/>
              <a:t>абсолютные разницы </a:t>
            </a:r>
            <a:r>
              <a:rPr lang="ru-RU" sz="2000" kern="0" dirty="0" smtClean="0"/>
              <a:t>первого порядка, то получится ряд </a:t>
            </a:r>
            <a:r>
              <a:rPr lang="en-US" sz="2000" kern="0" dirty="0" err="1" smtClean="0"/>
              <a:t>D_GDP_s.a</a:t>
            </a:r>
            <a:r>
              <a:rPr lang="en-US" sz="2000" kern="0" dirty="0" smtClean="0"/>
              <a:t>. (</a:t>
            </a:r>
            <a:r>
              <a:rPr lang="ru-RU" sz="2000" kern="0" dirty="0" smtClean="0"/>
              <a:t>см. </a:t>
            </a:r>
            <a:r>
              <a:rPr lang="ru-RU" sz="2000" kern="0" dirty="0" smtClean="0"/>
              <a:t>синяя линия на </a:t>
            </a:r>
            <a:r>
              <a:rPr lang="ru-RU" sz="2000" kern="0" dirty="0" smtClean="0"/>
              <a:t>рисунке справа). </a:t>
            </a:r>
            <a:r>
              <a:rPr lang="ru-RU" sz="2000" kern="0" dirty="0" smtClean="0"/>
              <a:t>Протестируем этот ряд на стационарность с помощью теста </a:t>
            </a:r>
            <a:r>
              <a:rPr lang="en-US" sz="2000" kern="0" dirty="0" smtClean="0"/>
              <a:t>ADF.</a:t>
            </a:r>
            <a:endParaRPr lang="ru-RU" sz="200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" y="3499179"/>
            <a:ext cx="3651573" cy="21841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9752" y="6502033"/>
            <a:ext cx="535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См. расчеты в файле Latvia_gdp_stationarity.xlsx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685442" y="4356956"/>
            <a:ext cx="1056270" cy="367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CCFF"/>
          </a:solidFill>
        </p:spPr>
        <p:txBody>
          <a:bodyPr/>
          <a:lstStyle/>
          <a:p>
            <a:r>
              <a:rPr lang="ru-RU" sz="2000" dirty="0" smtClean="0"/>
              <a:t>Тест </a:t>
            </a:r>
            <a:r>
              <a:rPr lang="en-US" sz="2000" dirty="0" smtClean="0"/>
              <a:t>ADF </a:t>
            </a:r>
            <a:r>
              <a:rPr lang="ru-RU" sz="2000" dirty="0" smtClean="0"/>
              <a:t>на стационарность</a:t>
            </a:r>
            <a:r>
              <a:rPr lang="be-BY" sz="2000" dirty="0" smtClean="0"/>
              <a:t> для </a:t>
            </a:r>
            <a:r>
              <a:rPr lang="ru-RU" sz="2000" dirty="0" smtClean="0"/>
              <a:t>разниц первого порядка </a:t>
            </a:r>
            <a:r>
              <a:rPr lang="be-BY" sz="2000" dirty="0" smtClean="0"/>
              <a:t>скорректированного на сезонность </a:t>
            </a:r>
            <a:r>
              <a:rPr lang="en-US" sz="2000" dirty="0" smtClean="0"/>
              <a:t>GDP </a:t>
            </a:r>
            <a:r>
              <a:rPr lang="ru-RU" sz="2000" dirty="0" smtClean="0"/>
              <a:t>Латвии (</a:t>
            </a:r>
            <a:r>
              <a:rPr lang="en-US" sz="2000" dirty="0" err="1" smtClean="0"/>
              <a:t>D_GDP_s.a</a:t>
            </a:r>
            <a:r>
              <a:rPr lang="en-US" sz="2000" dirty="0" smtClean="0"/>
              <a:t>.)</a:t>
            </a:r>
            <a:r>
              <a:rPr lang="ru-RU" sz="2000" dirty="0" smtClean="0"/>
              <a:t>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4689" y="1036581"/>
            <a:ext cx="213522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Нулевая гипотеза (ряд нестационарный и имеет единичный корень) не может быть отвергнута на 5% уровне. Но она может быть отвергнута на 10% уровне.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01082"/>
            <a:ext cx="5400600" cy="324543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652120" y="4332794"/>
            <a:ext cx="3504516" cy="2525206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kern="0" dirty="0" smtClean="0"/>
              <a:t>Результаты теста стали хуже, но это более правдивый результат</a:t>
            </a:r>
            <a:r>
              <a:rPr lang="en-US" sz="2000" kern="0" dirty="0" smtClean="0"/>
              <a:t>.</a:t>
            </a:r>
            <a:endParaRPr lang="ru-RU" sz="20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64425"/>
            <a:ext cx="5632001" cy="2148551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6026872">
            <a:off x="5952605" y="1817002"/>
            <a:ext cx="369239" cy="15042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3992"/>
          </a:xfrm>
          <a:solidFill>
            <a:srgbClr val="FFCCFF"/>
          </a:solidFill>
        </p:spPr>
        <p:txBody>
          <a:bodyPr/>
          <a:lstStyle/>
          <a:p>
            <a:pPr algn="l"/>
            <a:r>
              <a:rPr lang="ru-RU" sz="1800" dirty="0" smtClean="0"/>
              <a:t>Однако мы еще не выжали максимум из способа перехода в абсолютные разницы. Еще перед переходом в разницы данные </a:t>
            </a:r>
            <a:r>
              <a:rPr lang="ru-RU" sz="1800" dirty="0" smtClean="0"/>
              <a:t>можно прологарифмировать (используя натуральный логарифм). </a:t>
            </a:r>
            <a:r>
              <a:rPr lang="ru-RU" sz="1800" dirty="0" smtClean="0"/>
              <a:t>Тест </a:t>
            </a:r>
            <a:r>
              <a:rPr lang="en-US" sz="1800" dirty="0" smtClean="0"/>
              <a:t>ADF </a:t>
            </a:r>
            <a:r>
              <a:rPr lang="ru-RU" sz="1800" dirty="0" smtClean="0"/>
              <a:t>на стационарность</a:t>
            </a:r>
            <a:r>
              <a:rPr lang="be-BY" sz="1800" dirty="0" smtClean="0"/>
              <a:t> для </a:t>
            </a:r>
            <a:r>
              <a:rPr lang="ru-RU" sz="1800" dirty="0" smtClean="0"/>
              <a:t>разниц первого порядка </a:t>
            </a:r>
            <a:r>
              <a:rPr lang="ru-RU" sz="1800" b="1" dirty="0" smtClean="0"/>
              <a:t>логарифмов</a:t>
            </a:r>
            <a:r>
              <a:rPr lang="ru-RU" sz="1800" dirty="0" smtClean="0"/>
              <a:t> </a:t>
            </a:r>
            <a:r>
              <a:rPr lang="be-BY" sz="1800" dirty="0" smtClean="0"/>
              <a:t>скорректированного на сезонность </a:t>
            </a:r>
            <a:r>
              <a:rPr lang="en-US" sz="1800" dirty="0" smtClean="0"/>
              <a:t>GDP </a:t>
            </a:r>
            <a:r>
              <a:rPr lang="ru-RU" sz="1800" dirty="0" smtClean="0"/>
              <a:t>Латвии (</a:t>
            </a:r>
            <a:r>
              <a:rPr lang="en-US" sz="1800" dirty="0" err="1" smtClean="0"/>
              <a:t>D_Ln_GDP_s.a</a:t>
            </a:r>
            <a:r>
              <a:rPr lang="en-US" sz="1800" dirty="0" smtClean="0"/>
              <a:t>.)</a:t>
            </a:r>
            <a:r>
              <a:rPr lang="ru-RU" sz="1800" dirty="0" smtClean="0"/>
              <a:t>:</a:t>
            </a:r>
            <a:endParaRPr lang="ru-RU" sz="1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0760" y="1373992"/>
            <a:ext cx="2995735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После логарифмирования характеристики ряда значительно улучшились. Логарифмирование позволило стохастический тренд преобразовать в детерминированный тренд. Взятие разниц уровней временного ряда с детерминированным трендом сделало его более стационарным. Нулевая гипотеза (ряд нестационарный и имеет единичный корень) может  быть отвергнута на 5% уровне.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85659"/>
            <a:ext cx="5112568" cy="3072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" y="1484784"/>
            <a:ext cx="5216080" cy="1986525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 rot="6026872">
            <a:off x="5279077" y="2313067"/>
            <a:ext cx="369239" cy="11054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0066"/>
          </a:solidFill>
        </p:spPr>
        <p:txBody>
          <a:bodyPr/>
          <a:lstStyle/>
          <a:p>
            <a:r>
              <a:rPr lang="ru-RU" sz="2000" dirty="0" smtClean="0"/>
              <a:t>Тест </a:t>
            </a:r>
            <a:r>
              <a:rPr lang="be-BY" sz="2000" dirty="0" smtClean="0"/>
              <a:t>Дикки-Фуллера на стационарность для </a:t>
            </a:r>
            <a:r>
              <a:rPr lang="ru-RU" sz="2000" dirty="0" smtClean="0"/>
              <a:t>темпов прироста (квартал к предыдущему кварталу) </a:t>
            </a:r>
            <a:r>
              <a:rPr lang="be-BY" sz="2000" dirty="0" smtClean="0"/>
              <a:t>переменной </a:t>
            </a:r>
            <a:r>
              <a:rPr lang="en-US" sz="2000" dirty="0" smtClean="0"/>
              <a:t>GDP </a:t>
            </a:r>
            <a:r>
              <a:rPr lang="ru-RU" sz="2000" dirty="0" smtClean="0"/>
              <a:t>Латвии, предварительно скорректированной на сезонность: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2204864"/>
            <a:ext cx="18002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Нестационарность осталась.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619"/>
            <a:ext cx="6219825" cy="586740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6026872">
            <a:off x="5607268" y="1336633"/>
            <a:ext cx="369239" cy="30786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642" y="534"/>
            <a:ext cx="9144000" cy="1344575"/>
          </a:xfrm>
        </p:spPr>
        <p:txBody>
          <a:bodyPr/>
          <a:lstStyle/>
          <a:p>
            <a:pPr algn="l"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Темпы прироста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реального ВВП Латвии можно рассчитать и по другому, а именно – в годовом выражении (если брать квартал к соответствующему кварталу предыдущего года). Эти данные получим путем расчета из предыдущих данных (см. слайд 4). Например, значение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 199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 рассчитаем по формуле: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(2330914/2204676)*100%-100% = 5.7.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Теперь полученный ряд протестируем на стационарность с помощью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ADF-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теста.</a:t>
            </a: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10"/>
            <a:ext cx="1413311" cy="5464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17" y="1520602"/>
            <a:ext cx="1277046" cy="5337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029" y="1546299"/>
            <a:ext cx="1231352" cy="1997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118" y="4005064"/>
            <a:ext cx="4041659" cy="2852936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97210" y="2138892"/>
            <a:ext cx="4283968" cy="1807125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be-BY" sz="1800" dirty="0" smtClean="0"/>
              <a:t>Построим график по этим данным. </a:t>
            </a:r>
            <a:r>
              <a:rPr lang="ru-RU" sz="1800" dirty="0" smtClean="0"/>
              <a:t>По графику можно предполагать, что перед нами стационарный временной ряд. Но полной уверенности нет. Чтобы быть полностью уверенным нужно выполнить </a:t>
            </a:r>
            <a:r>
              <a:rPr lang="en-US" sz="1800" dirty="0" smtClean="0"/>
              <a:t>ADF-</a:t>
            </a:r>
            <a:r>
              <a:rPr lang="ru-RU" sz="1800" dirty="0" smtClean="0"/>
              <a:t>тест.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060848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139952" y="1345108"/>
            <a:ext cx="4938134" cy="643731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 smtClean="0"/>
              <a:t>В этом случае данные выражены в годовом выражении. Поэтому сезонности в них нет.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4070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2028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В </a:t>
            </a:r>
            <a:r>
              <a:rPr lang="en-US" sz="2400" dirty="0" err="1" smtClean="0"/>
              <a:t>Eviews</a:t>
            </a:r>
            <a:r>
              <a:rPr lang="en-US" sz="2400" dirty="0" smtClean="0"/>
              <a:t> </a:t>
            </a:r>
            <a:r>
              <a:rPr lang="ru-RU" sz="2400" dirty="0" smtClean="0"/>
              <a:t>есть следующие тесты на стационарность: расширенный тест Дикки-</a:t>
            </a:r>
            <a:r>
              <a:rPr lang="ru-RU" sz="2400" dirty="0" err="1" smtClean="0"/>
              <a:t>Фуллера</a:t>
            </a:r>
            <a:r>
              <a:rPr lang="ru-RU" sz="2400" dirty="0" smtClean="0"/>
              <a:t> (</a:t>
            </a:r>
            <a:r>
              <a:rPr lang="en-US" sz="2400" dirty="0" smtClean="0"/>
              <a:t>ADF</a:t>
            </a:r>
            <a:r>
              <a:rPr lang="ru-RU" sz="2400" dirty="0" smtClean="0"/>
              <a:t>-</a:t>
            </a:r>
            <a:r>
              <a:rPr lang="en-US" sz="2400" dirty="0" smtClean="0"/>
              <a:t>test)</a:t>
            </a:r>
            <a:r>
              <a:rPr lang="ru-RU" sz="2400" dirty="0" smtClean="0"/>
              <a:t>, тест Квятковского-</a:t>
            </a:r>
            <a:r>
              <a:rPr lang="ru-RU" sz="2400" dirty="0" err="1" smtClean="0"/>
              <a:t>Филлипса</a:t>
            </a:r>
            <a:r>
              <a:rPr lang="ru-RU" sz="2400" dirty="0" smtClean="0"/>
              <a:t>-Шмидта-Шина (</a:t>
            </a:r>
            <a:r>
              <a:rPr lang="en-US" sz="2400" dirty="0" smtClean="0"/>
              <a:t>KPSS-test</a:t>
            </a:r>
            <a:r>
              <a:rPr lang="ru-RU" sz="2400" dirty="0" smtClean="0"/>
              <a:t>)</a:t>
            </a:r>
            <a:r>
              <a:rPr lang="en-US" sz="2400" dirty="0" smtClean="0"/>
              <a:t>, </a:t>
            </a:r>
            <a:r>
              <a:rPr lang="ru-RU" sz="2400" dirty="0" smtClean="0"/>
              <a:t>тест </a:t>
            </a:r>
            <a:r>
              <a:rPr lang="ru-RU" sz="2400" dirty="0" err="1" smtClean="0"/>
              <a:t>Филлипса</a:t>
            </a:r>
            <a:r>
              <a:rPr lang="ru-RU" sz="2400" dirty="0" smtClean="0"/>
              <a:t>-Перрона (</a:t>
            </a:r>
            <a:r>
              <a:rPr lang="en-US" sz="2400" dirty="0" smtClean="0"/>
              <a:t>FP-test</a:t>
            </a:r>
            <a:r>
              <a:rPr lang="ru-RU" sz="2400" dirty="0" smtClean="0"/>
              <a:t>), тест </a:t>
            </a:r>
            <a:r>
              <a:rPr lang="ru-RU" sz="2400" dirty="0" err="1" smtClean="0"/>
              <a:t>Эллиота</a:t>
            </a:r>
            <a:r>
              <a:rPr lang="ru-RU" sz="2400" dirty="0" smtClean="0"/>
              <a:t>-</a:t>
            </a:r>
            <a:r>
              <a:rPr lang="ru-RU" sz="2400" dirty="0" err="1" smtClean="0"/>
              <a:t>Ротенберга</a:t>
            </a:r>
            <a:r>
              <a:rPr lang="ru-RU" sz="2400" dirty="0" smtClean="0"/>
              <a:t>-Стока, и другие.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92640"/>
            <a:ext cx="5110190" cy="426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60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" y="1226209"/>
            <a:ext cx="5124450" cy="561975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8166577">
            <a:off x="4722631" y="2422607"/>
            <a:ext cx="320436" cy="2099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364088" y="980729"/>
            <a:ext cx="3779912" cy="5685588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Получилось значение</a:t>
            </a:r>
            <a:r>
              <a:rPr lang="en-US" sz="1800" dirty="0" smtClean="0"/>
              <a:t> </a:t>
            </a:r>
            <a:r>
              <a:rPr lang="ru-RU" sz="1800" dirty="0" smtClean="0"/>
              <a:t>по модулю 3,81. Чтобы ряд можно было считать стационарным на 5% уровне погрешности значение должно быть по модулю </a:t>
            </a:r>
            <a:r>
              <a:rPr lang="en-US" sz="1800" dirty="0" smtClean="0"/>
              <a:t>&gt;</a:t>
            </a:r>
            <a:r>
              <a:rPr lang="ru-RU" sz="1800" dirty="0" smtClean="0"/>
              <a:t> </a:t>
            </a:r>
            <a:r>
              <a:rPr lang="en-US" sz="1800" dirty="0" smtClean="0"/>
              <a:t>2.89.</a:t>
            </a:r>
            <a:r>
              <a:rPr lang="ru-RU" sz="1800" dirty="0" smtClean="0"/>
              <a:t> В нашем случае ряд можно считать стационарным даже на 1% уровне погрешности (</a:t>
            </a:r>
            <a:r>
              <a:rPr lang="en-US" sz="1800" dirty="0" smtClean="0"/>
              <a:t>&gt;</a:t>
            </a:r>
            <a:r>
              <a:rPr lang="ru-RU" sz="1800" dirty="0" smtClean="0"/>
              <a:t> </a:t>
            </a:r>
            <a:r>
              <a:rPr lang="en-US" sz="1800" dirty="0" smtClean="0"/>
              <a:t>3.51)</a:t>
            </a:r>
            <a:r>
              <a:rPr lang="ru-RU" sz="1800" dirty="0" smtClean="0"/>
              <a:t>. </a:t>
            </a:r>
            <a:endParaRPr lang="en-US" sz="1800" dirty="0" smtClean="0"/>
          </a:p>
          <a:p>
            <a:pPr marL="0" indent="0">
              <a:buNone/>
            </a:pPr>
            <a:r>
              <a:rPr lang="ru-RU" sz="2000" dirty="0" smtClean="0"/>
              <a:t>Кроме того, лишь с вероятностью </a:t>
            </a:r>
            <a:r>
              <a:rPr lang="en-US" sz="2000" dirty="0" smtClean="0"/>
              <a:t>0,4</a:t>
            </a:r>
            <a:r>
              <a:rPr lang="ru-RU" sz="2000" dirty="0" smtClean="0"/>
              <a:t>% верна нулевая гипотеза (имеется единичный корень или ряд </a:t>
            </a:r>
            <a:r>
              <a:rPr lang="ru-RU" sz="2000" dirty="0" err="1" smtClean="0"/>
              <a:t>нестационарен</a:t>
            </a:r>
            <a:r>
              <a:rPr lang="ru-RU" sz="2000" dirty="0" smtClean="0"/>
              <a:t>)</a:t>
            </a:r>
            <a:r>
              <a:rPr lang="be-BY" sz="2000" dirty="0" smtClean="0"/>
              <a:t>. Эта гипотеза может быть отклонена, и принята единичная гипотеза (единичные корни отсутствуют и ряд стационарен). Эта гипотеза верна </a:t>
            </a:r>
            <a:r>
              <a:rPr lang="ru-RU" sz="2000" dirty="0" smtClean="0"/>
              <a:t>с вероятностью 99,6%.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 rot="6360614">
            <a:off x="4309671" y="2111974"/>
            <a:ext cx="278405" cy="18862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0066"/>
          </a:solidFill>
        </p:spPr>
        <p:txBody>
          <a:bodyPr/>
          <a:lstStyle/>
          <a:p>
            <a:r>
              <a:rPr lang="ru-RU" sz="2000" dirty="0" smtClean="0"/>
              <a:t>Тест </a:t>
            </a:r>
            <a:r>
              <a:rPr lang="be-BY" sz="2000" dirty="0" smtClean="0"/>
              <a:t>Дикки-Фуллера на стационарность для </a:t>
            </a:r>
            <a:r>
              <a:rPr lang="ru-RU" sz="2000" dirty="0" smtClean="0"/>
              <a:t>темпов прироста (квартал к соответствующему кварталу предыдущего года) </a:t>
            </a:r>
            <a:r>
              <a:rPr lang="be-BY" sz="2000" dirty="0" smtClean="0"/>
              <a:t>переменной </a:t>
            </a:r>
            <a:r>
              <a:rPr lang="en-US" sz="2000" dirty="0" smtClean="0"/>
              <a:t>GDP </a:t>
            </a:r>
            <a:r>
              <a:rPr lang="ru-RU" sz="2000" dirty="0" smtClean="0"/>
              <a:t>Латвии.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800200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Теперь рассмотрим второй способ, а именно корректировка временного ряда на тренд (его еще называют – переход в разрывы).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60848"/>
            <a:ext cx="8057111" cy="165618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6234" y="3717031"/>
            <a:ext cx="9144000" cy="16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400" b="1" kern="0" dirty="0" smtClean="0"/>
              <a:t>Под потенциальным ВВП здесь понимается тренд (трендовая компонента ВВП).</a:t>
            </a:r>
            <a:endParaRPr lang="ru-RU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C000"/>
          </a:solidFill>
        </p:spPr>
        <p:txBody>
          <a:bodyPr/>
          <a:lstStyle/>
          <a:p>
            <a:r>
              <a:rPr lang="ru-RU" sz="2000" dirty="0" smtClean="0"/>
              <a:t>Тест на стационарность </a:t>
            </a:r>
            <a:r>
              <a:rPr lang="be-BY" sz="2000" dirty="0" smtClean="0"/>
              <a:t>Дикки-Фуллера для </a:t>
            </a:r>
            <a:r>
              <a:rPr lang="ru-RU" sz="2000" dirty="0" smtClean="0"/>
              <a:t>разрыва ВВП Латвии (фактические данные за минусом трендовой компоненты, выделенной с помощью фильтра </a:t>
            </a:r>
            <a:r>
              <a:rPr lang="ru-RU" sz="2000" dirty="0" err="1" smtClean="0"/>
              <a:t>Ходрика-Прескотта</a:t>
            </a:r>
            <a:r>
              <a:rPr lang="ru-RU" sz="2000" dirty="0" smtClean="0"/>
              <a:t>) 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2204864"/>
            <a:ext cx="1800200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1% </a:t>
            </a:r>
            <a:r>
              <a:rPr lang="ru-RU" dirty="0">
                <a:solidFill>
                  <a:srgbClr val="FF0000"/>
                </a:solidFill>
              </a:rPr>
              <a:t>уровне мы можем утверждать, что переменная стационарна.</a:t>
            </a:r>
            <a:r>
              <a:rPr lang="ru-RU" dirty="0" smtClean="0">
                <a:solidFill>
                  <a:srgbClr val="FF0000"/>
                </a:solidFill>
              </a:rPr>
              <a:t> Результат лучший, чем в разницах (как в абсолютных разницах, так и в приростах).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6026872">
            <a:off x="6118139" y="1874459"/>
            <a:ext cx="370734" cy="18624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64347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1" y="1319662"/>
            <a:ext cx="5219351" cy="2202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6" y="3563371"/>
            <a:ext cx="4920988" cy="28974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6460775"/>
            <a:ext cx="535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См. расчеты в файле Latvia_gdp_stationarity.xlsx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C000"/>
          </a:solidFill>
        </p:spPr>
        <p:txBody>
          <a:bodyPr/>
          <a:lstStyle/>
          <a:p>
            <a:r>
              <a:rPr lang="ru-RU" sz="2000" dirty="0" smtClean="0"/>
              <a:t>Тест на стационарность </a:t>
            </a:r>
            <a:r>
              <a:rPr lang="en-US" sz="2000" dirty="0" smtClean="0"/>
              <a:t>KPSS</a:t>
            </a:r>
            <a:r>
              <a:rPr lang="be-BY" sz="2000" dirty="0" smtClean="0"/>
              <a:t> для </a:t>
            </a:r>
            <a:r>
              <a:rPr lang="ru-RU" sz="2000" dirty="0" smtClean="0"/>
              <a:t>разрыва ВВП Латвии (фактические данные за минусом трендовой компоненты, выделенной с помощью фильтра </a:t>
            </a:r>
            <a:r>
              <a:rPr lang="ru-RU" sz="2000" dirty="0" err="1" smtClean="0"/>
              <a:t>Ходрика-Прескотта</a:t>
            </a:r>
            <a:r>
              <a:rPr lang="ru-RU" sz="2000" dirty="0" smtClean="0"/>
              <a:t>) 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2204864"/>
            <a:ext cx="1800200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1% </a:t>
            </a:r>
            <a:r>
              <a:rPr lang="ru-RU" dirty="0">
                <a:solidFill>
                  <a:srgbClr val="FF0000"/>
                </a:solidFill>
              </a:rPr>
              <a:t>уровне мы можем утверждать, что переменная </a:t>
            </a:r>
            <a:r>
              <a:rPr lang="ru-RU" dirty="0" smtClean="0">
                <a:solidFill>
                  <a:srgbClr val="FF0000"/>
                </a:solidFill>
              </a:rPr>
              <a:t>стационарна (фактическое значение </a:t>
            </a:r>
            <a:r>
              <a:rPr lang="en-US" dirty="0" smtClean="0">
                <a:solidFill>
                  <a:srgbClr val="FF0000"/>
                </a:solidFill>
              </a:rPr>
              <a:t>LM-</a:t>
            </a:r>
            <a:r>
              <a:rPr lang="ru-RU" dirty="0" smtClean="0">
                <a:solidFill>
                  <a:srgbClr val="FF0000"/>
                </a:solidFill>
              </a:rPr>
              <a:t>статистики меньше, чем критическое значение </a:t>
            </a:r>
            <a:r>
              <a:rPr lang="en-US" dirty="0" smtClean="0">
                <a:solidFill>
                  <a:srgbClr val="FF0000"/>
                </a:solidFill>
              </a:rPr>
              <a:t>LM-</a:t>
            </a:r>
            <a:r>
              <a:rPr lang="ru-RU" dirty="0" smtClean="0">
                <a:solidFill>
                  <a:srgbClr val="FF0000"/>
                </a:solidFill>
              </a:rPr>
              <a:t>статистики).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6026872">
            <a:off x="6490608" y="2321889"/>
            <a:ext cx="370734" cy="11049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605200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C000"/>
          </a:solidFill>
        </p:spPr>
        <p:txBody>
          <a:bodyPr/>
          <a:lstStyle/>
          <a:p>
            <a:r>
              <a:rPr lang="ru-RU" sz="2000" dirty="0" smtClean="0"/>
              <a:t>Тест на стационарность </a:t>
            </a:r>
            <a:r>
              <a:rPr lang="be-BY" sz="2000" dirty="0" smtClean="0"/>
              <a:t>Ф</a:t>
            </a:r>
            <a:r>
              <a:rPr lang="ru-RU" sz="2000" dirty="0" err="1" smtClean="0"/>
              <a:t>иллипса</a:t>
            </a:r>
            <a:r>
              <a:rPr lang="be-BY" sz="2000" dirty="0" smtClean="0"/>
              <a:t>-Перрона (</a:t>
            </a:r>
            <a:r>
              <a:rPr lang="en-US" sz="2000" dirty="0" smtClean="0"/>
              <a:t>FP-</a:t>
            </a:r>
            <a:r>
              <a:rPr lang="be-BY" sz="2000" dirty="0" smtClean="0"/>
              <a:t>тест)  для </a:t>
            </a:r>
            <a:r>
              <a:rPr lang="ru-RU" sz="2000" dirty="0" smtClean="0"/>
              <a:t>разрыва ВВП Латвии (фактические данные за минусом трендовой компоненты, выделенной с помощью фильтра </a:t>
            </a:r>
            <a:r>
              <a:rPr lang="ru-RU" sz="2000" dirty="0" err="1" smtClean="0"/>
              <a:t>Ходрика-Прескотта</a:t>
            </a:r>
            <a:r>
              <a:rPr lang="ru-RU" sz="2000" dirty="0" smtClean="0"/>
              <a:t>) 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772816"/>
            <a:ext cx="2592288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1% </a:t>
            </a:r>
            <a:r>
              <a:rPr lang="ru-RU" dirty="0">
                <a:solidFill>
                  <a:srgbClr val="FF0000"/>
                </a:solidFill>
              </a:rPr>
              <a:t>уровне мы можем утверждать, что переменная стационарна.</a:t>
            </a:r>
            <a:r>
              <a:rPr lang="ru-RU" dirty="0" smtClean="0">
                <a:solidFill>
                  <a:srgbClr val="FF0000"/>
                </a:solidFill>
              </a:rPr>
              <a:t> С вероятностью 0,00% верна нулевая гипотеза (ряд имеет единичный корень, т.е. он нестационарный), и соответственно с вероятностью 100% верна альтернативная гипотеза </a:t>
            </a:r>
            <a:r>
              <a:rPr lang="en-US" dirty="0" smtClean="0">
                <a:solidFill>
                  <a:srgbClr val="FF0000"/>
                </a:solidFill>
              </a:rPr>
              <a:t>H1</a:t>
            </a:r>
            <a:r>
              <a:rPr lang="ru-RU" dirty="0" smtClean="0">
                <a:solidFill>
                  <a:srgbClr val="FF0000"/>
                </a:solidFill>
              </a:rPr>
              <a:t>, что ряд не имеет единичного корня, т.е. является стационарным.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61201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 rot="6026872">
            <a:off x="5934798" y="2456971"/>
            <a:ext cx="370734" cy="5331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Соответственно, если бы нам нужно было использовать макропеременную «реальный ВВП Латвии» в регрессионном анализе (для изучения взаимосвязей по временным рядам), то ее нужно было бы брать в разрывах или в разницах первого порядка (в абсолютных разницах или в приростах), а не в уровнях. В противном случае был бы высок риск получить мнимую регрессию.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4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C000"/>
          </a:solidFill>
        </p:spPr>
        <p:txBody>
          <a:bodyPr/>
          <a:lstStyle/>
          <a:p>
            <a:r>
              <a:rPr lang="ru-RU" sz="2000" dirty="0" smtClean="0"/>
              <a:t>Тест </a:t>
            </a:r>
            <a:r>
              <a:rPr lang="ru-RU" sz="2000" dirty="0" smtClean="0"/>
              <a:t>на единичный корень можно выполнять </a:t>
            </a:r>
            <a:r>
              <a:rPr lang="ru-RU" sz="2000" dirty="0"/>
              <a:t>в</a:t>
            </a:r>
            <a:r>
              <a:rPr lang="ru-RU" sz="2000" dirty="0" smtClean="0"/>
              <a:t> трех разных спецификациях (см. блок </a:t>
            </a:r>
            <a:r>
              <a:rPr lang="en-US" sz="2000" dirty="0" err="1" smtClean="0"/>
              <a:t>Indude</a:t>
            </a:r>
            <a:r>
              <a:rPr lang="en-US" sz="2000" dirty="0" smtClean="0"/>
              <a:t> in test equation)</a:t>
            </a:r>
            <a:r>
              <a:rPr lang="ru-RU" sz="2000" dirty="0" smtClean="0"/>
              <a:t>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" y="692696"/>
            <a:ext cx="2462857" cy="2016225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275650" y="1700808"/>
            <a:ext cx="4805528" cy="1224135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1</a:t>
            </a:r>
            <a:r>
              <a:rPr lang="ru-RU" sz="1800" dirty="0" smtClean="0"/>
              <a:t>. Тестовое уравнение с константой (ставим птичку </a:t>
            </a:r>
            <a:r>
              <a:rPr lang="ru-RU" sz="1800" dirty="0" smtClean="0"/>
              <a:t>напротив «</a:t>
            </a:r>
            <a:r>
              <a:rPr lang="en-US" sz="1800" dirty="0" smtClean="0"/>
              <a:t>Intercept</a:t>
            </a:r>
            <a:r>
              <a:rPr lang="ru-RU" sz="1800" dirty="0" smtClean="0"/>
              <a:t>»</a:t>
            </a:r>
            <a:r>
              <a:rPr lang="en-US" sz="1800" dirty="0" smtClean="0"/>
              <a:t>)</a:t>
            </a:r>
            <a:r>
              <a:rPr lang="ru-RU" sz="1800" dirty="0" smtClean="0"/>
              <a:t>. Это промежуточный по жёсткости вариант теста. Он задан по умолчанию.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2384359" y="220132"/>
            <a:ext cx="191489" cy="35910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60547"/>
            <a:ext cx="2480104" cy="1985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541"/>
            <a:ext cx="2507413" cy="203971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 rot="5400000">
            <a:off x="2645474" y="2373609"/>
            <a:ext cx="191489" cy="35910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2443384" y="4405490"/>
            <a:ext cx="189550" cy="3997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644008" y="3753230"/>
            <a:ext cx="4499992" cy="1187937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 smtClean="0"/>
              <a:t>2. Тестовое уравнение с константой и с трендом (ставим птичку напротив «</a:t>
            </a:r>
            <a:r>
              <a:rPr lang="en-US" sz="1800" kern="0" dirty="0" smtClean="0"/>
              <a:t>Trend and intercept</a:t>
            </a:r>
            <a:r>
              <a:rPr lang="ru-RU" sz="1800" kern="0" dirty="0" smtClean="0"/>
              <a:t>»</a:t>
            </a:r>
            <a:r>
              <a:rPr lang="en-US" sz="1800" kern="0" dirty="0" smtClean="0"/>
              <a:t>)</a:t>
            </a:r>
            <a:r>
              <a:rPr lang="ru-RU" sz="1800" kern="0" dirty="0" smtClean="0"/>
              <a:t>.</a:t>
            </a:r>
            <a:r>
              <a:rPr lang="en-US" sz="1800" kern="0" dirty="0" smtClean="0"/>
              <a:t> </a:t>
            </a:r>
            <a:r>
              <a:rPr lang="ru-RU" sz="1800" kern="0" dirty="0" smtClean="0"/>
              <a:t>Это самый жесткий вариант теста.</a:t>
            </a:r>
            <a:endParaRPr lang="ru-RU" sz="2400" kern="0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11169" y="5589240"/>
            <a:ext cx="4499992" cy="1248011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 smtClean="0"/>
              <a:t>3</a:t>
            </a:r>
            <a:r>
              <a:rPr lang="ru-RU" sz="1800" kern="0" dirty="0" smtClean="0"/>
              <a:t>. Тестовое уравнение без константы и без тренда (ставим птичку напротив «</a:t>
            </a:r>
            <a:r>
              <a:rPr lang="en-US" sz="1800" kern="0" dirty="0" smtClean="0"/>
              <a:t>None</a:t>
            </a:r>
            <a:r>
              <a:rPr lang="ru-RU" sz="1800" kern="0" dirty="0" smtClean="0"/>
              <a:t>»</a:t>
            </a:r>
            <a:r>
              <a:rPr lang="en-US" sz="1800" kern="0" dirty="0" smtClean="0"/>
              <a:t>)</a:t>
            </a:r>
            <a:r>
              <a:rPr lang="ru-RU" sz="1800" kern="0" dirty="0" smtClean="0"/>
              <a:t>. Это самый мягкий вариант теста.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5521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C000"/>
          </a:solidFill>
        </p:spPr>
        <p:txBody>
          <a:bodyPr/>
          <a:lstStyle/>
          <a:p>
            <a:r>
              <a:rPr lang="ru-RU" sz="2000" dirty="0" smtClean="0"/>
              <a:t>Возьмем один и тот же ряд (</a:t>
            </a:r>
            <a:r>
              <a:rPr lang="en-US" sz="2000" dirty="0" err="1" smtClean="0"/>
              <a:t>D_GDP_Latvia</a:t>
            </a:r>
            <a:r>
              <a:rPr lang="ru-RU" sz="2000" dirty="0" smtClean="0"/>
              <a:t>) и протестируем его на стационарность с помощью теста </a:t>
            </a:r>
            <a:r>
              <a:rPr lang="en-US" sz="2000" dirty="0" smtClean="0"/>
              <a:t>ADF </a:t>
            </a:r>
            <a:r>
              <a:rPr lang="ru-RU" sz="2000" dirty="0" smtClean="0"/>
              <a:t>в его трех разных спецификациях: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" y="3302413"/>
            <a:ext cx="9071151" cy="3528392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2456590" cy="504056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1</a:t>
            </a:r>
            <a:r>
              <a:rPr lang="ru-RU" sz="1800" dirty="0" smtClean="0"/>
              <a:t>. С константой.</a:t>
            </a: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03848" y="2564904"/>
            <a:ext cx="2880319" cy="634226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 smtClean="0"/>
              <a:t>2. С константой и трендом.</a:t>
            </a:r>
            <a:endParaRPr lang="ru-RU" sz="2400" kern="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120127" y="2564904"/>
            <a:ext cx="2880319" cy="634226"/>
          </a:xfrm>
          <a:prstGeom prst="rect">
            <a:avLst/>
          </a:prstGeom>
          <a:solidFill>
            <a:srgbClr val="F9F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 smtClean="0"/>
              <a:t>3. Без константы и тренда.</a:t>
            </a:r>
            <a:endParaRPr lang="ru-RU" sz="2400" kern="0" dirty="0"/>
          </a:p>
        </p:txBody>
      </p:sp>
      <p:sp>
        <p:nvSpPr>
          <p:cNvPr id="7" name="Стрелка вниз 6"/>
          <p:cNvSpPr/>
          <p:nvPr/>
        </p:nvSpPr>
        <p:spPr>
          <a:xfrm rot="4629477">
            <a:off x="722270" y="5768114"/>
            <a:ext cx="370734" cy="3751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7601089">
            <a:off x="2984956" y="5606411"/>
            <a:ext cx="370734" cy="5331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3138530">
            <a:off x="7050654" y="5689116"/>
            <a:ext cx="370734" cy="5331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692696"/>
            <a:ext cx="9143999" cy="1768925"/>
          </a:xfrm>
          <a:prstGeom prst="rect">
            <a:avLst/>
          </a:prstGeom>
          <a:solidFill>
            <a:srgbClr val="FF8FB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 smtClean="0"/>
              <a:t>Обратите внимание и сравните значения критических коэффициентов на каком-то одном уровне погрешности (например, на 1%-м уровне), а также на вероятность истинности нулевой гипотезы. В спецификации без константы и тренда ряд стационарен на 1% уровне, в спецификации с константой – на 5% уровне, а в спецификации с константой и трендом – нулевая гипотеза не может быть отвергнута даже на 10% уровне.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32853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3866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ru-RU" sz="2000" dirty="0" smtClean="0"/>
              <a:t>Бывает еще спецификация с сезонной фиктивной переменной (см. публикацию И. </a:t>
            </a:r>
            <a:r>
              <a:rPr lang="ru-RU" sz="2000" dirty="0" err="1" smtClean="0"/>
              <a:t>Пелипася</a:t>
            </a:r>
            <a:r>
              <a:rPr lang="ru-RU" sz="2000" dirty="0" smtClean="0"/>
              <a:t>). Можно предварительно не изымать сезонную компоненту в случае ее наличия, как предлагалось выше в этой презентации, а использовать тест </a:t>
            </a:r>
            <a:r>
              <a:rPr lang="en-US" sz="2000" dirty="0" smtClean="0"/>
              <a:t>ADF </a:t>
            </a:r>
            <a:r>
              <a:rPr lang="ru-RU" sz="2000" dirty="0" smtClean="0"/>
              <a:t>в его спецификации с сезонной фиктивной переменной.</a:t>
            </a:r>
            <a:endParaRPr lang="ru-RU" sz="4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0" y="6453335"/>
            <a:ext cx="9144000" cy="404665"/>
          </a:xfrm>
          <a:prstGeom prst="rect">
            <a:avLst/>
          </a:prstGeom>
          <a:solidFill>
            <a:srgbClr val="BEC5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SzPct val="110000"/>
              <a:defRPr/>
            </a:pPr>
            <a:r>
              <a:rPr lang="ru-RU" sz="1200" kern="0" dirty="0">
                <a:latin typeface="+mn-lt"/>
              </a:rPr>
              <a:t>Источник: </a:t>
            </a:r>
            <a:r>
              <a:rPr lang="ru-RU" sz="1200" dirty="0" smtClean="0"/>
              <a:t>Ссылка: </a:t>
            </a:r>
            <a:r>
              <a:rPr lang="en-US" sz="1200" kern="0" dirty="0">
                <a:latin typeface="+mn-lt"/>
              </a:rPr>
              <a:t>http://www.research.by/webroot/delivery/files/pp2015r05.pdf</a:t>
            </a:r>
            <a:endParaRPr lang="ru-RU" sz="1200" b="1" kern="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" y="1583867"/>
            <a:ext cx="7769497" cy="4869467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8279943">
            <a:off x="5494838" y="5068743"/>
            <a:ext cx="370734" cy="5331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642" y="535"/>
            <a:ext cx="9144000" cy="1268224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Возьмем временной ряд </a:t>
            </a:r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уровней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реального ВВП Латвии (в ценах 2010 года). Данные ежеквартальные. Этот временной ряд изображен на графике. Проверим этот ряд на стационарность, применив расширенный тест Дики-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Фуллера</a:t>
            </a:r>
            <a:endParaRPr lang="ru-RU" sz="1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2" y="1268759"/>
            <a:ext cx="1413025" cy="5585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84784"/>
            <a:ext cx="1396893" cy="5363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082" y="1451625"/>
            <a:ext cx="1165712" cy="1715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496016"/>
            <a:ext cx="5057775" cy="3305175"/>
          </a:xfrm>
          <a:prstGeom prst="rect">
            <a:avLst/>
          </a:prstGeom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29303" y="1405851"/>
            <a:ext cx="4614697" cy="1807125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Уже по графику видно, что перед нами нестационарный временной ряд. На отдельных участках имеются тренды. Кроме того просматривается сезонность. Тем не менее, чтобы убедиться полностью выполним </a:t>
            </a:r>
            <a:r>
              <a:rPr lang="en-US" sz="1800" dirty="0" smtClean="0"/>
              <a:t>ADF-</a:t>
            </a:r>
            <a:r>
              <a:rPr lang="ru-RU" sz="1800" dirty="0" smtClean="0"/>
              <a:t>тест.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448779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Сначала нужно подготовить файл </a:t>
            </a:r>
            <a:r>
              <a:rPr lang="en-US" sz="2000" dirty="0" smtClean="0"/>
              <a:t>Excel </a:t>
            </a:r>
            <a:r>
              <a:rPr lang="ru-RU" sz="2000" dirty="0" smtClean="0"/>
              <a:t>с данными той макропеременной, которую нужно протестировать. В нашем случае это поквартальные данные </a:t>
            </a:r>
            <a:r>
              <a:rPr lang="ru-RU" sz="2000" dirty="0" smtClean="0">
                <a:solidFill>
                  <a:srgbClr val="FF0000"/>
                </a:solidFill>
              </a:rPr>
              <a:t>уровней</a:t>
            </a:r>
            <a:r>
              <a:rPr lang="ru-RU" sz="2000" dirty="0" smtClean="0"/>
              <a:t> реального ВВП Латвии. Важно обозначить переменную на английском языке. Также важно обозначить периоды так, как они обозначены ниже. Файл назовем </a:t>
            </a:r>
            <a:r>
              <a:rPr lang="en-US" sz="2000" dirty="0" err="1" smtClean="0"/>
              <a:t>Latvia_gdp</a:t>
            </a:r>
            <a:r>
              <a:rPr lang="en-US" sz="2000" dirty="0" smtClean="0"/>
              <a:t>_</a:t>
            </a:r>
            <a:r>
              <a:rPr lang="ru-RU" sz="2000" dirty="0" smtClean="0"/>
              <a:t>2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454"/>
            <a:ext cx="4788024" cy="5216546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436096" y="2060848"/>
            <a:ext cx="3707904" cy="3384376"/>
          </a:xfrm>
          <a:solidFill>
            <a:srgbClr val="F9F9CF"/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Это исходные данные, которые были взяты с сайта службы статистики Латвии. Иногда полезно работать с </a:t>
            </a:r>
            <a:r>
              <a:rPr lang="ru-RU" sz="1800" dirty="0" err="1" smtClean="0"/>
              <a:t>макроданными</a:t>
            </a:r>
            <a:r>
              <a:rPr lang="ru-RU" sz="1800" dirty="0" smtClean="0"/>
              <a:t> других стран. Во-первых, они могут быть более надежными. Во-вторых, они не так захламлены (искажены) инфляцией, как </a:t>
            </a:r>
            <a:r>
              <a:rPr lang="ru-RU" sz="1800" dirty="0" err="1" smtClean="0"/>
              <a:t>макроданные</a:t>
            </a:r>
            <a:r>
              <a:rPr lang="ru-RU" sz="1800" dirty="0" smtClean="0"/>
              <a:t> по экономике Беларуси.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6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Теперь, когда файл с данными готов, открываем </a:t>
            </a:r>
            <a:r>
              <a:rPr lang="en-US" sz="2000" dirty="0" err="1" smtClean="0"/>
              <a:t>EViews</a:t>
            </a:r>
            <a:r>
              <a:rPr lang="ru-RU" sz="2000" dirty="0" smtClean="0"/>
              <a:t>. Сам файл с данными при этом должен быть закрыт.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" y="718085"/>
            <a:ext cx="7942537" cy="60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Создаем новый файл. Для этого в меню выбираем команду «</a:t>
            </a:r>
            <a:r>
              <a:rPr lang="en-US" sz="2000" dirty="0" err="1" smtClean="0"/>
              <a:t>Workfile</a:t>
            </a:r>
            <a:r>
              <a:rPr lang="ru-RU" sz="2000" dirty="0" smtClean="0"/>
              <a:t>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086" y="764704"/>
            <a:ext cx="7850282" cy="604867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0408772">
            <a:off x="2657066" y="700494"/>
            <a:ext cx="522658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Появится окно, в котором нужно указать </a:t>
            </a:r>
            <a:br>
              <a:rPr lang="ru-RU" sz="2000" dirty="0" smtClean="0"/>
            </a:br>
            <a:r>
              <a:rPr lang="ru-RU" sz="2000" dirty="0" smtClean="0"/>
              <a:t>периодичность данных (у нас квартальные данные, поэтому выберем «</a:t>
            </a:r>
            <a:r>
              <a:rPr lang="en-US" sz="2000" dirty="0" smtClean="0"/>
              <a:t>Quarterly</a:t>
            </a:r>
            <a:r>
              <a:rPr lang="ru-RU" sz="2000" dirty="0" smtClean="0"/>
              <a:t>»). Далее укажем начало и конец временного ряда, как у нас обозначено в файле </a:t>
            </a:r>
            <a:r>
              <a:rPr lang="en-US" sz="2000" dirty="0" smtClean="0"/>
              <a:t>Excel. </a:t>
            </a:r>
            <a:r>
              <a:rPr lang="ru-RU" sz="2000" dirty="0" smtClean="0"/>
              <a:t>И нажмем «ОК»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6889538" cy="47191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308" y="3844350"/>
            <a:ext cx="1279561" cy="1494933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849178">
            <a:off x="5512472" y="4028960"/>
            <a:ext cx="154578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65" y="5755670"/>
            <a:ext cx="1962150" cy="561975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999886">
            <a:off x="4811315" y="4995009"/>
            <a:ext cx="231854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5106008">
            <a:off x="3726460" y="5908064"/>
            <a:ext cx="61564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Появится вот такое окно. Далее осуществим импорт данных из </a:t>
            </a:r>
            <a:r>
              <a:rPr lang="en-US" sz="2000" dirty="0" smtClean="0"/>
              <a:t>Excel </a:t>
            </a:r>
            <a:r>
              <a:rPr lang="ru-RU" sz="2000" dirty="0" smtClean="0"/>
              <a:t>в </a:t>
            </a:r>
            <a:r>
              <a:rPr lang="en-US" sz="2000" dirty="0" err="1" smtClean="0"/>
              <a:t>EViews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4" y="1412776"/>
            <a:ext cx="3987894" cy="53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1995</Words>
  <Application>Microsoft Office PowerPoint</Application>
  <PresentationFormat>Экран (4:3)</PresentationFormat>
  <Paragraphs>117</Paragraphs>
  <Slides>38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Tahoma</vt:lpstr>
      <vt:lpstr>Wingdings</vt:lpstr>
      <vt:lpstr>Default Design</vt:lpstr>
      <vt:lpstr>Дисциплина: Эконометрика и экономико-математические методы и модели</vt:lpstr>
      <vt:lpstr>1. Проверка временного ряда на стационарность.  Если ряд нестационарный, то это значит, что он имеет стохастический или детерминированный тренд (или единичный корень). Поэтому здесь используются тесты на единичный корень, а именно - расширенный тест Дикки-Фуллера (ADF), и другие.</vt:lpstr>
      <vt:lpstr>В Eviews есть следующие тесты на стационарность: расширенный тест Дикки-Фуллера (ADF-test), тест Квятковского-Филлипса-Шмидта-Шина (KPSS-test), тест Филлипса-Перрона (FP-test), тест Эллиота-Ротенберга-Стока, и другие.</vt:lpstr>
      <vt:lpstr>Возьмем временной ряд уровней реального ВВП Латвии (в ценах 2010 года). Данные ежеквартальные. Этот временной ряд изображен на графике. Проверим этот ряд на стационарность, применив расширенный тест Дики-Фуллера</vt:lpstr>
      <vt:lpstr>Сначала нужно подготовить файл Excel с данными той макропеременной, которую нужно протестировать. В нашем случае это поквартальные данные уровней реального ВВП Латвии. Важно обозначить переменную на английском языке. Также важно обозначить периоды так, как они обозначены ниже. Файл назовем Latvia_gdp_2</vt:lpstr>
      <vt:lpstr>Теперь, когда файл с данными готов, открываем EViews. Сам файл с данными при этом должен быть закрыт.</vt:lpstr>
      <vt:lpstr>Создаем новый файл. Для этого в меню выбираем команду «Workfile»</vt:lpstr>
      <vt:lpstr>Появится окно, в котором нужно указать  периодичность данных (у нас квартальные данные, поэтому выберем «Quarterly»). Далее укажем начало и конец временного ряда, как у нас обозначено в файле Excel. И нажмем «ОК»</vt:lpstr>
      <vt:lpstr>Появится вот такое окно. Далее осуществим импорт данных из Excel в EViews</vt:lpstr>
      <vt:lpstr>В меню выберем команду «Import from File»</vt:lpstr>
      <vt:lpstr>Откроется окно. Выберем на компьютере подготовленный файл с данными и дважды щелкнем по его названию клавишею мыши. В нашем случае файл называется «Latvia_gdp_2»</vt:lpstr>
      <vt:lpstr>Когда данные загружены, выберем команду «Unit Root Test»</vt:lpstr>
      <vt:lpstr>Далее появится окно. Согласимся с настройками, которые стоят по умолчанию, и нажмем ОК.</vt:lpstr>
      <vt:lpstr>Получим такие результаты, по которым видно, что ADF-тест не пройден. Тестируемый временной ряд является нестационарным.</vt:lpstr>
      <vt:lpstr>Проверим тот же  временной ряд на стационарность с помощью другого теста, а именно - теста Квятковского-Филлипса-Шмидта-Шина (KPSS). И тоже в среде EViews.</vt:lpstr>
      <vt:lpstr>В меню выбираем все те же команды, что и раньше. Выбираем команду «Unit Root Test»</vt:lpstr>
      <vt:lpstr>В окне «Test type» выбираем тест Квятковского-Филлипса-Шмидта-Шина (KPSS). Остальные настройки, которые стоят по умолчанию, пока не трогаем.</vt:lpstr>
      <vt:lpstr>Основное отличие теста KPSS от DF-теста. Здесь в качестве нулевой гипотезы заложено, что ряд является стационарным. Поэтому фактическое значение LM-статистики должно быть МЕНЬШЕ критического значения LM-статистики</vt:lpstr>
      <vt:lpstr>Презентация PowerPoint</vt:lpstr>
      <vt:lpstr>Вопрос. 2. Что делать, если ряд нестационарный? Какие есть способы перевести его в стационарный вид? Если ряд нестационарный, то он, скорее всего, содержит детерминированный (линейный) или недетерминированный (стохастический, нелинейный) тренд. По сути, перевести данные из нестационарного в стационарный вид – это значит избавиться от тренда. Есть два способа сделать это. 1. Перейти в разницы или говорят еще – в разности (в абсолютные или в темпы прироста). 2. Скорректировать временной ряд на тренд (из фактических данных отнять тренд, предварительно выделенный с помощью HP-фильтра или других статистических фильтров). Если во временном ряду присутствует еще и сезонная компонента, то в самом начале лучше ее изъять. Также перед переходом в разницы данные лучше прологарифмировать (использовать лучше натуральный логарифм). То есть рекомендуется брать разницы логарифмов значений переменных. Логарифмирование в данном случае – это один из способов линеаризации (эта процедура позволяет стохастический тренд преобразовать в детерминированный, но сам тренд во временном ряду продолжает оставаться).</vt:lpstr>
      <vt:lpstr>Способ перехода в разницы. Если ряд нестационарный, то есть два способа попытаться добиться стационарности: перейти из уровней в разницы или перейти из уровней в темпы прироста. </vt:lpstr>
      <vt:lpstr>Какой способ лучше: разницы абсолютных значений или разницы в темпах прироста? Возьмем один и тот же ряд.   Сначала из уровней перейдем в абсолютные разницы.  и протестируем ряд на стационарность с помощью расширенного теста Дикки-Фуллера (ADF).  Затем из уровней перейдем в темпы прироста, и протестируем ряд на стационарность с помощью того же теста ADF. </vt:lpstr>
      <vt:lpstr>Абсолютные разницы первого и второго порядка можно заранее рассчитать в Excel, а затем импортировать данные в Excel. А можно сделать проще: сразу рассчитать их в Eviews. Для этого нужно выставить птичку напротив «1st difference» в окне Unit Root Test. Программа сама рассчитает абсолютные разницы (первого порядка) из уровней и оценит ряд на стационарность. </vt:lpstr>
      <vt:lpstr>Тест ADF на стационарность для разниц первого порядка GDP Латвии (D_GDP):</vt:lpstr>
      <vt:lpstr>Поскольку мы имеем дело с показателем ВВП, который (как мы знаем из прошлых лекций) имеет сезонность, то предварительно мы изымаем сезонную компоненту с помощью модели TRAMO-SEATS. </vt:lpstr>
      <vt:lpstr>Тест ADF на стационарность для разниц первого порядка скорректированного на сезонность GDP Латвии (D_GDP_s.a.):</vt:lpstr>
      <vt:lpstr>Однако мы еще не выжали максимум из способа перехода в абсолютные разницы. Еще перед переходом в разницы данные можно прологарифмировать (используя натуральный логарифм). Тест ADF на стационарность для разниц первого порядка логарифмов скорректированного на сезонность GDP Латвии (D_Ln_GDP_s.a.):</vt:lpstr>
      <vt:lpstr>Тест Дикки-Фуллера на стационарность для темпов прироста (квартал к предыдущему кварталу) переменной GDP Латвии, предварительно скорректированной на сезонность:</vt:lpstr>
      <vt:lpstr>Темпы прироста реального ВВП Латвии можно рассчитать и по другому, а именно – в годовом выражении (если брать квартал к соответствующему кварталу предыдущего года). Эти данные получим путем расчета из предыдущих данных (см. слайд 4). Например, значение 5.7 за 1 кв. 1997 г. рассчитаем по формуле: (2330914/2204676)*100%-100% = 5.7. Теперь полученный ряд протестируем на стационарность с помощью ADF-теста.</vt:lpstr>
      <vt:lpstr>Тест Дикки-Фуллера на стационарность для темпов прироста (квартал к соответствующему кварталу предыдущего года) переменной GDP Латвии.</vt:lpstr>
      <vt:lpstr>Теперь рассмотрим второй способ, а именно корректировка временного ряда на тренд (его еще называют – переход в разрывы). </vt:lpstr>
      <vt:lpstr>Тест на стационарность Дикки-Фуллера для разрыва ВВП Латвии (фактические данные за минусом трендовой компоненты, выделенной с помощью фильтра Ходрика-Прескотта) :</vt:lpstr>
      <vt:lpstr>Тест на стационарность KPSS для разрыва ВВП Латвии (фактические данные за минусом трендовой компоненты, выделенной с помощью фильтра Ходрика-Прескотта) :</vt:lpstr>
      <vt:lpstr>Тест на стационарность Филлипса-Перрона (FP-тест)  для разрыва ВВП Латвии (фактические данные за минусом трендовой компоненты, выделенной с помощью фильтра Ходрика-Прескотта) :</vt:lpstr>
      <vt:lpstr>Презентация PowerPoint</vt:lpstr>
      <vt:lpstr>Тест на единичный корень можно выполнять в трех разных спецификациях (см. блок Indude in test equation):</vt:lpstr>
      <vt:lpstr>Возьмем один и тот же ряд (D_GDP_Latvia) и протестируем его на стационарность с помощью теста ADF в его трех разных спецификациях:</vt:lpstr>
      <vt:lpstr>Бывает еще спецификация с сезонной фиктивной переменной (см. публикацию И. Пелипася). Можно предварительно не изымать сезонную компоненту в случае ее наличия, как предлагалось выше в этой презентации, а использовать тест ADF в его спецификации с сезонной фиктивной переменной.</vt:lpstr>
    </vt:vector>
  </TitlesOfParts>
  <Company>Bielarus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Uladz</dc:creator>
  <cp:lastModifiedBy>Пользователь Windows</cp:lastModifiedBy>
  <cp:revision>346</cp:revision>
  <dcterms:created xsi:type="dcterms:W3CDTF">2005-09-02T03:59:20Z</dcterms:created>
  <dcterms:modified xsi:type="dcterms:W3CDTF">2019-09-19T09:00:06Z</dcterms:modified>
</cp:coreProperties>
</file>