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23" r:id="rId2"/>
    <p:sldId id="319" r:id="rId3"/>
    <p:sldId id="295" r:id="rId4"/>
    <p:sldId id="296" r:id="rId5"/>
    <p:sldId id="297" r:id="rId6"/>
    <p:sldId id="298" r:id="rId7"/>
    <p:sldId id="306" r:id="rId8"/>
    <p:sldId id="299" r:id="rId9"/>
    <p:sldId id="307" r:id="rId10"/>
    <p:sldId id="300" r:id="rId11"/>
    <p:sldId id="301" r:id="rId12"/>
    <p:sldId id="324" r:id="rId13"/>
    <p:sldId id="302" r:id="rId14"/>
    <p:sldId id="303" r:id="rId15"/>
    <p:sldId id="304" r:id="rId16"/>
    <p:sldId id="305" r:id="rId17"/>
    <p:sldId id="310" r:id="rId18"/>
    <p:sldId id="308" r:id="rId19"/>
    <p:sldId id="311" r:id="rId20"/>
    <p:sldId id="312" r:id="rId21"/>
    <p:sldId id="313" r:id="rId22"/>
    <p:sldId id="320" r:id="rId23"/>
    <p:sldId id="341"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2" r:id="rId41"/>
    <p:sldId id="350" r:id="rId42"/>
    <p:sldId id="351" r:id="rId43"/>
    <p:sldId id="352" r:id="rId44"/>
    <p:sldId id="353" r:id="rId45"/>
    <p:sldId id="354" r:id="rId46"/>
    <p:sldId id="355" r:id="rId47"/>
    <p:sldId id="349" r:id="rId48"/>
    <p:sldId id="348" r:id="rId49"/>
    <p:sldId id="344" r:id="rId50"/>
    <p:sldId id="345" r:id="rId51"/>
    <p:sldId id="346" r:id="rId52"/>
    <p:sldId id="347" r:id="rId53"/>
    <p:sldId id="343" r:id="rId54"/>
    <p:sldId id="279" r:id="rId55"/>
    <p:sldId id="280" r:id="rId56"/>
    <p:sldId id="281" r:id="rId57"/>
    <p:sldId id="282" r:id="rId58"/>
    <p:sldId id="286" r:id="rId59"/>
    <p:sldId id="287" r:id="rId60"/>
    <p:sldId id="284" r:id="rId61"/>
    <p:sldId id="285" r:id="rId62"/>
    <p:sldId id="288" r:id="rId63"/>
    <p:sldId id="289"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9" autoAdjust="0"/>
  </p:normalViewPr>
  <p:slideViewPr>
    <p:cSldViewPr>
      <p:cViewPr varScale="1">
        <p:scale>
          <a:sx n="92" d="100"/>
          <a:sy n="92" d="100"/>
        </p:scale>
        <p:origin x="5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061B9-BDCA-44BD-9B17-F6F0019F35C7}" type="datetimeFigureOut">
              <a:rPr lang="ru-RU" smtClean="0"/>
              <a:t>13.02.2018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E258D-D214-4C02-BC55-11A3ABD67634}" type="slidenum">
              <a:rPr lang="ru-RU" smtClean="0"/>
              <a:t>‹#›</a:t>
            </a:fld>
            <a:endParaRPr lang="ru-RU"/>
          </a:p>
        </p:txBody>
      </p:sp>
    </p:spTree>
    <p:extLst>
      <p:ext uri="{BB962C8B-B14F-4D97-AF65-F5344CB8AC3E}">
        <p14:creationId xmlns:p14="http://schemas.microsoft.com/office/powerpoint/2010/main" val="36327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latin typeface="Arial" pitchFamily="34" charset="0"/>
              <a:ea typeface="ＭＳ Ｐゴシック" pitchFamily="34" charset="-128"/>
            </a:endParaRPr>
          </a:p>
        </p:txBody>
      </p:sp>
    </p:spTree>
    <p:extLst>
      <p:ext uri="{BB962C8B-B14F-4D97-AF65-F5344CB8AC3E}">
        <p14:creationId xmlns:p14="http://schemas.microsoft.com/office/powerpoint/2010/main" val="259230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13</a:t>
            </a:fld>
            <a:endParaRPr lang="ru-RU"/>
          </a:p>
        </p:txBody>
      </p:sp>
    </p:spTree>
    <p:extLst>
      <p:ext uri="{BB962C8B-B14F-4D97-AF65-F5344CB8AC3E}">
        <p14:creationId xmlns:p14="http://schemas.microsoft.com/office/powerpoint/2010/main" val="10060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2016 году экономика Беларуси продолжала находиться в рецессии. Падение ВВП составило 2,6% (в 2015 г. – минус 3,8%).  В этих условиях уровень безработицы вырос с 4,9% в 2014 г. до 5,1% в 2015 г. и до 5,8% в 2016 году. Уровень зарегистрированной безработицы также вырос с 0,5% в 2014 г. до 1,0% в 2016 году. Число безработных выросло с 243 тыс. в 2015 г. до 272 тыс. в 2016 г. или на 12% (рис. 7). При этом число зарегистрированных безработных снизилось  с 41 тыс. человек в 2015 г. до 39 тыс. человек в  2016 г. или на 5%.</a:t>
            </a:r>
          </a:p>
        </p:txBody>
      </p:sp>
      <p:sp>
        <p:nvSpPr>
          <p:cNvPr id="4" name="Номер слайда 3"/>
          <p:cNvSpPr>
            <a:spLocks noGrp="1"/>
          </p:cNvSpPr>
          <p:nvPr>
            <p:ph type="sldNum" sz="quarter" idx="10"/>
          </p:nvPr>
        </p:nvSpPr>
        <p:spPr/>
        <p:txBody>
          <a:bodyPr/>
          <a:lstStyle/>
          <a:p>
            <a:fld id="{EE0E258D-D214-4C02-BC55-11A3ABD67634}" type="slidenum">
              <a:rPr lang="ru-RU" smtClean="0"/>
              <a:t>16</a:t>
            </a:fld>
            <a:endParaRPr lang="ru-RU"/>
          </a:p>
        </p:txBody>
      </p:sp>
    </p:spTree>
    <p:extLst>
      <p:ext uri="{BB962C8B-B14F-4D97-AF65-F5344CB8AC3E}">
        <p14:creationId xmlns:p14="http://schemas.microsoft.com/office/powerpoint/2010/main" val="401961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Реализация Декрета №3 и установки на достижение к концу 2017 года средней зарплаты в 500 долларов, могут снизить мотивацию работников к поиску новой более высокооплачиваемой работы и понизить мобильность рынка труда.</a:t>
            </a:r>
          </a:p>
        </p:txBody>
      </p:sp>
      <p:sp>
        <p:nvSpPr>
          <p:cNvPr id="4" name="Номер слайда 3"/>
          <p:cNvSpPr>
            <a:spLocks noGrp="1"/>
          </p:cNvSpPr>
          <p:nvPr>
            <p:ph type="sldNum" sz="quarter" idx="10"/>
          </p:nvPr>
        </p:nvSpPr>
        <p:spPr/>
        <p:txBody>
          <a:bodyPr/>
          <a:lstStyle/>
          <a:p>
            <a:fld id="{EE0E258D-D214-4C02-BC55-11A3ABD67634}" type="slidenum">
              <a:rPr lang="ru-RU" smtClean="0"/>
              <a:t>20</a:t>
            </a:fld>
            <a:endParaRPr lang="ru-RU"/>
          </a:p>
        </p:txBody>
      </p:sp>
    </p:spTree>
    <p:extLst>
      <p:ext uri="{BB962C8B-B14F-4D97-AF65-F5344CB8AC3E}">
        <p14:creationId xmlns:p14="http://schemas.microsoft.com/office/powerpoint/2010/main" val="366760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22</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94594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24</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8320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80AD0AF-9641-4A2F-9829-B8F7233F1E0E}" type="slidenum">
              <a:rPr lang="en-US" sz="1200" smtClean="0"/>
              <a:pPr/>
              <a:t>25</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73015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26</a:t>
            </a:fld>
            <a:endParaRPr lang="ru-RU"/>
          </a:p>
        </p:txBody>
      </p:sp>
    </p:spTree>
    <p:extLst>
      <p:ext uri="{BB962C8B-B14F-4D97-AF65-F5344CB8AC3E}">
        <p14:creationId xmlns:p14="http://schemas.microsoft.com/office/powerpoint/2010/main" val="6408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последний раз положительные приросты занятости фиксировались в далеком 2010 году и начале 2011 года (если не считать разового всплеска в первом квартале 2014 года). Напомним, что в предвыборном 2010 году в течение года зарплата по номиналу в долларовом эквиваленте выросла с 350 до 530 </a:t>
            </a:r>
            <a:r>
              <a:rPr lang="en-US" sz="1200" kern="1200" dirty="0" smtClean="0">
                <a:solidFill>
                  <a:schemeClr val="tx1"/>
                </a:solidFill>
                <a:effectLst/>
                <a:latin typeface="+mn-lt"/>
                <a:ea typeface="+mn-ea"/>
                <a:cs typeface="+mn-cs"/>
              </a:rPr>
              <a:t>USD</a:t>
            </a:r>
            <a:r>
              <a:rPr lang="ru-RU" sz="1200" kern="1200" dirty="0" smtClean="0">
                <a:solidFill>
                  <a:schemeClr val="tx1"/>
                </a:solidFill>
                <a:effectLst/>
                <a:latin typeface="+mn-lt"/>
                <a:ea typeface="+mn-ea"/>
                <a:cs typeface="+mn-cs"/>
              </a:rPr>
              <a:t>. Тогда, возможно по этой причине, увеличилась доля занятого населения в трудоспособном возрасте до 76% (или на 0,9% по сравнению с 2009 годом). Это был максимальный показатель, начиная с 1994 года. С 2012 года эта доля устойчиво снижалась.</a:t>
            </a:r>
          </a:p>
        </p:txBody>
      </p:sp>
      <p:sp>
        <p:nvSpPr>
          <p:cNvPr id="4" name="Номер слайда 3"/>
          <p:cNvSpPr>
            <a:spLocks noGrp="1"/>
          </p:cNvSpPr>
          <p:nvPr>
            <p:ph type="sldNum" sz="quarter" idx="10"/>
          </p:nvPr>
        </p:nvSpPr>
        <p:spPr/>
        <p:txBody>
          <a:bodyPr/>
          <a:lstStyle/>
          <a:p>
            <a:fld id="{EE0E258D-D214-4C02-BC55-11A3ABD67634}" type="slidenum">
              <a:rPr lang="ru-RU" smtClean="0"/>
              <a:t>27</a:t>
            </a:fld>
            <a:endParaRPr lang="ru-RU"/>
          </a:p>
        </p:txBody>
      </p:sp>
    </p:spTree>
    <p:extLst>
      <p:ext uri="{BB962C8B-B14F-4D97-AF65-F5344CB8AC3E}">
        <p14:creationId xmlns:p14="http://schemas.microsoft.com/office/powerpoint/2010/main" val="365638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Повышение активности, которое наблюдается в экономике Беларуси со второй половины 2016 года, лишь привело к поступательному снижению отрицательного сальдо количества нанятых над уволенными, но не к его устранению (рис. 2, правая ось). </a:t>
            </a:r>
          </a:p>
        </p:txBody>
      </p:sp>
      <p:sp>
        <p:nvSpPr>
          <p:cNvPr id="4" name="Номер слайда 3"/>
          <p:cNvSpPr>
            <a:spLocks noGrp="1"/>
          </p:cNvSpPr>
          <p:nvPr>
            <p:ph type="sldNum" sz="quarter" idx="10"/>
          </p:nvPr>
        </p:nvSpPr>
        <p:spPr/>
        <p:txBody>
          <a:bodyPr/>
          <a:lstStyle/>
          <a:p>
            <a:fld id="{EE0E258D-D214-4C02-BC55-11A3ABD67634}" type="slidenum">
              <a:rPr lang="ru-RU" smtClean="0"/>
              <a:t>28</a:t>
            </a:fld>
            <a:endParaRPr lang="ru-RU"/>
          </a:p>
        </p:txBody>
      </p:sp>
    </p:spTree>
    <p:extLst>
      <p:ext uri="{BB962C8B-B14F-4D97-AF65-F5344CB8AC3E}">
        <p14:creationId xmlns:p14="http://schemas.microsoft.com/office/powerpoint/2010/main" val="307711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29</a:t>
            </a:fld>
            <a:endParaRPr lang="ru-RU"/>
          </a:p>
        </p:txBody>
      </p:sp>
    </p:spTree>
    <p:extLst>
      <p:ext uri="{BB962C8B-B14F-4D97-AF65-F5344CB8AC3E}">
        <p14:creationId xmlns:p14="http://schemas.microsoft.com/office/powerpoint/2010/main" val="197960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период 2006-2023 гг. из трудоспособного возраста уходят работники, родившиеся с 1945 по 1965 год, а вступают в него работники, родившиеся с 1990 по 2010 год. В 1945-1965 гг. общий коэффициент рождаемости в среднем составлял 25 на 1000 человек населения, а в 1990-2010 гг. – 10 на 1000 человек населения, то есть в 2,5 раза меньше (рис. 1). </a:t>
            </a:r>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a:t>
            </a:fld>
            <a:endParaRPr lang="ru-RU"/>
          </a:p>
        </p:txBody>
      </p:sp>
    </p:spTree>
    <p:extLst>
      <p:ext uri="{BB962C8B-B14F-4D97-AF65-F5344CB8AC3E}">
        <p14:creationId xmlns:p14="http://schemas.microsoft.com/office/powerpoint/2010/main" val="571766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30</a:t>
            </a:fld>
            <a:endParaRPr lang="ru-RU"/>
          </a:p>
        </p:txBody>
      </p:sp>
    </p:spTree>
    <p:extLst>
      <p:ext uri="{BB962C8B-B14F-4D97-AF65-F5344CB8AC3E}">
        <p14:creationId xmlns:p14="http://schemas.microsoft.com/office/powerpoint/2010/main" val="286834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31</a:t>
            </a:fld>
            <a:endParaRPr lang="ru-RU"/>
          </a:p>
        </p:txBody>
      </p:sp>
    </p:spTree>
    <p:extLst>
      <p:ext uri="{BB962C8B-B14F-4D97-AF65-F5344CB8AC3E}">
        <p14:creationId xmlns:p14="http://schemas.microsoft.com/office/powerpoint/2010/main" val="42043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Если пересчитать реальную долларовую зарплату ценах декабря 2017 года, то это максимальный уровень зарплаты, начиная с 2011 года</a:t>
            </a:r>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32</a:t>
            </a:fld>
            <a:endParaRPr lang="ru-RU"/>
          </a:p>
        </p:txBody>
      </p:sp>
    </p:spTree>
    <p:extLst>
      <p:ext uri="{BB962C8B-B14F-4D97-AF65-F5344CB8AC3E}">
        <p14:creationId xmlns:p14="http://schemas.microsoft.com/office/powerpoint/2010/main" val="6383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33</a:t>
            </a:fld>
            <a:endParaRPr lang="ru-RU"/>
          </a:p>
        </p:txBody>
      </p:sp>
    </p:spTree>
    <p:extLst>
      <p:ext uri="{BB962C8B-B14F-4D97-AF65-F5344CB8AC3E}">
        <p14:creationId xmlns:p14="http://schemas.microsoft.com/office/powerpoint/2010/main" val="1289272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Денежные доходы населения складываются из нескольких источников. Примерно 62% доходов в Беларуси (по последним данным) приходится на зарплату, 24% – на социальные трансферты (пенсии, стипендии, пособия), 8% – на доходы от предпринимательской деятельности, 3% – на доходы от собственности (проценты по депозитам, дивиденды от акций, сдача в аренду жилья, и др.), 3% – на прочие доходы (поступления от продажи продукции сельского хозяйства, доходы от продажи вторсырья, выигрыши по лотереям, и др.).</a:t>
            </a:r>
          </a:p>
        </p:txBody>
      </p:sp>
      <p:sp>
        <p:nvSpPr>
          <p:cNvPr id="4" name="Номер слайда 3"/>
          <p:cNvSpPr>
            <a:spLocks noGrp="1"/>
          </p:cNvSpPr>
          <p:nvPr>
            <p:ph type="sldNum" sz="quarter" idx="10"/>
          </p:nvPr>
        </p:nvSpPr>
        <p:spPr/>
        <p:txBody>
          <a:bodyPr/>
          <a:lstStyle/>
          <a:p>
            <a:fld id="{EE0E258D-D214-4C02-BC55-11A3ABD67634}" type="slidenum">
              <a:rPr lang="ru-RU" smtClean="0"/>
              <a:t>34</a:t>
            </a:fld>
            <a:endParaRPr lang="ru-RU"/>
          </a:p>
        </p:txBody>
      </p:sp>
    </p:spTree>
    <p:extLst>
      <p:ext uri="{BB962C8B-B14F-4D97-AF65-F5344CB8AC3E}">
        <p14:creationId xmlns:p14="http://schemas.microsoft.com/office/powerpoint/2010/main" val="3142933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этот показатель помимо фонда заработной платы Республики Беларусь включается и заработная плата, полученная белорусами за границей.</a:t>
            </a:r>
          </a:p>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35</a:t>
            </a:fld>
            <a:endParaRPr lang="ru-RU"/>
          </a:p>
        </p:txBody>
      </p:sp>
    </p:spTree>
    <p:extLst>
      <p:ext uri="{BB962C8B-B14F-4D97-AF65-F5344CB8AC3E}">
        <p14:creationId xmlns:p14="http://schemas.microsoft.com/office/powerpoint/2010/main" val="406345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Реальные доходы населения от предпринимательской деятельности в последние два года оставались практически на неизменном уровне. Ранее, в 2014-2015 годах, они упали ниже уровня кризисного 2011 года. Затем их падение остановилось, но восстановления не произошло. В 2016-2017 годах их уровень был ниже уровня 2011 года (рис. 3). Доля доходов от предпринимательской деятельности в общих денежных доходах населения снизилась с 11% в 2011 году до 8% в 2017 году.  Все это как-то не согласуется с многочисленными вербальными интервенциями об улучшении условий для ведения предпринимательской деятельности и с принятыми постановлениями в этой области.</a:t>
            </a:r>
          </a:p>
        </p:txBody>
      </p:sp>
      <p:sp>
        <p:nvSpPr>
          <p:cNvPr id="4" name="Номер слайда 3"/>
          <p:cNvSpPr>
            <a:spLocks noGrp="1"/>
          </p:cNvSpPr>
          <p:nvPr>
            <p:ph type="sldNum" sz="quarter" idx="10"/>
          </p:nvPr>
        </p:nvSpPr>
        <p:spPr/>
        <p:txBody>
          <a:bodyPr/>
          <a:lstStyle/>
          <a:p>
            <a:fld id="{EE0E258D-D214-4C02-BC55-11A3ABD67634}" type="slidenum">
              <a:rPr lang="ru-RU" smtClean="0"/>
              <a:t>36</a:t>
            </a:fld>
            <a:endParaRPr lang="ru-RU"/>
          </a:p>
        </p:txBody>
      </p:sp>
    </p:spTree>
    <p:extLst>
      <p:ext uri="{BB962C8B-B14F-4D97-AF65-F5344CB8AC3E}">
        <p14:creationId xmlns:p14="http://schemas.microsoft.com/office/powerpoint/2010/main" val="1728338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Вместе со старением населения растет доля социальных трансфертов в денежных доходах населения (с 20% в 2011 году до 24% в 2017 году). В трехлетний период снижения заработной платы (с декабря 2013 г. по ноябрь 2016 г.) реальные социальные трансферты оставались практически на одном уровне (рис. 4). Это единственный источник доходов населения, который не демонстрировал падения. За счет социальной политики смягчалось влияние кризиса на наиболее социально уязвимые группы населения (на пенсионеров, студентов, матерей, находящихся в отпуске по уходу за ребенком, на людей с ограниченными возможностями).  Вместе с тем, в 2017 году не происходило существенного восстановления объема социальных трансфертов населению.  Так, в октябре 2017 г. их уровень был по-прежнему ниже уровня середины 2016 года (рис. 4). Видимо поддержка госпредприятий снова стала приоритетнее по сравнению с поддержкой наиболее социально уязвимых групп населения.</a:t>
            </a:r>
          </a:p>
        </p:txBody>
      </p:sp>
      <p:sp>
        <p:nvSpPr>
          <p:cNvPr id="4" name="Номер слайда 3"/>
          <p:cNvSpPr>
            <a:spLocks noGrp="1"/>
          </p:cNvSpPr>
          <p:nvPr>
            <p:ph type="sldNum" sz="quarter" idx="10"/>
          </p:nvPr>
        </p:nvSpPr>
        <p:spPr/>
        <p:txBody>
          <a:bodyPr/>
          <a:lstStyle/>
          <a:p>
            <a:fld id="{EE0E258D-D214-4C02-BC55-11A3ABD67634}" type="slidenum">
              <a:rPr lang="ru-RU" smtClean="0"/>
              <a:t>37</a:t>
            </a:fld>
            <a:endParaRPr lang="ru-RU"/>
          </a:p>
        </p:txBody>
      </p:sp>
    </p:spTree>
    <p:extLst>
      <p:ext uri="{BB962C8B-B14F-4D97-AF65-F5344CB8AC3E}">
        <p14:creationId xmlns:p14="http://schemas.microsoft.com/office/powerpoint/2010/main" val="16287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Львиную долю доходов населения от собственности в Беларуси занимают проценты по депозитам. Вместе с падением заработной платы население стало проедать часть сбережений в виде депозитов, что стало приводить к уменьшению процентов по ним. Всплеск в первой половине 2015 года обусловлен валютным кризисом, девальвацией национальной валюты и ростом ставок по срочным рублевым депозитам для населения (рис. 5). Затем по мере поступательного снижения процентных ставок по срочным рублевым депозитам (с 47,2% в феврале 2015 г. до 7,5% годовых в ноябре 2017 г.) стали снижаться и реальные доходы населения от собственности. При этом это снижение не было компенсировано другими источниками. Население по-прежнему не допускается к покупке акций и облигаций прибыльных госпредприятий, хотя последние почти все были акционированы. Дивиденды и доступ к части прибыли госпредприятий имеют в основном представители от государства (госслужащие).</a:t>
            </a:r>
          </a:p>
        </p:txBody>
      </p:sp>
      <p:sp>
        <p:nvSpPr>
          <p:cNvPr id="4" name="Номер слайда 3"/>
          <p:cNvSpPr>
            <a:spLocks noGrp="1"/>
          </p:cNvSpPr>
          <p:nvPr>
            <p:ph type="sldNum" sz="quarter" idx="10"/>
          </p:nvPr>
        </p:nvSpPr>
        <p:spPr/>
        <p:txBody>
          <a:bodyPr/>
          <a:lstStyle/>
          <a:p>
            <a:fld id="{EE0E258D-D214-4C02-BC55-11A3ABD67634}" type="slidenum">
              <a:rPr lang="ru-RU" smtClean="0"/>
              <a:t>38</a:t>
            </a:fld>
            <a:endParaRPr lang="ru-RU"/>
          </a:p>
        </p:txBody>
      </p:sp>
    </p:spTree>
    <p:extLst>
      <p:ext uri="{BB962C8B-B14F-4D97-AF65-F5344CB8AC3E}">
        <p14:creationId xmlns:p14="http://schemas.microsoft.com/office/powerpoint/2010/main" val="328788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Прочие доходы - поступления от продажи продукции сельского хозяйства, доходы от продажи вторсырья, выигрыши по лотереям, и др.</a:t>
            </a:r>
          </a:p>
        </p:txBody>
      </p:sp>
      <p:sp>
        <p:nvSpPr>
          <p:cNvPr id="4" name="Номер слайда 3"/>
          <p:cNvSpPr>
            <a:spLocks noGrp="1"/>
          </p:cNvSpPr>
          <p:nvPr>
            <p:ph type="sldNum" sz="quarter" idx="10"/>
          </p:nvPr>
        </p:nvSpPr>
        <p:spPr/>
        <p:txBody>
          <a:bodyPr/>
          <a:lstStyle/>
          <a:p>
            <a:fld id="{EE0E258D-D214-4C02-BC55-11A3ABD67634}" type="slidenum">
              <a:rPr lang="ru-RU" smtClean="0"/>
              <a:t>39</a:t>
            </a:fld>
            <a:endParaRPr lang="ru-RU"/>
          </a:p>
        </p:txBody>
      </p:sp>
    </p:spTree>
    <p:extLst>
      <p:ext uri="{BB962C8B-B14F-4D97-AF65-F5344CB8AC3E}">
        <p14:creationId xmlns:p14="http://schemas.microsoft.com/office/powerpoint/2010/main" val="297468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За 10 лет она снизилась на 475 тыс. чел. или на 7%. В ближайшие 7 лет она продолжит снижаться примерно такими же темпами, а затем темпы снижения замедлятся. С 2023 года население в трудоспособном возрасте начнут покидать женщины, родившиеся после 1965-го года, когда общий коэффициент рождаемости снизился до 18 на 1000 человек населения. Этому будет способствовать также начавшееся с 2017 года повышение пенсионного возраста, которое завершится в 2022 году. </a:t>
            </a:r>
          </a:p>
        </p:txBody>
      </p:sp>
      <p:sp>
        <p:nvSpPr>
          <p:cNvPr id="4" name="Номер слайда 3"/>
          <p:cNvSpPr>
            <a:spLocks noGrp="1"/>
          </p:cNvSpPr>
          <p:nvPr>
            <p:ph type="sldNum" sz="quarter" idx="10"/>
          </p:nvPr>
        </p:nvSpPr>
        <p:spPr/>
        <p:txBody>
          <a:bodyPr/>
          <a:lstStyle/>
          <a:p>
            <a:fld id="{EE0E258D-D214-4C02-BC55-11A3ABD67634}" type="slidenum">
              <a:rPr lang="ru-RU" smtClean="0"/>
              <a:t>4</a:t>
            </a:fld>
            <a:endParaRPr lang="ru-RU"/>
          </a:p>
        </p:txBody>
      </p:sp>
    </p:spTree>
    <p:extLst>
      <p:ext uri="{BB962C8B-B14F-4D97-AF65-F5344CB8AC3E}">
        <p14:creationId xmlns:p14="http://schemas.microsoft.com/office/powerpoint/2010/main" val="2510241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41</a:t>
            </a:fld>
            <a:endParaRPr lang="ru-RU"/>
          </a:p>
        </p:txBody>
      </p:sp>
    </p:spTree>
    <p:extLst>
      <p:ext uri="{BB962C8B-B14F-4D97-AF65-F5344CB8AC3E}">
        <p14:creationId xmlns:p14="http://schemas.microsoft.com/office/powerpoint/2010/main" val="3968877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42</a:t>
            </a:fld>
            <a:endParaRPr lang="ru-RU"/>
          </a:p>
        </p:txBody>
      </p:sp>
    </p:spTree>
    <p:extLst>
      <p:ext uri="{BB962C8B-B14F-4D97-AF65-F5344CB8AC3E}">
        <p14:creationId xmlns:p14="http://schemas.microsoft.com/office/powerpoint/2010/main" val="240178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43</a:t>
            </a:fld>
            <a:endParaRPr lang="ru-RU"/>
          </a:p>
        </p:txBody>
      </p:sp>
    </p:spTree>
    <p:extLst>
      <p:ext uri="{BB962C8B-B14F-4D97-AF65-F5344CB8AC3E}">
        <p14:creationId xmlns:p14="http://schemas.microsoft.com/office/powerpoint/2010/main" val="1000664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44</a:t>
            </a:fld>
            <a:endParaRPr lang="ru-RU"/>
          </a:p>
        </p:txBody>
      </p:sp>
    </p:spTree>
    <p:extLst>
      <p:ext uri="{BB962C8B-B14F-4D97-AF65-F5344CB8AC3E}">
        <p14:creationId xmlns:p14="http://schemas.microsoft.com/office/powerpoint/2010/main" val="2144287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45</a:t>
            </a:fld>
            <a:endParaRPr lang="ru-RU"/>
          </a:p>
        </p:txBody>
      </p:sp>
    </p:spTree>
    <p:extLst>
      <p:ext uri="{BB962C8B-B14F-4D97-AF65-F5344CB8AC3E}">
        <p14:creationId xmlns:p14="http://schemas.microsoft.com/office/powerpoint/2010/main" val="677100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46</a:t>
            </a:fld>
            <a:endParaRPr lang="ru-RU"/>
          </a:p>
        </p:txBody>
      </p:sp>
    </p:spTree>
    <p:extLst>
      <p:ext uri="{BB962C8B-B14F-4D97-AF65-F5344CB8AC3E}">
        <p14:creationId xmlns:p14="http://schemas.microsoft.com/office/powerpoint/2010/main" val="3306963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Проводимые Белстатом обследования домашних хозяйств по изучению занятости населения позволили выяснить состав цифры в 455 тыс. человек неучтенного незанятого населения в 2011 году. Как впоследствии оказалось, 2/4 – это незарегистрированные безработные (210 тыс.), 1/4 – это лица, которые ведут домашние хозяйства (130 тыс. чел.). Еще, предположительно, 1/4  – это лица, неофициально работающие за границей (100 тыс.). И только 1/15 – это лица, не имеющие необходимости и желания работать (30 тыс. чел.).</a:t>
            </a:r>
          </a:p>
        </p:txBody>
      </p:sp>
      <p:sp>
        <p:nvSpPr>
          <p:cNvPr id="4" name="Номер слайда 3"/>
          <p:cNvSpPr>
            <a:spLocks noGrp="1"/>
          </p:cNvSpPr>
          <p:nvPr>
            <p:ph type="sldNum" sz="quarter" idx="10"/>
          </p:nvPr>
        </p:nvSpPr>
        <p:spPr/>
        <p:txBody>
          <a:bodyPr/>
          <a:lstStyle/>
          <a:p>
            <a:fld id="{EE0E258D-D214-4C02-BC55-11A3ABD67634}" type="slidenum">
              <a:rPr lang="ru-RU" smtClean="0"/>
              <a:t>62</a:t>
            </a:fld>
            <a:endParaRPr lang="ru-RU"/>
          </a:p>
        </p:txBody>
      </p:sp>
    </p:spTree>
    <p:extLst>
      <p:ext uri="{BB962C8B-B14F-4D97-AF65-F5344CB8AC3E}">
        <p14:creationId xmlns:p14="http://schemas.microsoft.com/office/powerpoint/2010/main" val="1389799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endParaRPr lang="ru-RU" sz="1200" dirty="0" smtClean="0">
              <a:solidFill>
                <a:schemeClr val="tx1"/>
              </a:solidFill>
              <a:latin typeface="Tahoma" pitchFamily="34" charset="0"/>
              <a:cs typeface="Tahoma" pitchFamily="34" charset="0"/>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63</a:t>
            </a:fld>
            <a:endParaRPr lang="ru-RU"/>
          </a:p>
        </p:txBody>
      </p:sp>
    </p:spTree>
    <p:extLst>
      <p:ext uri="{BB962C8B-B14F-4D97-AF65-F5344CB8AC3E}">
        <p14:creationId xmlns:p14="http://schemas.microsoft.com/office/powerpoint/2010/main" val="53463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Несмотря на то, что демографический переход и снижение численности населения в трудоспособном возрасте начались с 2006 года, число занятого населения в 2006-2010 гг. увеличивалось. И только, начиная с 2011 года, оно стало уменьшаться.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Это было связано с ростом доли занятых работников в трудоспособном возрасте с 70% в 2004 г. до 72% в 2006 г. и до 76,5% в 2011 году. По этой причине даже в условиях снижения численности населения в трудоспособном возрасте число занятых в экономике продолжало увеличиваться с 4470 тыс. чел. в 2006 г. до 4703 тыс. чел. в 2010 году. </a:t>
            </a:r>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5</a:t>
            </a:fld>
            <a:endParaRPr lang="ru-RU"/>
          </a:p>
        </p:txBody>
      </p:sp>
    </p:spTree>
    <p:extLst>
      <p:ext uri="{BB962C8B-B14F-4D97-AF65-F5344CB8AC3E}">
        <p14:creationId xmlns:p14="http://schemas.microsoft.com/office/powerpoint/2010/main" val="329022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2011-2016 гг. доля занятых работников в трудоспособном населении трудоспособного возраста оставалась примерно на одном уровне – 75%. Соответственно доля незанятых работников была на уровне 25%. Поэтому основной причиной снижения занятости в этот период являлось снижение численности населения в трудоспособном возрасте. Оно снизилось за этот период на 380 тысяч чел. или на 7%. Численность занятых в экономике при этом снизилась на 289 тыс. человек. </a:t>
            </a:r>
          </a:p>
        </p:txBody>
      </p:sp>
      <p:sp>
        <p:nvSpPr>
          <p:cNvPr id="4" name="Номер слайда 3"/>
          <p:cNvSpPr>
            <a:spLocks noGrp="1"/>
          </p:cNvSpPr>
          <p:nvPr>
            <p:ph type="sldNum" sz="quarter" idx="10"/>
          </p:nvPr>
        </p:nvSpPr>
        <p:spPr/>
        <p:txBody>
          <a:bodyPr/>
          <a:lstStyle/>
          <a:p>
            <a:fld id="{EE0E258D-D214-4C02-BC55-11A3ABD67634}" type="slidenum">
              <a:rPr lang="ru-RU" smtClean="0"/>
              <a:t>7</a:t>
            </a:fld>
            <a:endParaRPr lang="ru-RU"/>
          </a:p>
        </p:txBody>
      </p:sp>
    </p:spTree>
    <p:extLst>
      <p:ext uri="{BB962C8B-B14F-4D97-AF65-F5344CB8AC3E}">
        <p14:creationId xmlns:p14="http://schemas.microsoft.com/office/powerpoint/2010/main" val="285201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Структура незанятого населения в трудоспособном возрасте за последние пять лет значительно изменилась только по двум категориям лиц. Число студентов уменьшилось на 111 тыс. чел. (или на 8%), а родителей, находящихся в отпуске по уходу за ребенком увеличилось на 86 тыс. чел. (или на 6%). С 2012 г. Белстат начал проводить обследование домашних хозяйств по изучению занятости населения. Это позволило выяснить, чем занимаются 455 тысяч человек, которые в 2011 году «не числились в качестве работающих или учащихся», и которых в августе 2012 года тогдашний премьер впервые предложил привлечь к финансированию социальных расходов. После проведения обследования число неучтенного незанятого населения снизилась на порядок (до 111 тыс. человек в 2012 г.). Такое же значение оно имело и в 2015 году</a:t>
            </a:r>
            <a:r>
              <a:rPr lang="be-BY"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Было выявлено, что в 2012-2016 гг. в среднем 211 тыс. человек не имели работы, не были зарегистрированы в службах занятости, но активно искали работу и готовы были к ней приступить. По определению МОТ – это безработные. Также было выявлено, что имеется категория лиц, которые долго искали работу и утвердились во мнении, что ее найти нет возможности. Поэтому они перестали искать работу. В 2012-2015 гг. в среднем их насчитывалось 35 тыс. человек. Таких людей, по определению МОТ не относят к безработным, но и работы они не имеют.</a:t>
            </a:r>
          </a:p>
          <a:p>
            <a:r>
              <a:rPr lang="ru-RU" sz="1200" kern="1200" dirty="0" smtClean="0">
                <a:solidFill>
                  <a:schemeClr val="tx1"/>
                </a:solidFill>
                <a:effectLst/>
                <a:latin typeface="+mn-lt"/>
                <a:ea typeface="+mn-ea"/>
                <a:cs typeface="+mn-cs"/>
              </a:rPr>
              <a:t>По данным обследования домашних хозяйств было выявлено, что в 2012-2015 гг. за пределами Беларуси работало в среднем 55 тыс. человек (из них – 93% в России). Это люди, которые заявили об этом в ходе обследования, потому что работают за границей легально и платят там налоги. Это соотносится с данными платежного баланса. В 2016 г. по статье «оплата труда работников из-за границы» в Беларусь поступило 417 млн. </a:t>
            </a:r>
            <a:r>
              <a:rPr lang="en-US" sz="1200" kern="1200" dirty="0" smtClean="0">
                <a:solidFill>
                  <a:schemeClr val="tx1"/>
                </a:solidFill>
                <a:effectLst/>
                <a:latin typeface="+mn-lt"/>
                <a:ea typeface="+mn-ea"/>
                <a:cs typeface="+mn-cs"/>
              </a:rPr>
              <a:t>USD</a:t>
            </a:r>
            <a:r>
              <a:rPr lang="ru-RU" sz="1200" kern="1200" dirty="0" smtClean="0">
                <a:solidFill>
                  <a:schemeClr val="tx1"/>
                </a:solidFill>
                <a:effectLst/>
                <a:latin typeface="+mn-lt"/>
                <a:ea typeface="+mn-ea"/>
                <a:cs typeface="+mn-cs"/>
              </a:rPr>
              <a:t>, что составляет 58 тыс. среднегодовых российских зарплат. </a:t>
            </a:r>
          </a:p>
          <a:p>
            <a:r>
              <a:rPr lang="ru-RU" sz="1200" kern="1200" dirty="0" smtClean="0">
                <a:solidFill>
                  <a:schemeClr val="tx1"/>
                </a:solidFill>
                <a:effectLst/>
                <a:latin typeface="+mn-lt"/>
                <a:ea typeface="+mn-ea"/>
                <a:cs typeface="+mn-cs"/>
              </a:rPr>
              <a:t>Также было выявлено, что в 2012-2015 гг. в среднем 125 тыс. человек вели домашнее хозяйство.</a:t>
            </a:r>
          </a:p>
          <a:p>
            <a:r>
              <a:rPr lang="ru-RU" sz="1200" kern="1200" dirty="0" smtClean="0">
                <a:solidFill>
                  <a:schemeClr val="tx1"/>
                </a:solidFill>
                <a:effectLst/>
                <a:latin typeface="+mn-lt"/>
                <a:ea typeface="+mn-ea"/>
                <a:cs typeface="+mn-cs"/>
              </a:rPr>
              <a:t>В результате новых обследований Белстата удалось выяснить, что число тех, кто не имеет необходимости или не хочет работать в 2012-2015 гг. в среднем составляло 30 тыс. человек. </a:t>
            </a:r>
          </a:p>
        </p:txBody>
      </p:sp>
      <p:sp>
        <p:nvSpPr>
          <p:cNvPr id="4" name="Номер слайда 3"/>
          <p:cNvSpPr>
            <a:spLocks noGrp="1"/>
          </p:cNvSpPr>
          <p:nvPr>
            <p:ph type="sldNum" sz="quarter" idx="10"/>
          </p:nvPr>
        </p:nvSpPr>
        <p:spPr/>
        <p:txBody>
          <a:bodyPr/>
          <a:lstStyle/>
          <a:p>
            <a:fld id="{EE0E258D-D214-4C02-BC55-11A3ABD67634}" type="slidenum">
              <a:rPr lang="ru-RU" smtClean="0"/>
              <a:t>8</a:t>
            </a:fld>
            <a:endParaRPr lang="ru-RU"/>
          </a:p>
        </p:txBody>
      </p:sp>
    </p:spTree>
    <p:extLst>
      <p:ext uri="{BB962C8B-B14F-4D97-AF65-F5344CB8AC3E}">
        <p14:creationId xmlns:p14="http://schemas.microsoft.com/office/powerpoint/2010/main" val="268021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Распространены  явления, когда часть выручки проводится мимо расчетного счета, кассы, когда официально оформленные работники часть зарплаты получают в конвертах. В этих случаях лицам удается избегать полной уплаты налогов, но они входят в категорию занятого населения и не попадают под действие Декрета №3. </a:t>
            </a:r>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10</a:t>
            </a:fld>
            <a:endParaRPr lang="ru-RU"/>
          </a:p>
        </p:txBody>
      </p:sp>
    </p:spTree>
    <p:extLst>
      <p:ext uri="{BB962C8B-B14F-4D97-AF65-F5344CB8AC3E}">
        <p14:creationId xmlns:p14="http://schemas.microsoft.com/office/powerpoint/2010/main" val="377362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начало 2016 года, по данным Белстата, на 1000 человек в трудоспособном возрасте приходилось 727 человек в нетрудоспособных возрастах. Учитывая, что 25% населения в трудоспособном возрасте незанято, и, наоборот, 16% населения старше трудоспособного возраста занято в экономике, то реальную нагрузку на занятых работников показывает модифицированный коэффициент демографической нагрузки. Согласно этому коэффициенту, на 1000 занятых работников (занятое население в трудоспособном возрасте и работающие пенсионеры) в 2016 г. приходилось 1152 незанятых человека в трудоспособном и нетрудоспособном возрасте.</a:t>
            </a:r>
            <a:endParaRPr lang="ru-RU" dirty="0"/>
          </a:p>
        </p:txBody>
      </p:sp>
      <p:sp>
        <p:nvSpPr>
          <p:cNvPr id="4" name="Номер слайда 3"/>
          <p:cNvSpPr>
            <a:spLocks noGrp="1"/>
          </p:cNvSpPr>
          <p:nvPr>
            <p:ph type="sldNum" sz="quarter" idx="10"/>
          </p:nvPr>
        </p:nvSpPr>
        <p:spPr/>
        <p:txBody>
          <a:bodyPr/>
          <a:lstStyle/>
          <a:p>
            <a:fld id="{EE0E258D-D214-4C02-BC55-11A3ABD67634}" type="slidenum">
              <a:rPr lang="ru-RU" smtClean="0"/>
              <a:t>11</a:t>
            </a:fld>
            <a:endParaRPr lang="ru-RU"/>
          </a:p>
        </p:txBody>
      </p:sp>
    </p:spTree>
    <p:extLst>
      <p:ext uri="{BB962C8B-B14F-4D97-AF65-F5344CB8AC3E}">
        <p14:creationId xmlns:p14="http://schemas.microsoft.com/office/powerpoint/2010/main" val="280079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1000 занятых работников (занятое население в трудоспособном возрасте и работающие пенсионеры) в 2016 г. приходилось 1156 незанятых человека в трудоспособном и нетрудоспособном возрасте. (рис. 2).</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E0E258D-D214-4C02-BC55-11A3ABD67634}" type="slidenum">
              <a:rPr lang="ru-RU" smtClean="0"/>
              <a:t>12</a:t>
            </a:fld>
            <a:endParaRPr lang="ru-RU"/>
          </a:p>
        </p:txBody>
      </p:sp>
    </p:spTree>
    <p:extLst>
      <p:ext uri="{BB962C8B-B14F-4D97-AF65-F5344CB8AC3E}">
        <p14:creationId xmlns:p14="http://schemas.microsoft.com/office/powerpoint/2010/main" val="181191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Титульный слайд">
    <p:spTree>
      <p:nvGrpSpPr>
        <p:cNvPr id="1" name=""/>
        <p:cNvGrpSpPr/>
        <p:nvPr/>
      </p:nvGrpSpPr>
      <p:grpSpPr>
        <a:xfrm>
          <a:off x="0" y="0"/>
          <a:ext cx="0" cy="0"/>
          <a:chOff x="0" y="0"/>
          <a:chExt cx="0" cy="0"/>
        </a:xfrm>
      </p:grpSpPr>
      <p:pic>
        <p:nvPicPr>
          <p:cNvPr id="2" name="Picture 2" descr="YellowGrid3"/>
          <p:cNvPicPr>
            <a:picLocks noChangeAspect="1" noChangeArrowheads="1"/>
          </p:cNvPicPr>
          <p:nvPr/>
        </p:nvPicPr>
        <p:blipFill>
          <a:blip r:embed="rId2">
            <a:lum bright="20000" contrast="-30000"/>
            <a:extLst>
              <a:ext uri="{28A0092B-C50C-407E-A947-70E740481C1C}">
                <a14:useLocalDpi xmlns:a14="http://schemas.microsoft.com/office/drawing/2010/main" val="0"/>
              </a:ext>
            </a:extLst>
          </a:blip>
          <a:srcRect b="41312"/>
          <a:stretch>
            <a:fillRect/>
          </a:stretch>
        </p:blipFill>
        <p:spPr bwMode="auto">
          <a:xfrm>
            <a:off x="1676400" y="0"/>
            <a:ext cx="746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orange-bar1"/>
          <p:cNvPicPr>
            <a:picLocks noChangeAspect="1" noChangeArrowheads="1"/>
          </p:cNvPicPr>
          <p:nvPr/>
        </p:nvPicPr>
        <p:blipFill>
          <a:blip r:embed="rId3">
            <a:lum bright="-4000" contrast="10000"/>
            <a:extLst>
              <a:ext uri="{28A0092B-C50C-407E-A947-70E740481C1C}">
                <a14:useLocalDpi xmlns:a14="http://schemas.microsoft.com/office/drawing/2010/main" val="0"/>
              </a:ext>
            </a:extLst>
          </a:blip>
          <a:srcRect/>
          <a:stretch>
            <a:fillRect/>
          </a:stretch>
        </p:blipFill>
        <p:spPr bwMode="auto">
          <a:xfrm>
            <a:off x="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667000" y="2895600"/>
            <a:ext cx="5410200" cy="3124200"/>
          </a:xfrm>
          <a:prstGeom prst="rect">
            <a:avLst/>
          </a:prstGeom>
          <a:noFill/>
          <a:ln>
            <a:noFill/>
          </a:ln>
          <a:extLst/>
        </p:spPr>
        <p:txBody>
          <a:bodyPr/>
          <a:lstStyle>
            <a:lvl1pPr eaLnBrk="0" hangingPunct="0">
              <a:tabLst>
                <a:tab pos="4348163" algn="r"/>
              </a:tabLst>
              <a:defRPr sz="2400">
                <a:solidFill>
                  <a:schemeClr val="tx1"/>
                </a:solidFill>
                <a:latin typeface="Times New Roman" pitchFamily="18" charset="0"/>
              </a:defRPr>
            </a:lvl1pPr>
            <a:lvl2pPr marL="742950" indent="-285750" eaLnBrk="0" hangingPunct="0">
              <a:tabLst>
                <a:tab pos="4348163" algn="r"/>
              </a:tabLst>
              <a:defRPr sz="2400">
                <a:solidFill>
                  <a:schemeClr val="tx1"/>
                </a:solidFill>
                <a:latin typeface="Times New Roman" pitchFamily="18" charset="0"/>
              </a:defRPr>
            </a:lvl2pPr>
            <a:lvl3pPr marL="1143000" indent="-228600" eaLnBrk="0" hangingPunct="0">
              <a:tabLst>
                <a:tab pos="4348163" algn="r"/>
              </a:tabLst>
              <a:defRPr sz="2400">
                <a:solidFill>
                  <a:schemeClr val="tx1"/>
                </a:solidFill>
                <a:latin typeface="Times New Roman" pitchFamily="18" charset="0"/>
              </a:defRPr>
            </a:lvl3pPr>
            <a:lvl4pPr marL="1600200" indent="-228600" eaLnBrk="0" hangingPunct="0">
              <a:tabLst>
                <a:tab pos="4348163" algn="r"/>
              </a:tabLst>
              <a:defRPr sz="2400">
                <a:solidFill>
                  <a:schemeClr val="tx1"/>
                </a:solidFill>
                <a:latin typeface="Times New Roman" pitchFamily="18" charset="0"/>
              </a:defRPr>
            </a:lvl4pPr>
            <a:lvl5pPr marL="2057400" indent="-228600" eaLnBrk="0" hangingPunct="0">
              <a:tabLst>
                <a:tab pos="4348163" algn="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4348163" algn="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4348163" algn="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4348163" algn="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4348163" algn="r"/>
              </a:tabLst>
              <a:defRPr sz="2400">
                <a:solidFill>
                  <a:schemeClr val="tx1"/>
                </a:solidFill>
                <a:latin typeface="Times New Roman" pitchFamily="18" charset="0"/>
              </a:defRPr>
            </a:lvl9pPr>
          </a:lstStyle>
          <a:p>
            <a:pPr algn="ctr" eaLnBrk="1" hangingPunct="1">
              <a:lnSpc>
                <a:spcPct val="75000"/>
              </a:lnSpc>
              <a:spcBef>
                <a:spcPct val="120000"/>
              </a:spcBef>
              <a:defRPr/>
            </a:pPr>
            <a:r>
              <a:rPr lang="en-US" sz="5000" smtClean="0">
                <a:solidFill>
                  <a:srgbClr val="660033"/>
                </a:solidFill>
                <a:latin typeface="Arial" charset="0"/>
              </a:rPr>
              <a:t>macroeconomics</a:t>
            </a:r>
            <a:r>
              <a:rPr lang="en-US" sz="5000" smtClean="0">
                <a:solidFill>
                  <a:srgbClr val="6D92DB"/>
                </a:solidFill>
                <a:latin typeface="Arial" charset="0"/>
              </a:rPr>
              <a:t> </a:t>
            </a:r>
            <a:r>
              <a:rPr lang="en-US" sz="2200" smtClean="0">
                <a:solidFill>
                  <a:srgbClr val="6D92DB"/>
                </a:solidFill>
                <a:latin typeface="Arial" charset="0"/>
              </a:rPr>
              <a:t>	</a:t>
            </a:r>
            <a:r>
              <a:rPr lang="en-US" sz="2200" smtClean="0">
                <a:solidFill>
                  <a:srgbClr val="8CAFCE"/>
                </a:solidFill>
                <a:latin typeface="Arial" charset="0"/>
              </a:rPr>
              <a:t>fifth edition</a:t>
            </a:r>
          </a:p>
          <a:p>
            <a:pPr algn="ctr" eaLnBrk="1" hangingPunct="1">
              <a:spcBef>
                <a:spcPct val="100000"/>
              </a:spcBef>
              <a:defRPr/>
            </a:pPr>
            <a:r>
              <a:rPr lang="en-US" sz="3000" b="1" smtClean="0">
                <a:solidFill>
                  <a:srgbClr val="6D92DB"/>
                </a:solidFill>
                <a:latin typeface="Arial" charset="0"/>
              </a:rPr>
              <a:t>	</a:t>
            </a:r>
            <a:r>
              <a:rPr lang="en-US" sz="3000" b="1" smtClean="0">
                <a:solidFill>
                  <a:srgbClr val="C24F00"/>
                </a:solidFill>
                <a:latin typeface="Arial" charset="0"/>
              </a:rPr>
              <a:t>N. Gregory Mankiw</a:t>
            </a:r>
          </a:p>
          <a:p>
            <a:pPr algn="ctr" eaLnBrk="1" hangingPunct="1">
              <a:spcBef>
                <a:spcPct val="100000"/>
              </a:spcBef>
              <a:defRPr/>
            </a:pPr>
            <a:r>
              <a:rPr lang="en-US" smtClean="0">
                <a:solidFill>
                  <a:srgbClr val="C24F00"/>
                </a:solidFill>
                <a:latin typeface="Arial" charset="0"/>
              </a:rPr>
              <a:t>	</a:t>
            </a:r>
            <a:r>
              <a:rPr lang="en-US" smtClean="0">
                <a:solidFill>
                  <a:srgbClr val="660033"/>
                </a:solidFill>
                <a:latin typeface="Arial" charset="0"/>
              </a:rPr>
              <a:t>PowerPoint</a:t>
            </a:r>
            <a:r>
              <a:rPr lang="en-US" baseline="40000" smtClean="0">
                <a:solidFill>
                  <a:srgbClr val="660033"/>
                </a:solidFill>
                <a:latin typeface="Arial" charset="0"/>
              </a:rPr>
              <a:t>®</a:t>
            </a:r>
            <a:r>
              <a:rPr lang="en-US" smtClean="0">
                <a:solidFill>
                  <a:srgbClr val="660033"/>
                </a:solidFill>
                <a:latin typeface="Arial" charset="0"/>
              </a:rPr>
              <a:t> Slides </a:t>
            </a:r>
            <a:br>
              <a:rPr lang="en-US" smtClean="0">
                <a:solidFill>
                  <a:srgbClr val="660033"/>
                </a:solidFill>
                <a:latin typeface="Arial" charset="0"/>
              </a:rPr>
            </a:br>
            <a:r>
              <a:rPr lang="en-US" smtClean="0">
                <a:solidFill>
                  <a:srgbClr val="660033"/>
                </a:solidFill>
                <a:latin typeface="Arial" charset="0"/>
              </a:rPr>
              <a:t>	by Ron Cronovich</a:t>
            </a:r>
          </a:p>
        </p:txBody>
      </p:sp>
      <p:sp>
        <p:nvSpPr>
          <p:cNvPr id="5" name="Text Box 6"/>
          <p:cNvSpPr txBox="1">
            <a:spLocks noChangeArrowheads="1"/>
          </p:cNvSpPr>
          <p:nvPr/>
        </p:nvSpPr>
        <p:spPr bwMode="auto">
          <a:xfrm rot="16200000">
            <a:off x="-2460625" y="2538413"/>
            <a:ext cx="6400800" cy="2057400"/>
          </a:xfrm>
          <a:prstGeom prst="rect">
            <a:avLst/>
          </a:prstGeom>
          <a:noFill/>
          <a:ln>
            <a:noFill/>
          </a:ln>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5000" b="1" smtClean="0">
                <a:solidFill>
                  <a:srgbClr val="F58803"/>
                </a:solidFill>
                <a:latin typeface="Arial" charset="0"/>
              </a:rPr>
              <a:t>macro  </a:t>
            </a:r>
          </a:p>
        </p:txBody>
      </p:sp>
      <p:sp>
        <p:nvSpPr>
          <p:cNvPr id="6" name="Text Box 7"/>
          <p:cNvSpPr txBox="1">
            <a:spLocks noChangeArrowheads="1"/>
          </p:cNvSpPr>
          <p:nvPr/>
        </p:nvSpPr>
        <p:spPr bwMode="auto">
          <a:xfrm>
            <a:off x="2819400" y="6324600"/>
            <a:ext cx="5105400" cy="3365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i="1" smtClean="0"/>
              <a:t>© 2002 Worth Publishers, all rights reserved</a:t>
            </a:r>
          </a:p>
        </p:txBody>
      </p:sp>
    </p:spTree>
    <p:extLst>
      <p:ext uri="{BB962C8B-B14F-4D97-AF65-F5344CB8AC3E}">
        <p14:creationId xmlns:p14="http://schemas.microsoft.com/office/powerpoint/2010/main" val="2299583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5344460-5FC5-4C9B-999E-2EA7FBB14385}"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E23B81-53EC-462E-82D2-30AD1A7E8B3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44460-5FC5-4C9B-999E-2EA7FBB14385}" type="datetimeFigureOut">
              <a:rPr lang="ru-RU" smtClean="0"/>
              <a:pPr/>
              <a:t>13.02.2018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3B81-53EC-462E-82D2-30AD1A7E8B3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jobs.tut.by/"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finance.tut.by/news535989.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news.tut.by/economics/524760.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ctrTitle" idx="4294967295"/>
          </p:nvPr>
        </p:nvSpPr>
        <p:spPr>
          <a:xfrm>
            <a:off x="1763713" y="609600"/>
            <a:ext cx="7129462" cy="1431925"/>
          </a:xfrm>
          <a:solidFill>
            <a:srgbClr val="FFFFFF"/>
          </a:solidFill>
          <a:ln>
            <a:solidFill>
              <a:srgbClr val="000000"/>
            </a:solidFill>
          </a:ln>
        </p:spPr>
        <p:txBody>
          <a:bodyPr/>
          <a:lstStyle/>
          <a:p>
            <a:pPr eaLnBrk="1" hangingPunct="1">
              <a:lnSpc>
                <a:spcPct val="130000"/>
              </a:lnSpc>
              <a:spcBef>
                <a:spcPct val="40000"/>
              </a:spcBef>
              <a:defRPr/>
            </a:pPr>
            <a:r>
              <a:rPr lang="ru-RU" sz="2400" dirty="0" smtClean="0">
                <a:solidFill>
                  <a:srgbClr val="660033"/>
                </a:solidFill>
              </a:rPr>
              <a:t>Курс: «Национальная экономика Беларуси»</a:t>
            </a:r>
            <a:br>
              <a:rPr lang="ru-RU" sz="2400" dirty="0" smtClean="0">
                <a:solidFill>
                  <a:srgbClr val="660033"/>
                </a:solidFill>
              </a:rPr>
            </a:br>
            <a:r>
              <a:rPr lang="ru-RU" sz="1800" dirty="0" smtClean="0">
                <a:solidFill>
                  <a:srgbClr val="660033"/>
                </a:solidFill>
              </a:rPr>
              <a:t>для специальности: «Национальная экономика»</a:t>
            </a:r>
          </a:p>
        </p:txBody>
      </p:sp>
      <p:sp>
        <p:nvSpPr>
          <p:cNvPr id="386051" name="Rectangle 3"/>
          <p:cNvSpPr>
            <a:spLocks noGrp="1" noChangeArrowheads="1"/>
          </p:cNvSpPr>
          <p:nvPr>
            <p:ph type="subTitle" idx="4294967295"/>
          </p:nvPr>
        </p:nvSpPr>
        <p:spPr>
          <a:xfrm>
            <a:off x="1835150" y="2205038"/>
            <a:ext cx="7058025" cy="4464050"/>
          </a:xfrm>
          <a:solidFill>
            <a:srgbClr val="FFFFFF"/>
          </a:solidFill>
          <a:ln>
            <a:solidFill>
              <a:srgbClr val="000000"/>
            </a:solidFill>
          </a:ln>
        </p:spPr>
        <p:txBody>
          <a:bodyPr/>
          <a:lstStyle/>
          <a:p>
            <a:pPr marL="0" indent="0" algn="r" eaLnBrk="1" hangingPunct="1">
              <a:lnSpc>
                <a:spcPct val="90000"/>
              </a:lnSpc>
              <a:buFont typeface="Wingdings" panose="05000000000000000000" pitchFamily="2" charset="2"/>
              <a:buNone/>
              <a:defRPr/>
            </a:pPr>
            <a:r>
              <a:rPr lang="ru-RU" sz="3000" b="1" dirty="0" smtClean="0"/>
              <a:t>Акулич Владимир Алексеевич</a:t>
            </a:r>
          </a:p>
          <a:p>
            <a:pPr marL="0" indent="0" algn="r" eaLnBrk="1" hangingPunct="1">
              <a:lnSpc>
                <a:spcPct val="90000"/>
              </a:lnSpc>
              <a:buFont typeface="Wingdings" panose="05000000000000000000" pitchFamily="2" charset="2"/>
              <a:buNone/>
              <a:defRPr/>
            </a:pPr>
            <a:r>
              <a:rPr lang="ru-RU" sz="3000" dirty="0" smtClean="0"/>
              <a:t>Доцент кафедры национальной экономики и государственного управления БГЭУ  </a:t>
            </a:r>
          </a:p>
          <a:p>
            <a:pPr marL="0" indent="0" algn="r" eaLnBrk="1" hangingPunct="1">
              <a:lnSpc>
                <a:spcPct val="90000"/>
              </a:lnSpc>
              <a:buFont typeface="Wingdings" panose="05000000000000000000" pitchFamily="2" charset="2"/>
              <a:buNone/>
              <a:defRPr/>
            </a:pPr>
            <a:endParaRPr lang="ru-RU" sz="1050" dirty="0" smtClean="0"/>
          </a:p>
          <a:p>
            <a:pPr marL="0" indent="0" algn="r" eaLnBrk="1" hangingPunct="1">
              <a:lnSpc>
                <a:spcPct val="90000"/>
              </a:lnSpc>
              <a:buFont typeface="Wingdings" panose="05000000000000000000" pitchFamily="2" charset="2"/>
              <a:buNone/>
              <a:defRPr/>
            </a:pPr>
            <a:r>
              <a:rPr lang="ru-RU" sz="1800" b="1" dirty="0" smtClean="0"/>
              <a:t>Кафедра находится: корпус 4, к. 704</a:t>
            </a:r>
          </a:p>
          <a:p>
            <a:pPr marL="0" indent="0" algn="r" eaLnBrk="1" hangingPunct="1">
              <a:lnSpc>
                <a:spcPct val="90000"/>
              </a:lnSpc>
              <a:buFont typeface="Wingdings" panose="05000000000000000000" pitchFamily="2" charset="2"/>
              <a:buNone/>
              <a:defRPr/>
            </a:pPr>
            <a:endParaRPr lang="ru-RU" sz="3000" dirty="0" smtClean="0"/>
          </a:p>
          <a:p>
            <a:pPr marL="0" indent="0" algn="r" eaLnBrk="1" hangingPunct="1">
              <a:lnSpc>
                <a:spcPct val="90000"/>
              </a:lnSpc>
              <a:buFont typeface="Wingdings" panose="05000000000000000000" pitchFamily="2" charset="2"/>
              <a:buNone/>
              <a:defRPr/>
            </a:pPr>
            <a:r>
              <a:rPr lang="ru-RU" sz="3000" dirty="0" smtClean="0"/>
              <a:t>Лекция </a:t>
            </a:r>
            <a:r>
              <a:rPr lang="en-US" sz="3000" dirty="0" smtClean="0"/>
              <a:t>2</a:t>
            </a:r>
            <a:r>
              <a:rPr lang="ru-RU" sz="3000" dirty="0" smtClean="0"/>
              <a:t>. Рынок труда Беларуси.</a:t>
            </a:r>
          </a:p>
        </p:txBody>
      </p:sp>
    </p:spTree>
    <p:extLst>
      <p:ext uri="{BB962C8B-B14F-4D97-AF65-F5344CB8AC3E}">
        <p14:creationId xmlns:p14="http://schemas.microsoft.com/office/powerpoint/2010/main" val="27208297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41277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Утверждение о высокой доле занятого населения в теневой экономике </a:t>
            </a:r>
            <a:r>
              <a:rPr lang="ru-RU" sz="2400" b="1" dirty="0" smtClean="0">
                <a:solidFill>
                  <a:schemeClr val="bg1"/>
                </a:solidFill>
                <a:latin typeface="Tahoma" pitchFamily="34" charset="0"/>
                <a:ea typeface="Tahoma" pitchFamily="34" charset="0"/>
                <a:cs typeface="Tahoma" pitchFamily="34" charset="0"/>
              </a:rPr>
              <a:t>не </a:t>
            </a:r>
            <a:r>
              <a:rPr lang="ru-RU" sz="2400" b="1" dirty="0">
                <a:solidFill>
                  <a:schemeClr val="bg1"/>
                </a:solidFill>
                <a:latin typeface="Tahoma" pitchFamily="34" charset="0"/>
                <a:ea typeface="Tahoma" pitchFamily="34" charset="0"/>
                <a:cs typeface="Tahoma" pitchFamily="34" charset="0"/>
              </a:rPr>
              <a:t>находит подтверждения в данных. </a:t>
            </a:r>
          </a:p>
        </p:txBody>
      </p:sp>
      <p:sp>
        <p:nvSpPr>
          <p:cNvPr id="4" name="Заголовок 1"/>
          <p:cNvSpPr>
            <a:spLocks noGrp="1"/>
          </p:cNvSpPr>
          <p:nvPr>
            <p:ph type="ctrTitle"/>
          </p:nvPr>
        </p:nvSpPr>
        <p:spPr>
          <a:xfrm>
            <a:off x="-4931" y="1422153"/>
            <a:ext cx="9144000" cy="5435847"/>
          </a:xfrm>
          <a:solidFill>
            <a:schemeClr val="bg1"/>
          </a:solidFill>
        </p:spPr>
        <p:txBody>
          <a:bodyPr>
            <a:noAutofit/>
          </a:bodyPr>
          <a:lstStyle/>
          <a:p>
            <a:pPr algn="l"/>
            <a:r>
              <a:rPr lang="ru-RU" sz="2400" b="1" dirty="0" smtClean="0">
                <a:latin typeface="Tahoma" pitchFamily="34" charset="0"/>
                <a:ea typeface="Tahoma" pitchFamily="34" charset="0"/>
                <a:cs typeface="Tahoma" pitchFamily="34" charset="0"/>
              </a:rPr>
              <a:t>Н</a:t>
            </a:r>
            <a:r>
              <a:rPr lang="ru-RU" sz="2400" dirty="0" smtClean="0">
                <a:latin typeface="Tahoma" pitchFamily="34" charset="0"/>
                <a:ea typeface="Tahoma" pitchFamily="34" charset="0"/>
                <a:cs typeface="Tahoma" pitchFamily="34" charset="0"/>
              </a:rPr>
              <a:t>апример</a:t>
            </a:r>
            <a:r>
              <a:rPr lang="ru-RU" sz="2400" dirty="0">
                <a:latin typeface="Tahoma" pitchFamily="34" charset="0"/>
                <a:ea typeface="Tahoma" pitchFamily="34" charset="0"/>
                <a:cs typeface="Tahoma" pitchFamily="34" charset="0"/>
              </a:rPr>
              <a:t>, в центральных регионах Беларуси – в Минске и Минской области, где проживает 38% населения в трудоспособном возрасте, к категории «другие незанятые» отнесены всего 5,8 тыс. человек или 0,25% к населению в трудоспособном возрасте, включая лиц, неофициально работающих за границей. </a:t>
            </a:r>
            <a:r>
              <a:rPr lang="ru-RU" sz="2400" dirty="0" smtClean="0">
                <a:latin typeface="Tahoma" pitchFamily="34" charset="0"/>
                <a:ea typeface="Tahoma" pitchFamily="34" charset="0"/>
                <a:cs typeface="Tahoma" pitchFamily="34" charset="0"/>
              </a:rPr>
              <a:t/>
            </a:r>
            <a:br>
              <a:rPr lang="ru-RU" sz="2400" dirty="0" smtClean="0">
                <a:latin typeface="Tahoma" pitchFamily="34" charset="0"/>
                <a:ea typeface="Tahoma" pitchFamily="34" charset="0"/>
                <a:cs typeface="Tahoma" pitchFamily="34" charset="0"/>
              </a:rPr>
            </a:br>
            <a:r>
              <a:rPr lang="ru-RU" sz="2400" dirty="0" smtClean="0">
                <a:latin typeface="Tahoma" pitchFamily="34" charset="0"/>
                <a:ea typeface="Tahoma" pitchFamily="34" charset="0"/>
                <a:cs typeface="Tahoma" pitchFamily="34" charset="0"/>
              </a:rPr>
              <a:t/>
            </a:r>
            <a:br>
              <a:rPr lang="ru-RU" sz="2400" dirty="0" smtClean="0">
                <a:latin typeface="Tahoma" pitchFamily="34" charset="0"/>
                <a:ea typeface="Tahoma" pitchFamily="34" charset="0"/>
                <a:cs typeface="Tahoma" pitchFamily="34" charset="0"/>
              </a:rPr>
            </a:br>
            <a:r>
              <a:rPr lang="ru-RU" sz="2400" b="1" dirty="0" smtClean="0">
                <a:latin typeface="Tahoma" pitchFamily="34" charset="0"/>
                <a:ea typeface="Tahoma" pitchFamily="34" charset="0"/>
                <a:cs typeface="Tahoma" pitchFamily="34" charset="0"/>
              </a:rPr>
              <a:t>Ч</a:t>
            </a:r>
            <a:r>
              <a:rPr lang="ru-RU" sz="2400" dirty="0" smtClean="0">
                <a:latin typeface="Tahoma" pitchFamily="34" charset="0"/>
                <a:ea typeface="Tahoma" pitchFamily="34" charset="0"/>
                <a:cs typeface="Tahoma" pitchFamily="34" charset="0"/>
              </a:rPr>
              <a:t>исленность </a:t>
            </a:r>
            <a:r>
              <a:rPr lang="ru-RU" sz="2400" dirty="0">
                <a:latin typeface="Tahoma" pitchFamily="34" charset="0"/>
                <a:ea typeface="Tahoma" pitchFamily="34" charset="0"/>
                <a:cs typeface="Tahoma" pitchFamily="34" charset="0"/>
              </a:rPr>
              <a:t>населения, которое работает и официально нигде не оформлено составляет порядка 10-20 тыс. </a:t>
            </a:r>
            <a:r>
              <a:rPr lang="ru-RU" sz="2400" dirty="0" smtClean="0">
                <a:latin typeface="Tahoma" pitchFamily="34" charset="0"/>
                <a:ea typeface="Tahoma" pitchFamily="34" charset="0"/>
                <a:cs typeface="Tahoma" pitchFamily="34" charset="0"/>
              </a:rPr>
              <a:t>человек </a:t>
            </a:r>
            <a:r>
              <a:rPr lang="ru-RU" sz="2400" dirty="0">
                <a:latin typeface="Tahoma" pitchFamily="34" charset="0"/>
                <a:ea typeface="Tahoma" pitchFamily="34" charset="0"/>
                <a:cs typeface="Tahoma" pitchFamily="34" charset="0"/>
              </a:rPr>
              <a:t>или 0,25% к населению в трудоспособном возрасте. </a:t>
            </a:r>
          </a:p>
        </p:txBody>
      </p:sp>
      <p:sp>
        <p:nvSpPr>
          <p:cNvPr id="5"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Tree>
    <p:extLst>
      <p:ext uri="{BB962C8B-B14F-4D97-AF65-F5344CB8AC3E}">
        <p14:creationId xmlns:p14="http://schemas.microsoft.com/office/powerpoint/2010/main" val="4157263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С одной стороны демографический переход уменьшает остроту проблемы безработицы. С другой стороны растет демографическая нагрузка на занятое население в трудоспособном возрасте.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8748464" cy="50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8"/>
          <p:cNvSpPr>
            <a:spLocks noChangeArrowheads="1"/>
          </p:cNvSpPr>
          <p:nvPr/>
        </p:nvSpPr>
        <p:spPr bwMode="auto">
          <a:xfrm>
            <a:off x="8460432" y="908720"/>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3328488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Одной из причин увеличения демографической нагрузки является рост рождаемости. При сохранении рождаемости на уровне 2005 года, коэффициент демографической нагрузки вместо 1156 составлял бы 1106 или был бы на 4% </a:t>
            </a:r>
            <a:r>
              <a:rPr lang="ru-RU" sz="2400" dirty="0" smtClean="0">
                <a:solidFill>
                  <a:schemeClr val="bg1"/>
                </a:solidFill>
              </a:rPr>
              <a:t>меньше</a:t>
            </a:r>
            <a:r>
              <a:rPr lang="ru-RU" sz="2400" b="1" dirty="0" smtClean="0">
                <a:solidFill>
                  <a:schemeClr val="bg1"/>
                </a:solidFill>
                <a:latin typeface="Tahoma" pitchFamily="34" charset="0"/>
                <a:ea typeface="Tahoma" pitchFamily="34" charset="0"/>
                <a:cs typeface="Tahoma" pitchFamily="34" charset="0"/>
              </a:rPr>
              <a:t>. </a:t>
            </a:r>
            <a:endParaRPr lang="ru-RU" sz="24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460432" y="908720"/>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pic>
        <p:nvPicPr>
          <p:cNvPr id="2" name="Рисунок 1"/>
          <p:cNvPicPr>
            <a:picLocks noChangeAspect="1"/>
          </p:cNvPicPr>
          <p:nvPr/>
        </p:nvPicPr>
        <p:blipFill>
          <a:blip r:embed="rId3"/>
          <a:stretch>
            <a:fillRect/>
          </a:stretch>
        </p:blipFill>
        <p:spPr>
          <a:xfrm>
            <a:off x="0" y="1556792"/>
            <a:ext cx="7473657" cy="5082704"/>
          </a:xfrm>
          <a:prstGeom prst="rect">
            <a:avLst/>
          </a:prstGeom>
        </p:spPr>
      </p:pic>
    </p:spTree>
    <p:extLst>
      <p:ext uri="{BB962C8B-B14F-4D97-AF65-F5344CB8AC3E}">
        <p14:creationId xmlns:p14="http://schemas.microsoft.com/office/powerpoint/2010/main" val="398745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Увеличению демографической нагрузки способствует и рост продолжительности жизни, в том числе у людей старше трудоспособного возраста. </a:t>
            </a:r>
          </a:p>
        </p:txBody>
      </p:sp>
      <p:sp>
        <p:nvSpPr>
          <p:cNvPr id="3" name="Oval 8"/>
          <p:cNvSpPr>
            <a:spLocks noChangeArrowheads="1"/>
          </p:cNvSpPr>
          <p:nvPr/>
        </p:nvSpPr>
        <p:spPr bwMode="auto">
          <a:xfrm>
            <a:off x="8551090" y="1051397"/>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4" name="Заголовок 1"/>
          <p:cNvSpPr>
            <a:spLocks noGrp="1"/>
          </p:cNvSpPr>
          <p:nvPr>
            <p:ph type="ctrTitle"/>
          </p:nvPr>
        </p:nvSpPr>
        <p:spPr>
          <a:xfrm>
            <a:off x="-4931" y="1422153"/>
            <a:ext cx="9144000" cy="3374999"/>
          </a:xfrm>
          <a:solidFill>
            <a:schemeClr val="bg1"/>
          </a:solidFill>
        </p:spPr>
        <p:txBody>
          <a:bodyPr>
            <a:noAutofit/>
          </a:bodyPr>
          <a:lstStyle/>
          <a:p>
            <a:pPr algn="l">
              <a:spcBef>
                <a:spcPts val="0"/>
              </a:spcBef>
              <a:defRPr/>
            </a:pPr>
            <a:r>
              <a:rPr lang="ru-RU" sz="2400" dirty="0">
                <a:latin typeface="Tahoma" pitchFamily="34" charset="0"/>
                <a:ea typeface="Tahoma" pitchFamily="34" charset="0"/>
                <a:cs typeface="Tahoma" pitchFamily="34" charset="0"/>
              </a:rPr>
              <a:t>По данным Белстата, ожидаемая продолжительность жизни мужчин и женщин в возрасте 65 лет в 2015 г. составила соответственно 78 и 83 года. Эти данные опровергают аргумент противников повышения пенсионного возраста о том, что большинство мужчин если и доживут до пенсии, то не успеют на нее пожить.</a:t>
            </a:r>
          </a:p>
        </p:txBody>
      </p:sp>
    </p:spTree>
    <p:extLst>
      <p:ext uri="{BB962C8B-B14F-4D97-AF65-F5344CB8AC3E}">
        <p14:creationId xmlns:p14="http://schemas.microsoft.com/office/powerpoint/2010/main" val="504002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70080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Вместо того чтобы стимулировать деловую активность в условиях рецессионного спада, правительство в 2015-2016 годах пошло на увеличение налоговой нагрузки. </a:t>
            </a:r>
          </a:p>
        </p:txBody>
      </p:sp>
      <p:sp>
        <p:nvSpPr>
          <p:cNvPr id="3" name="Oval 8"/>
          <p:cNvSpPr>
            <a:spLocks noChangeArrowheads="1"/>
          </p:cNvSpPr>
          <p:nvPr/>
        </p:nvSpPr>
        <p:spPr bwMode="auto">
          <a:xfrm>
            <a:off x="8460432" y="980728"/>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4" name="Заголовок 1"/>
          <p:cNvSpPr>
            <a:spLocks noGrp="1"/>
          </p:cNvSpPr>
          <p:nvPr>
            <p:ph type="ctrTitle"/>
          </p:nvPr>
        </p:nvSpPr>
        <p:spPr>
          <a:xfrm>
            <a:off x="6647" y="1844824"/>
            <a:ext cx="9144000" cy="3374999"/>
          </a:xfrm>
          <a:solidFill>
            <a:schemeClr val="bg1"/>
          </a:solidFill>
        </p:spPr>
        <p:txBody>
          <a:bodyPr>
            <a:noAutofit/>
          </a:bodyPr>
          <a:lstStyle/>
          <a:p>
            <a:pPr algn="l"/>
            <a:r>
              <a:rPr lang="ru-RU" sz="2400" dirty="0">
                <a:latin typeface="Tahoma" pitchFamily="34" charset="0"/>
                <a:ea typeface="Tahoma" pitchFamily="34" charset="0"/>
                <a:cs typeface="Tahoma" pitchFamily="34" charset="0"/>
              </a:rPr>
              <a:t>Сокращение ВВП в 2016 году не привело к снижению поступлений в бюджет расширенного правительства. Степень централизации финансов (государственной квоты ВВП) растет второй год подряд и достигла в 2016 г. рекордной величины – 42,7% ВВП. В 2015 г. она составляла – 41,3%, в 2014 г. – 40,3%. В 2010-2013 гг. она в среднем составляла 40,8% ВВП, а в кризисном 2011 г. она достигала минимума – 39,2% ВВП. </a:t>
            </a:r>
          </a:p>
        </p:txBody>
      </p:sp>
    </p:spTree>
    <p:extLst>
      <p:ext uri="{BB962C8B-B14F-4D97-AF65-F5344CB8AC3E}">
        <p14:creationId xmlns:p14="http://schemas.microsoft.com/office/powerpoint/2010/main" val="3267207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Спрос на рабочую силу в 2016 году начал увеличиваться, что может служить признаком постепенного оживления рынка труда. </a:t>
            </a:r>
          </a:p>
        </p:txBody>
      </p:sp>
      <p:sp>
        <p:nvSpPr>
          <p:cNvPr id="3" name="Oval 8"/>
          <p:cNvSpPr>
            <a:spLocks noChangeArrowheads="1"/>
          </p:cNvSpPr>
          <p:nvPr/>
        </p:nvSpPr>
        <p:spPr bwMode="auto">
          <a:xfrm>
            <a:off x="8388424" y="908720"/>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IV</a:t>
            </a:r>
            <a:endParaRPr lang="en-US" sz="2000" b="1" dirty="0"/>
          </a:p>
        </p:txBody>
      </p:sp>
      <p:sp>
        <p:nvSpPr>
          <p:cNvPr id="4" name="Заголовок 1"/>
          <p:cNvSpPr>
            <a:spLocks noGrp="1"/>
          </p:cNvSpPr>
          <p:nvPr>
            <p:ph type="ctrTitle"/>
          </p:nvPr>
        </p:nvSpPr>
        <p:spPr>
          <a:xfrm>
            <a:off x="6647" y="1844824"/>
            <a:ext cx="9144000" cy="3744416"/>
          </a:xfrm>
          <a:solidFill>
            <a:schemeClr val="bg1"/>
          </a:solidFill>
        </p:spPr>
        <p:txBody>
          <a:bodyPr>
            <a:noAutofit/>
          </a:bodyPr>
          <a:lstStyle/>
          <a:p>
            <a:pPr algn="l"/>
            <a:r>
              <a:rPr lang="ru-RU" sz="2400" dirty="0">
                <a:latin typeface="Tahoma" pitchFamily="34" charset="0"/>
                <a:ea typeface="Tahoma" pitchFamily="34" charset="0"/>
                <a:cs typeface="Tahoma" pitchFamily="34" charset="0"/>
              </a:rPr>
              <a:t>Количество вакансий на бирже труда выросло с 31 тыс. в 2015 г. до 32 тыс. в 2016 г. или на 4%. За содействием в трудоустройстве в 2016 г. обратились 239 тыс. человек или 5,4% к экономически активному населению (в 2015 г. –  250 тыс. или 5,7% соответственно). Исследовательский центр RABOTA.TUT.BY на основе анализа их собственной базы вакансий и резюме также отмечает, что в 2016 г. происходил: с одной стороны рост вакансий (на 33%), с другой стороны – сокращение числа поданных резюме (на 4</a:t>
            </a:r>
            <a:r>
              <a:rPr lang="ru-RU" sz="2400" dirty="0" smtClean="0">
                <a:latin typeface="Tahoma" pitchFamily="34" charset="0"/>
                <a:ea typeface="Tahoma" pitchFamily="34" charset="0"/>
                <a:cs typeface="Tahoma" pitchFamily="34" charset="0"/>
              </a:rPr>
              <a:t>%).</a:t>
            </a:r>
            <a:endParaRPr lang="ru-RU"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21738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В 2015-2016 гг. экономика Беларуси продолжала находиться в рецессии. В этих условиях уровень безработицы вырос. </a:t>
            </a:r>
          </a:p>
        </p:txBody>
      </p:sp>
      <p:sp>
        <p:nvSpPr>
          <p:cNvPr id="4" name="Oval 8"/>
          <p:cNvSpPr>
            <a:spLocks noChangeArrowheads="1"/>
          </p:cNvSpPr>
          <p:nvPr/>
        </p:nvSpPr>
        <p:spPr bwMode="auto">
          <a:xfrm>
            <a:off x="8460432" y="11663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pic>
        <p:nvPicPr>
          <p:cNvPr id="2" name="Рисунок 1"/>
          <p:cNvPicPr>
            <a:picLocks noChangeAspect="1"/>
          </p:cNvPicPr>
          <p:nvPr/>
        </p:nvPicPr>
        <p:blipFill>
          <a:blip r:embed="rId3"/>
          <a:stretch>
            <a:fillRect/>
          </a:stretch>
        </p:blipFill>
        <p:spPr>
          <a:xfrm>
            <a:off x="22092" y="1540047"/>
            <a:ext cx="8294324" cy="5057305"/>
          </a:xfrm>
          <a:prstGeom prst="rect">
            <a:avLst/>
          </a:prstGeom>
        </p:spPr>
      </p:pic>
    </p:spTree>
    <p:extLst>
      <p:ext uri="{BB962C8B-B14F-4D97-AF65-F5344CB8AC3E}">
        <p14:creationId xmlns:p14="http://schemas.microsoft.com/office/powerpoint/2010/main" val="2706310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Утвержденный </a:t>
            </a:r>
            <a:r>
              <a:rPr lang="ru-RU" sz="2400" b="1" dirty="0">
                <a:solidFill>
                  <a:schemeClr val="bg1"/>
                </a:solidFill>
                <a:latin typeface="Tahoma" pitchFamily="34" charset="0"/>
                <a:ea typeface="Tahoma" pitchFamily="34" charset="0"/>
                <a:cs typeface="Tahoma" pitchFamily="34" charset="0"/>
              </a:rPr>
              <a:t>в Декрете №3 срок в шесть месяцев отсутствия работы, который обязует уплачивать сбор, неоправданно занижен. </a:t>
            </a:r>
          </a:p>
        </p:txBody>
      </p:sp>
      <p:sp>
        <p:nvSpPr>
          <p:cNvPr id="3" name="Oval 8"/>
          <p:cNvSpPr>
            <a:spLocks noChangeArrowheads="1"/>
          </p:cNvSpPr>
          <p:nvPr/>
        </p:nvSpPr>
        <p:spPr bwMode="auto">
          <a:xfrm>
            <a:off x="8551090" y="835373"/>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4" name="Заголовок 1"/>
          <p:cNvSpPr>
            <a:spLocks noGrp="1"/>
          </p:cNvSpPr>
          <p:nvPr>
            <p:ph type="ctrTitle"/>
          </p:nvPr>
        </p:nvSpPr>
        <p:spPr>
          <a:xfrm>
            <a:off x="0" y="1340768"/>
            <a:ext cx="9144000" cy="5517232"/>
          </a:xfrm>
          <a:solidFill>
            <a:schemeClr val="bg1"/>
          </a:solidFill>
        </p:spPr>
        <p:txBody>
          <a:bodyPr>
            <a:noAutofit/>
          </a:bodyPr>
          <a:lstStyle/>
          <a:p>
            <a:pPr algn="l"/>
            <a:r>
              <a:rPr lang="ru-RU" sz="2400" dirty="0">
                <a:latin typeface="Tahoma" pitchFamily="34" charset="0"/>
                <a:ea typeface="Tahoma" pitchFamily="34" charset="0"/>
                <a:cs typeface="Tahoma" pitchFamily="34" charset="0"/>
              </a:rPr>
              <a:t>Средняя продолжительность безработицы выросла (с 4,1 месяца в 2015 г. до 4,2 месяца в 2016 г.). Средний период трудоустройства также вырос (с 1,9 месяца в 2015 г. до 2,3 месяца в 2016 г.). </a:t>
            </a:r>
            <a:r>
              <a:rPr lang="ru-RU" sz="2400" dirty="0" smtClean="0">
                <a:latin typeface="Tahoma" pitchFamily="34" charset="0"/>
                <a:ea typeface="Tahoma" pitchFamily="34" charset="0"/>
                <a:cs typeface="Tahoma" pitchFamily="34" charset="0"/>
              </a:rPr>
              <a:t>Согласно </a:t>
            </a:r>
            <a:r>
              <a:rPr lang="ru-RU" sz="2400" dirty="0">
                <a:latin typeface="Tahoma" pitchFamily="34" charset="0"/>
                <a:ea typeface="Tahoma" pitchFamily="34" charset="0"/>
                <a:cs typeface="Tahoma" pitchFamily="34" charset="0"/>
              </a:rPr>
              <a:t>данным Белстата, в 2015 г. каждый четвертый (24%) из зарегистрированных на бирже труда безработных не был трудоустроен в течение шести месяцев. У лиц, которые ищут работу самостоятельно, средняя продолжительность безработицы составляет 7 месяцев. У лиц, которые ищут работу через службу занятости, она составляла в январе-сентябре 2016 г. 5 месяцев, но, например, в 2000 г. – 6,4 месяца, в 2005 г. – 5,8 месяцев.  Средняя продолжительность безработицы в странах СНГ (2013 г.) составляла  10 месяцев, странах </a:t>
            </a:r>
            <a:r>
              <a:rPr lang="en-US" sz="2400" dirty="0">
                <a:latin typeface="Tahoma" pitchFamily="34" charset="0"/>
                <a:ea typeface="Tahoma" pitchFamily="34" charset="0"/>
                <a:cs typeface="Tahoma" pitchFamily="34" charset="0"/>
              </a:rPr>
              <a:t>OECD</a:t>
            </a:r>
            <a:r>
              <a:rPr lang="ru-RU" sz="2400" dirty="0">
                <a:latin typeface="Tahoma" pitchFamily="34" charset="0"/>
                <a:ea typeface="Tahoma" pitchFamily="34" charset="0"/>
                <a:cs typeface="Tahoma" pitchFamily="34" charset="0"/>
              </a:rPr>
              <a:t> (2015 г.) – 8 месяцев, странах ЕС (2015 г.) – 18 месяцев, странах </a:t>
            </a:r>
            <a:r>
              <a:rPr lang="en-US" sz="2400" dirty="0">
                <a:latin typeface="Tahoma" pitchFamily="34" charset="0"/>
                <a:ea typeface="Tahoma" pitchFamily="34" charset="0"/>
                <a:cs typeface="Tahoma" pitchFamily="34" charset="0"/>
              </a:rPr>
              <a:t>G</a:t>
            </a:r>
            <a:r>
              <a:rPr lang="ru-RU" sz="2400" dirty="0">
                <a:latin typeface="Tahoma" pitchFamily="34" charset="0"/>
                <a:ea typeface="Tahoma" pitchFamily="34" charset="0"/>
                <a:cs typeface="Tahoma" pitchFamily="34" charset="0"/>
              </a:rPr>
              <a:t>7 (2015 г.) – 6,5 месяцев. </a:t>
            </a:r>
          </a:p>
        </p:txBody>
      </p:sp>
    </p:spTree>
    <p:extLst>
      <p:ext uri="{BB962C8B-B14F-4D97-AF65-F5344CB8AC3E}">
        <p14:creationId xmlns:p14="http://schemas.microsoft.com/office/powerpoint/2010/main" val="70518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В Беларуси отсутствует полноценная система социальной защиты безработных. </a:t>
            </a:r>
          </a:p>
        </p:txBody>
      </p:sp>
      <p:sp>
        <p:nvSpPr>
          <p:cNvPr id="3" name="Oval 8"/>
          <p:cNvSpPr>
            <a:spLocks noChangeArrowheads="1"/>
          </p:cNvSpPr>
          <p:nvPr/>
        </p:nvSpPr>
        <p:spPr bwMode="auto">
          <a:xfrm>
            <a:off x="8388424" y="11663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4" name="Заголовок 1"/>
          <p:cNvSpPr>
            <a:spLocks noGrp="1"/>
          </p:cNvSpPr>
          <p:nvPr>
            <p:ph type="ctrTitle"/>
          </p:nvPr>
        </p:nvSpPr>
        <p:spPr>
          <a:xfrm>
            <a:off x="0" y="1556792"/>
            <a:ext cx="9144000" cy="5256584"/>
          </a:xfrm>
          <a:solidFill>
            <a:schemeClr val="bg1"/>
          </a:solidFill>
        </p:spPr>
        <p:txBody>
          <a:bodyPr>
            <a:noAutofit/>
          </a:bodyPr>
          <a:lstStyle/>
          <a:p>
            <a:pPr algn="l"/>
            <a:r>
              <a:rPr lang="ru-RU" sz="2400" dirty="0">
                <a:latin typeface="Tahoma" pitchFamily="34" charset="0"/>
                <a:ea typeface="Tahoma" pitchFamily="34" charset="0"/>
                <a:cs typeface="Tahoma" pitchFamily="34" charset="0"/>
              </a:rPr>
              <a:t>Размер пособия по безработице в 2014-2016 гг. в среднем составлял 3% к средней заработной плате или 13% к бюджету прожиточного минимума. Для сравнения в странах ЕС размер пособия по безработице составляет порядка 50-70% к средней заработной плате. Доля безработных в Беларуси, которые получали пособие по безработице, в 2016 г. составляла 14% (в 2015 г. – 17%). Остальные не регистрируются в службах занятости по причине мизерного размера пособия. В 2016 году из средств ФСЗН на поддержку безработных и содействие занятости было направлено 26,8 млн. BYN или 0,03% к ВВП (в 2017 г. запланировано направить 38 млн. BY</a:t>
            </a:r>
            <a:r>
              <a:rPr lang="en-US" sz="2400" dirty="0">
                <a:latin typeface="Tahoma" pitchFamily="34" charset="0"/>
                <a:ea typeface="Tahoma" pitchFamily="34" charset="0"/>
                <a:cs typeface="Tahoma" pitchFamily="34" charset="0"/>
              </a:rPr>
              <a:t>N </a:t>
            </a:r>
            <a:r>
              <a:rPr lang="ru-RU" sz="2400" dirty="0">
                <a:latin typeface="Tahoma" pitchFamily="34" charset="0"/>
                <a:ea typeface="Tahoma" pitchFamily="34" charset="0"/>
                <a:cs typeface="Tahoma" pitchFamily="34" charset="0"/>
              </a:rPr>
              <a:t>или 0,04% к ВВП). В странах OECD (2013 г.) в среднем расходы на выплату пособий по безработице составляют 0,9% к ВВП.</a:t>
            </a:r>
          </a:p>
        </p:txBody>
      </p:sp>
    </p:spTree>
    <p:extLst>
      <p:ext uri="{BB962C8B-B14F-4D97-AF65-F5344CB8AC3E}">
        <p14:creationId xmlns:p14="http://schemas.microsoft.com/office/powerpoint/2010/main" val="4069654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Рынок труда адаптировался к рецессии главным образом не через рост уровня безработицы, а через снижение уровня заработной платы. </a:t>
            </a:r>
          </a:p>
        </p:txBody>
      </p:sp>
      <p:sp>
        <p:nvSpPr>
          <p:cNvPr id="3" name="Oval 8"/>
          <p:cNvSpPr>
            <a:spLocks noChangeArrowheads="1"/>
          </p:cNvSpPr>
          <p:nvPr/>
        </p:nvSpPr>
        <p:spPr bwMode="auto">
          <a:xfrm>
            <a:off x="8460432" y="11663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4" name="Заголовок 1"/>
          <p:cNvSpPr>
            <a:spLocks noGrp="1"/>
          </p:cNvSpPr>
          <p:nvPr>
            <p:ph type="ctrTitle"/>
          </p:nvPr>
        </p:nvSpPr>
        <p:spPr>
          <a:xfrm>
            <a:off x="0" y="1556792"/>
            <a:ext cx="9144000" cy="5256584"/>
          </a:xfrm>
          <a:solidFill>
            <a:schemeClr val="bg1"/>
          </a:solidFill>
        </p:spPr>
        <p:txBody>
          <a:bodyPr>
            <a:noAutofit/>
          </a:bodyPr>
          <a:lstStyle/>
          <a:p>
            <a:pPr algn="l"/>
            <a:r>
              <a:rPr lang="ru-RU" sz="2100" dirty="0">
                <a:latin typeface="Tahoma" pitchFamily="34" charset="0"/>
                <a:ea typeface="Tahoma" pitchFamily="34" charset="0"/>
                <a:cs typeface="Tahoma" pitchFamily="34" charset="0"/>
              </a:rPr>
              <a:t>Уровень безработицы значительно повысился до 6,1% (298 тыс.) в 2009 году вследствие влияния мирового финансово-экономического кризиса, но быстро понизился. В 2013 г. он достиг низшей точки – 4,9% (234 тыс.)  В 2015-2016 гг. он повысился, но не достиг уровня 2009 года. По зарегистрированной безработице в 2015-2016 гг. также почти не было реакции. </a:t>
            </a:r>
            <a:br>
              <a:rPr lang="ru-RU" sz="2100" dirty="0">
                <a:latin typeface="Tahoma" pitchFamily="34" charset="0"/>
                <a:ea typeface="Tahoma" pitchFamily="34" charset="0"/>
                <a:cs typeface="Tahoma" pitchFamily="34" charset="0"/>
              </a:rPr>
            </a:br>
            <a:r>
              <a:rPr lang="ru-RU" sz="2100" dirty="0">
                <a:latin typeface="Tahoma" pitchFamily="34" charset="0"/>
                <a:ea typeface="Tahoma" pitchFamily="34" charset="0"/>
                <a:cs typeface="Tahoma" pitchFamily="34" charset="0"/>
              </a:rPr>
              <a:t>В 2016 г. снижение реальных доходов населения в Беларуси составило 7,3% (в 2015 г. – 5,6%). Медианный уровень среднедушевых реальных располагаемых доходов населения снизился в 2016 г. на 4,4% (в 2015 г. – на 4,5%). По данным обследования Белстата, 38% домашних хозяйств в 2016 г. заявили об ухудшении своего материального положения и только 9% об улучшении (в 2015 г. – 33% и 11% соответственно). При этом 31% домашних хозяйств оценивают уровень своего материального положения как ниже среднего и только 3% как выше среднего (в 2015 г. – 30% и 4% соответственно). </a:t>
            </a:r>
          </a:p>
        </p:txBody>
      </p:sp>
    </p:spTree>
    <p:extLst>
      <p:ext uri="{BB962C8B-B14F-4D97-AF65-F5344CB8AC3E}">
        <p14:creationId xmlns:p14="http://schemas.microsoft.com/office/powerpoint/2010/main" val="3108702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51970" y="173640"/>
            <a:ext cx="8472297" cy="5632311"/>
          </a:xfrm>
          <a:prstGeom prst="rect">
            <a:avLst/>
          </a:prstGeom>
          <a:noFill/>
          <a:ln>
            <a:noFill/>
          </a:ln>
          <a:extLst/>
        </p:spPr>
        <p:txBody>
          <a:bodyPr wrap="square">
            <a:spAutoFit/>
          </a:bodyPr>
          <a:lstStyle/>
          <a:p>
            <a:pPr algn="ctr">
              <a:defRPr/>
            </a:pPr>
            <a:r>
              <a:rPr lang="ru-RU" sz="2000" b="1" dirty="0" smtClean="0">
                <a:latin typeface="Helvetica" charset="0"/>
              </a:rPr>
              <a:t>ТЕНДЕНЦИИ в 2017 году</a:t>
            </a:r>
            <a:r>
              <a:rPr lang="pl-PL" sz="2000" b="1" dirty="0" smtClean="0">
                <a:latin typeface="Helvetica" charset="0"/>
              </a:rPr>
              <a:t>:</a:t>
            </a:r>
            <a:endParaRPr lang="pl-PL" sz="2000" b="1" dirty="0">
              <a:latin typeface="Helvetica" charset="0"/>
            </a:endParaRPr>
          </a:p>
          <a:p>
            <a:pPr algn="ctr">
              <a:defRPr/>
            </a:pPr>
            <a:r>
              <a:rPr lang="cs-CZ" sz="2000" b="1" dirty="0">
                <a:solidFill>
                  <a:srgbClr val="C6531A"/>
                </a:solidFill>
                <a:latin typeface="Helvetica" charset="0"/>
              </a:rPr>
              <a:t/>
            </a:r>
            <a:br>
              <a:rPr lang="cs-CZ" sz="2000" b="1" dirty="0">
                <a:solidFill>
                  <a:srgbClr val="C6531A"/>
                </a:solidFill>
                <a:latin typeface="Helvetica" charset="0"/>
              </a:rPr>
            </a:br>
            <a:endParaRPr lang="cs-CZ" sz="2000" b="1" dirty="0">
              <a:solidFill>
                <a:srgbClr val="C6531A"/>
              </a:solidFill>
              <a:latin typeface="Helvetica" charset="0"/>
            </a:endParaRPr>
          </a:p>
          <a:p>
            <a:pPr>
              <a:defRPr/>
            </a:pPr>
            <a:r>
              <a:rPr lang="ru-RU" sz="2000" b="1" cap="all" dirty="0" smtClean="0">
                <a:solidFill>
                  <a:srgbClr val="C6531A"/>
                </a:solidFill>
                <a:latin typeface="Helvetica" charset="0"/>
              </a:rPr>
              <a:t>снижение </a:t>
            </a:r>
            <a:r>
              <a:rPr lang="ru-RU" sz="2000" b="1" cap="all" dirty="0">
                <a:solidFill>
                  <a:srgbClr val="C6531A"/>
                </a:solidFill>
                <a:latin typeface="Helvetica" charset="0"/>
              </a:rPr>
              <a:t>численности населения в трудоспособном возрасте и  числа занятых, несмотря на увеличение числа работающих </a:t>
            </a:r>
            <a:r>
              <a:rPr lang="ru-RU" sz="2000" b="1" cap="all" dirty="0" smtClean="0">
                <a:solidFill>
                  <a:srgbClr val="C6531A"/>
                </a:solidFill>
                <a:latin typeface="Helvetica" charset="0"/>
              </a:rPr>
              <a:t>пенсионеров</a:t>
            </a:r>
            <a:r>
              <a:rPr lang="en-US" sz="2000" b="1" cap="all" dirty="0">
                <a:solidFill>
                  <a:srgbClr val="C6531A"/>
                </a:solidFill>
                <a:latin typeface="Helvetica" charset="0"/>
              </a:rPr>
              <a:t>.</a:t>
            </a:r>
            <a:endParaRPr lang="cs-CZ" sz="2000" b="1" dirty="0">
              <a:solidFill>
                <a:srgbClr val="C6531A"/>
              </a:solidFill>
              <a:latin typeface="Helvetica" charset="0"/>
            </a:endParaRPr>
          </a:p>
          <a:p>
            <a:pPr>
              <a:defRPr/>
            </a:pPr>
            <a:r>
              <a:rPr lang="cs-CZ" sz="2000" b="1" dirty="0">
                <a:solidFill>
                  <a:srgbClr val="C6531A"/>
                </a:solidFill>
                <a:latin typeface="Helvetica" charset="0"/>
              </a:rPr>
              <a:t> </a:t>
            </a:r>
          </a:p>
          <a:p>
            <a:pPr>
              <a:defRPr/>
            </a:pPr>
            <a:r>
              <a:rPr lang="ru-RU" sz="2000" b="1" cap="all" dirty="0" smtClean="0">
                <a:solidFill>
                  <a:srgbClr val="C6531A"/>
                </a:solidFill>
                <a:latin typeface="Helvetica" charset="0"/>
              </a:rPr>
              <a:t>увеличение </a:t>
            </a:r>
            <a:r>
              <a:rPr lang="ru-RU" sz="2000" b="1" cap="all" dirty="0">
                <a:solidFill>
                  <a:srgbClr val="C6531A"/>
                </a:solidFill>
                <a:latin typeface="Helvetica" charset="0"/>
              </a:rPr>
              <a:t>демографической нагрузки на занятых работников в условиях роста рождаемости и ставки на многодетность в демографической </a:t>
            </a:r>
            <a:r>
              <a:rPr lang="ru-RU" sz="2000" b="1" cap="all" dirty="0" smtClean="0">
                <a:solidFill>
                  <a:srgbClr val="C6531A"/>
                </a:solidFill>
                <a:latin typeface="Helvetica" charset="0"/>
              </a:rPr>
              <a:t>политике</a:t>
            </a:r>
            <a:r>
              <a:rPr lang="en-US" sz="2000" b="1" cap="all" dirty="0" smtClean="0">
                <a:solidFill>
                  <a:srgbClr val="C6531A"/>
                </a:solidFill>
                <a:latin typeface="Helvetica" charset="0"/>
              </a:rPr>
              <a:t>.</a:t>
            </a:r>
            <a:endParaRPr lang="pl-PL" sz="2000" b="1" cap="all" dirty="0">
              <a:solidFill>
                <a:srgbClr val="C6531A"/>
              </a:solidFill>
              <a:latin typeface="Helvetica" charset="0"/>
            </a:endParaRPr>
          </a:p>
          <a:p>
            <a:pPr>
              <a:defRPr/>
            </a:pPr>
            <a:endParaRPr lang="pl-PL" sz="2000" b="1" dirty="0">
              <a:solidFill>
                <a:srgbClr val="C6531A"/>
              </a:solidFill>
              <a:latin typeface="Helvetica" charset="0"/>
            </a:endParaRPr>
          </a:p>
          <a:p>
            <a:pPr>
              <a:defRPr/>
            </a:pPr>
            <a:r>
              <a:rPr lang="ru-RU" sz="2000" b="1" cap="all" dirty="0" smtClean="0">
                <a:solidFill>
                  <a:srgbClr val="C6531A"/>
                </a:solidFill>
                <a:latin typeface="Helvetica" charset="0"/>
              </a:rPr>
              <a:t>Опережающий рост </a:t>
            </a:r>
            <a:r>
              <a:rPr lang="ru-RU" sz="2000" b="1" cap="all" dirty="0">
                <a:solidFill>
                  <a:srgbClr val="C6531A"/>
                </a:solidFill>
                <a:latin typeface="Helvetica" charset="0"/>
              </a:rPr>
              <a:t>реальных доходов </a:t>
            </a:r>
            <a:r>
              <a:rPr lang="ru-RU" sz="2000" b="1" cap="all" dirty="0" smtClean="0">
                <a:solidFill>
                  <a:srgbClr val="C6531A"/>
                </a:solidFill>
                <a:latin typeface="Helvetica" charset="0"/>
              </a:rPr>
              <a:t>населения по сравнению с темпами роста производительности труда .</a:t>
            </a:r>
            <a:endParaRPr lang="ru-RU" sz="2000" b="1" cap="all" dirty="0">
              <a:solidFill>
                <a:srgbClr val="C6531A"/>
              </a:solidFill>
              <a:latin typeface="Helvetica" charset="0"/>
            </a:endParaRPr>
          </a:p>
          <a:p>
            <a:pPr>
              <a:defRPr/>
            </a:pPr>
            <a:endParaRPr lang="ru-RU" sz="2000" b="1" dirty="0">
              <a:solidFill>
                <a:srgbClr val="C6531A"/>
              </a:solidFill>
              <a:latin typeface="Helvetica" charset="0"/>
            </a:endParaRPr>
          </a:p>
          <a:p>
            <a:pPr>
              <a:defRPr/>
            </a:pPr>
            <a:r>
              <a:rPr lang="ru-RU" sz="2000" b="1" cap="all" dirty="0" smtClean="0">
                <a:solidFill>
                  <a:srgbClr val="C6531A"/>
                </a:solidFill>
                <a:latin typeface="Helvetica" charset="0"/>
              </a:rPr>
              <a:t>увеличение </a:t>
            </a:r>
            <a:r>
              <a:rPr lang="ru-RU" sz="2000" b="1" cap="all" dirty="0">
                <a:solidFill>
                  <a:srgbClr val="C6531A"/>
                </a:solidFill>
                <a:latin typeface="Helvetica" charset="0"/>
              </a:rPr>
              <a:t>спроса на рабочую силу, что может свидетельствовать о постепенном </a:t>
            </a:r>
            <a:r>
              <a:rPr lang="ru-RU" sz="2000" b="1" cap="all" dirty="0" smtClean="0">
                <a:solidFill>
                  <a:srgbClr val="C6531A"/>
                </a:solidFill>
                <a:latin typeface="Helvetica" charset="0"/>
              </a:rPr>
              <a:t>оживлении экономики.</a:t>
            </a:r>
            <a:endParaRPr lang="en-US" sz="2000" b="1" cap="all" dirty="0">
              <a:solidFill>
                <a:srgbClr val="C6531A"/>
              </a:solidFill>
              <a:latin typeface="Helvetica" charset="0"/>
            </a:endParaRPr>
          </a:p>
        </p:txBody>
      </p:sp>
      <p:sp>
        <p:nvSpPr>
          <p:cNvPr id="5" name="Oval 8"/>
          <p:cNvSpPr>
            <a:spLocks noChangeArrowheads="1"/>
          </p:cNvSpPr>
          <p:nvPr/>
        </p:nvSpPr>
        <p:spPr bwMode="auto">
          <a:xfrm>
            <a:off x="12171" y="2276871"/>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6" name="Oval 8"/>
          <p:cNvSpPr>
            <a:spLocks noChangeArrowheads="1"/>
          </p:cNvSpPr>
          <p:nvPr/>
        </p:nvSpPr>
        <p:spPr bwMode="auto">
          <a:xfrm>
            <a:off x="23537" y="3573016"/>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7" name="Oval 8"/>
          <p:cNvSpPr>
            <a:spLocks noChangeArrowheads="1"/>
          </p:cNvSpPr>
          <p:nvPr/>
        </p:nvSpPr>
        <p:spPr bwMode="auto">
          <a:xfrm>
            <a:off x="23537" y="479715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IV</a:t>
            </a:r>
            <a:endParaRPr lang="en-US" sz="20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a:t>
            </a:r>
            <a:endParaRPr lang="en-US" sz="2000" b="1" dirty="0"/>
          </a:p>
        </p:txBody>
      </p:sp>
    </p:spTree>
    <p:extLst>
      <p:ext uri="{BB962C8B-B14F-4D97-AF65-F5344CB8AC3E}">
        <p14:creationId xmlns:p14="http://schemas.microsoft.com/office/powerpoint/2010/main" val="3550868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Низкий уровень зарплаты и ее снижение толкают работников на поиск новой более высокооплачиваемой работы.</a:t>
            </a:r>
          </a:p>
        </p:txBody>
      </p:sp>
      <p:sp>
        <p:nvSpPr>
          <p:cNvPr id="3" name="Oval 8"/>
          <p:cNvSpPr>
            <a:spLocks noChangeArrowheads="1"/>
          </p:cNvSpPr>
          <p:nvPr/>
        </p:nvSpPr>
        <p:spPr bwMode="auto">
          <a:xfrm>
            <a:off x="8460432" y="11663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4" name="Заголовок 1"/>
          <p:cNvSpPr>
            <a:spLocks noGrp="1"/>
          </p:cNvSpPr>
          <p:nvPr>
            <p:ph type="ctrTitle"/>
          </p:nvPr>
        </p:nvSpPr>
        <p:spPr>
          <a:xfrm>
            <a:off x="0" y="1556792"/>
            <a:ext cx="9144000" cy="5256584"/>
          </a:xfrm>
          <a:solidFill>
            <a:schemeClr val="bg1"/>
          </a:solidFill>
        </p:spPr>
        <p:txBody>
          <a:bodyPr>
            <a:noAutofit/>
          </a:bodyPr>
          <a:lstStyle/>
          <a:p>
            <a:pPr algn="l"/>
            <a:r>
              <a:rPr lang="ru-RU" sz="2100" dirty="0">
                <a:latin typeface="Tahoma" pitchFamily="34" charset="0"/>
                <a:ea typeface="Tahoma" pitchFamily="34" charset="0"/>
                <a:cs typeface="Tahoma" pitchFamily="34" charset="0"/>
              </a:rPr>
              <a:t>По данным Белстата (2012 г.), 28% домашних хозяйств используют в качестве способа повышения доходов – смену места работы. Этот способ занимает второе место после поиска работы по совместительству. У малообеспеченных домашних хозяйств смена места работы как способ повышения доходов является главным и составляет 39%. Эти результаты коррелируют с результатами других исследований. По данным исследовательского центра </a:t>
            </a:r>
            <a:r>
              <a:rPr lang="ru-RU" sz="2100" u="sng" dirty="0">
                <a:latin typeface="Tahoma" pitchFamily="34" charset="0"/>
                <a:ea typeface="Tahoma" pitchFamily="34" charset="0"/>
                <a:cs typeface="Tahoma" pitchFamily="34" charset="0"/>
                <a:hlinkClick r:id="rId3"/>
              </a:rPr>
              <a:t>РАБОТА.TUT.BY</a:t>
            </a:r>
            <a:r>
              <a:rPr lang="ru-RU" sz="2100" dirty="0">
                <a:latin typeface="Tahoma" pitchFamily="34" charset="0"/>
                <a:ea typeface="Tahoma" pitchFamily="34" charset="0"/>
                <a:cs typeface="Tahoma" pitchFamily="34" charset="0"/>
              </a:rPr>
              <a:t> (2016 г.), чаще всего увольнения происходят из-за низкой зарплаты (48% опрошенных)</a:t>
            </a:r>
            <a:r>
              <a:rPr lang="ru-RU" sz="2100" baseline="30000" dirty="0">
                <a:latin typeface="Tahoma" pitchFamily="34" charset="0"/>
                <a:ea typeface="Tahoma" pitchFamily="34" charset="0"/>
                <a:cs typeface="Tahoma" pitchFamily="34" charset="0"/>
              </a:rPr>
              <a:t>.</a:t>
            </a:r>
            <a:r>
              <a:rPr lang="ru-RU" sz="2100" dirty="0">
                <a:latin typeface="Tahoma" pitchFamily="34" charset="0"/>
                <a:ea typeface="Tahoma" pitchFamily="34" charset="0"/>
                <a:cs typeface="Tahoma" pitchFamily="34" charset="0"/>
              </a:rPr>
              <a:t> Большинство работников (73%) на вопрос: «Что вы ждете от руководства в 2016 году?» ответило, что ждет повышения зарплаты </a:t>
            </a:r>
            <a:r>
              <a:rPr lang="be-BY" sz="2100" dirty="0">
                <a:latin typeface="Tahoma" pitchFamily="34" charset="0"/>
                <a:ea typeface="Tahoma" pitchFamily="34" charset="0"/>
                <a:cs typeface="Tahoma" pitchFamily="34" charset="0"/>
              </a:rPr>
              <a:t>“Опрос: чаще всего белорусы ищут новую работу из-за низкой зарплаты”. </a:t>
            </a:r>
            <a:r>
              <a:rPr lang="en-US" sz="2100" dirty="0" smtClean="0">
                <a:latin typeface="Tahoma" pitchFamily="34" charset="0"/>
                <a:ea typeface="Tahoma" pitchFamily="34" charset="0"/>
                <a:cs typeface="Tahoma" pitchFamily="34" charset="0"/>
              </a:rPr>
              <a:t>[</a:t>
            </a:r>
            <a:r>
              <a:rPr lang="be-BY" sz="2100" dirty="0" smtClean="0">
                <a:latin typeface="Tahoma" pitchFamily="34" charset="0"/>
                <a:ea typeface="Tahoma" pitchFamily="34" charset="0"/>
                <a:cs typeface="Tahoma" pitchFamily="34" charset="0"/>
              </a:rPr>
              <a:t>TUT.BY</a:t>
            </a:r>
            <a:r>
              <a:rPr lang="be-BY" sz="2100" dirty="0">
                <a:latin typeface="Tahoma" pitchFamily="34" charset="0"/>
                <a:ea typeface="Tahoma" pitchFamily="34" charset="0"/>
                <a:cs typeface="Tahoma" pitchFamily="34" charset="0"/>
              </a:rPr>
              <a:t>. 20 Mar 2017.  Web. 6 Apr. 2017. </a:t>
            </a:r>
            <a:r>
              <a:rPr lang="be-BY" sz="2100" dirty="0">
                <a:latin typeface="Tahoma" pitchFamily="34" charset="0"/>
                <a:ea typeface="Tahoma" pitchFamily="34" charset="0"/>
                <a:cs typeface="Tahoma" pitchFamily="34" charset="0"/>
                <a:hlinkClick r:id="rId4"/>
              </a:rPr>
              <a:t>https://</a:t>
            </a:r>
            <a:r>
              <a:rPr lang="be-BY" sz="2100" dirty="0" smtClean="0">
                <a:latin typeface="Tahoma" pitchFamily="34" charset="0"/>
                <a:ea typeface="Tahoma" pitchFamily="34" charset="0"/>
                <a:cs typeface="Tahoma" pitchFamily="34" charset="0"/>
                <a:hlinkClick r:id="rId4"/>
              </a:rPr>
              <a:t>finance.tut.by/news535989.html</a:t>
            </a:r>
            <a:r>
              <a:rPr lang="ru-RU" sz="2100" dirty="0" smtClean="0">
                <a:latin typeface="Tahoma" pitchFamily="34" charset="0"/>
                <a:ea typeface="Tahoma" pitchFamily="34" charset="0"/>
                <a:cs typeface="Tahoma" pitchFamily="34" charset="0"/>
              </a:rPr>
              <a:t> </a:t>
            </a:r>
            <a:r>
              <a:rPr lang="en-US" sz="2100" dirty="0" smtClean="0">
                <a:latin typeface="Tahoma" pitchFamily="34" charset="0"/>
                <a:ea typeface="Tahoma" pitchFamily="34" charset="0"/>
                <a:cs typeface="Tahoma" pitchFamily="34" charset="0"/>
              </a:rPr>
              <a:t>]</a:t>
            </a:r>
            <a:endParaRPr lang="ru-RU" sz="2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52001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263691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Возможность снижать уровень зарплат позволяет госпредприятиям сохранять избыточную занятость. Если административными методами повышать зарплату, то предприятия могут начать активнее высвобождаться от избыточных работников. Это может привести к  снижению занятости и росту безработицы. </a:t>
            </a:r>
          </a:p>
        </p:txBody>
      </p:sp>
      <p:sp>
        <p:nvSpPr>
          <p:cNvPr id="3" name="Oval 8"/>
          <p:cNvSpPr>
            <a:spLocks noChangeArrowheads="1"/>
          </p:cNvSpPr>
          <p:nvPr/>
        </p:nvSpPr>
        <p:spPr bwMode="auto">
          <a:xfrm>
            <a:off x="8460432" y="11663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4" name="Заголовок 1"/>
          <p:cNvSpPr>
            <a:spLocks noGrp="1"/>
          </p:cNvSpPr>
          <p:nvPr>
            <p:ph type="ctrTitle"/>
          </p:nvPr>
        </p:nvSpPr>
        <p:spPr>
          <a:xfrm>
            <a:off x="0" y="2636912"/>
            <a:ext cx="9144000" cy="4176464"/>
          </a:xfrm>
          <a:solidFill>
            <a:schemeClr val="bg1"/>
          </a:solidFill>
        </p:spPr>
        <p:txBody>
          <a:bodyPr>
            <a:noAutofit/>
          </a:bodyPr>
          <a:lstStyle/>
          <a:p>
            <a:pPr algn="l"/>
            <a:r>
              <a:rPr lang="ru-RU" sz="2400" dirty="0">
                <a:latin typeface="Tahoma" pitchFamily="34" charset="0"/>
                <a:ea typeface="Tahoma" pitchFamily="34" charset="0"/>
                <a:cs typeface="Tahoma" pitchFamily="34" charset="0"/>
              </a:rPr>
              <a:t>По расчетам Исследовательского центра ИПМ, чтобы «добиться повышения средней зарплаты с 400 долл. в декабре 2016 г. до 500 долл. в декабре 2017 г., при неизменном обменном курсе и запланированных темпах инфляции и ВВП, придется сократить занятость на 12,9</a:t>
            </a:r>
            <a:r>
              <a:rPr lang="ru-RU" sz="2400" dirty="0" smtClean="0">
                <a:latin typeface="Tahoma" pitchFamily="34" charset="0"/>
                <a:ea typeface="Tahoma" pitchFamily="34" charset="0"/>
                <a:cs typeface="Tahoma" pitchFamily="34" charset="0"/>
              </a:rPr>
              <a:t>%»</a:t>
            </a:r>
            <a:r>
              <a:rPr lang="en-US" sz="2400" dirty="0" smtClean="0">
                <a:latin typeface="Tahoma" pitchFamily="34" charset="0"/>
                <a:ea typeface="Tahoma" pitchFamily="34" charset="0"/>
                <a:cs typeface="Tahoma" pitchFamily="34" charset="0"/>
              </a:rPr>
              <a:t>. </a:t>
            </a:r>
            <a:r>
              <a:rPr lang="be-BY" sz="2400" dirty="0">
                <a:hlinkClick r:id="rId2"/>
              </a:rPr>
              <a:t>https://news.tut.by/economics/524760.html</a:t>
            </a:r>
            <a:r>
              <a:rPr lang="ru-RU" sz="2400" b="1" dirty="0"/>
              <a:t/>
            </a:r>
            <a:br>
              <a:rPr lang="ru-RU" sz="2400" b="1" dirty="0"/>
            </a:br>
            <a:endParaRPr lang="ru-RU" sz="2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57331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51970" y="173640"/>
            <a:ext cx="8472297" cy="6247864"/>
          </a:xfrm>
          <a:prstGeom prst="rect">
            <a:avLst/>
          </a:prstGeom>
          <a:noFill/>
          <a:ln>
            <a:noFill/>
          </a:ln>
          <a:extLst/>
        </p:spPr>
        <p:txBody>
          <a:bodyPr wrap="square">
            <a:spAutoFit/>
          </a:bodyPr>
          <a:lstStyle/>
          <a:p>
            <a:pPr algn="ctr">
              <a:defRPr/>
            </a:pPr>
            <a:r>
              <a:rPr lang="ru-RU" sz="2000" b="1" dirty="0" smtClean="0">
                <a:latin typeface="Helvetica" charset="0"/>
              </a:rPr>
              <a:t>ПРОГНОЗ НА БЛИЖАЙШИЕ ГОДЫ</a:t>
            </a:r>
            <a:r>
              <a:rPr lang="pl-PL" sz="2000" b="1" dirty="0" smtClean="0">
                <a:latin typeface="Helvetica" charset="0"/>
              </a:rPr>
              <a:t>:</a:t>
            </a:r>
            <a:endParaRPr lang="pl-PL" sz="2000" b="1" dirty="0">
              <a:latin typeface="Helvetica" charset="0"/>
            </a:endParaRPr>
          </a:p>
          <a:p>
            <a:pPr algn="ctr">
              <a:defRPr/>
            </a:pPr>
            <a:r>
              <a:rPr lang="cs-CZ" sz="2000" b="1" dirty="0">
                <a:solidFill>
                  <a:srgbClr val="C6531A"/>
                </a:solidFill>
                <a:latin typeface="Helvetica" charset="0"/>
              </a:rPr>
              <a:t/>
            </a:r>
            <a:br>
              <a:rPr lang="cs-CZ" sz="2000" b="1" dirty="0">
                <a:solidFill>
                  <a:srgbClr val="C6531A"/>
                </a:solidFill>
                <a:latin typeface="Helvetica" charset="0"/>
              </a:rPr>
            </a:br>
            <a:endParaRPr lang="cs-CZ" sz="2000" b="1" dirty="0">
              <a:solidFill>
                <a:srgbClr val="C6531A"/>
              </a:solidFill>
              <a:latin typeface="Helvetica" charset="0"/>
            </a:endParaRPr>
          </a:p>
          <a:p>
            <a:pPr>
              <a:defRPr/>
            </a:pPr>
            <a:r>
              <a:rPr lang="ru-RU" sz="2000" b="1" cap="all" dirty="0" smtClean="0">
                <a:solidFill>
                  <a:srgbClr val="C6531A"/>
                </a:solidFill>
                <a:latin typeface="Helvetica" charset="0"/>
              </a:rPr>
              <a:t>попытка повысить занятость населения через принятие Декрета №1 провалится</a:t>
            </a:r>
            <a:r>
              <a:rPr lang="en-US" sz="2000" b="1" cap="all" dirty="0" smtClean="0">
                <a:solidFill>
                  <a:srgbClr val="C6531A"/>
                </a:solidFill>
                <a:latin typeface="Helvetica" charset="0"/>
              </a:rPr>
              <a:t>.</a:t>
            </a:r>
            <a:endParaRPr lang="cs-CZ" sz="2000" b="1" cap="all" dirty="0">
              <a:solidFill>
                <a:srgbClr val="C6531A"/>
              </a:solidFill>
              <a:latin typeface="Helvetica" charset="0"/>
            </a:endParaRPr>
          </a:p>
          <a:p>
            <a:pPr>
              <a:defRPr/>
            </a:pPr>
            <a:r>
              <a:rPr lang="cs-CZ" sz="2000" b="1" dirty="0">
                <a:solidFill>
                  <a:srgbClr val="C6531A"/>
                </a:solidFill>
                <a:latin typeface="Helvetica" charset="0"/>
              </a:rPr>
              <a:t> </a:t>
            </a:r>
          </a:p>
          <a:p>
            <a:pPr>
              <a:defRPr/>
            </a:pPr>
            <a:r>
              <a:rPr lang="ru-RU" sz="2000" b="1" cap="all" dirty="0">
                <a:solidFill>
                  <a:srgbClr val="C6531A"/>
                </a:solidFill>
                <a:latin typeface="Helvetica" charset="0"/>
              </a:rPr>
              <a:t>Повышение пенсионного возраста </a:t>
            </a:r>
            <a:r>
              <a:rPr lang="ru-RU" sz="2000" b="1" cap="all" dirty="0" smtClean="0">
                <a:solidFill>
                  <a:srgbClr val="C6531A"/>
                </a:solidFill>
                <a:latin typeface="Helvetica" charset="0"/>
              </a:rPr>
              <a:t>чуть замедлит </a:t>
            </a:r>
            <a:r>
              <a:rPr lang="ru-RU" sz="2000" b="1" cap="all" dirty="0">
                <a:solidFill>
                  <a:srgbClr val="C6531A"/>
                </a:solidFill>
                <a:latin typeface="Helvetica" charset="0"/>
              </a:rPr>
              <a:t>темпы сокращения занятого населения, но не остановит </a:t>
            </a:r>
            <a:r>
              <a:rPr lang="ru-RU" sz="2000" b="1" cap="all" dirty="0" smtClean="0">
                <a:solidFill>
                  <a:srgbClr val="C6531A"/>
                </a:solidFill>
                <a:latin typeface="Helvetica" charset="0"/>
              </a:rPr>
              <a:t>его</a:t>
            </a:r>
            <a:r>
              <a:rPr lang="en-US" sz="2000" b="1" cap="all" dirty="0" smtClean="0">
                <a:solidFill>
                  <a:srgbClr val="C6531A"/>
                </a:solidFill>
                <a:latin typeface="Helvetica" charset="0"/>
              </a:rPr>
              <a:t>.</a:t>
            </a:r>
            <a:r>
              <a:rPr lang="ru-RU" sz="2000" b="1" cap="all" dirty="0" smtClean="0">
                <a:solidFill>
                  <a:srgbClr val="C6531A"/>
                </a:solidFill>
                <a:latin typeface="Helvetica" charset="0"/>
              </a:rPr>
              <a:t> </a:t>
            </a:r>
          </a:p>
          <a:p>
            <a:pPr>
              <a:defRPr/>
            </a:pPr>
            <a:endParaRPr lang="pl-PL" sz="2000" b="1" cap="all" dirty="0">
              <a:solidFill>
                <a:srgbClr val="C6531A"/>
              </a:solidFill>
              <a:latin typeface="Helvetica" charset="0"/>
            </a:endParaRPr>
          </a:p>
          <a:p>
            <a:pPr>
              <a:defRPr/>
            </a:pPr>
            <a:r>
              <a:rPr lang="ru-RU" sz="2000" b="1" cap="all" dirty="0" smtClean="0">
                <a:solidFill>
                  <a:srgbClr val="C6531A"/>
                </a:solidFill>
                <a:latin typeface="Helvetica" charset="0"/>
              </a:rPr>
              <a:t>При </a:t>
            </a:r>
            <a:r>
              <a:rPr lang="ru-RU" sz="2000" b="1" cap="all" dirty="0">
                <a:solidFill>
                  <a:srgbClr val="C6531A"/>
                </a:solidFill>
                <a:latin typeface="Helvetica" charset="0"/>
              </a:rPr>
              <a:t>возобновлении экономического роста страна столкнется с нехваткой трудовых ресурсов</a:t>
            </a:r>
            <a:r>
              <a:rPr lang="ru-RU" sz="2000" b="1" cap="all" dirty="0" smtClean="0">
                <a:solidFill>
                  <a:srgbClr val="C6531A"/>
                </a:solidFill>
                <a:latin typeface="Helvetica" charset="0"/>
              </a:rPr>
              <a:t>.</a:t>
            </a:r>
            <a:endParaRPr lang="ru-RU" sz="2000" b="1" cap="all" dirty="0">
              <a:solidFill>
                <a:srgbClr val="C6531A"/>
              </a:solidFill>
              <a:latin typeface="Helvetica" charset="0"/>
            </a:endParaRPr>
          </a:p>
          <a:p>
            <a:pPr>
              <a:defRPr/>
            </a:pPr>
            <a:endParaRPr lang="ru-RU" sz="2000" b="1" dirty="0">
              <a:solidFill>
                <a:srgbClr val="C6531A"/>
              </a:solidFill>
              <a:latin typeface="Helvetica" charset="0"/>
            </a:endParaRPr>
          </a:p>
          <a:p>
            <a:pPr>
              <a:defRPr/>
            </a:pPr>
            <a:r>
              <a:rPr lang="ru-RU" sz="2000" b="1" cap="all" dirty="0">
                <a:solidFill>
                  <a:srgbClr val="C6531A"/>
                </a:solidFill>
                <a:latin typeface="Helvetica" charset="0"/>
              </a:rPr>
              <a:t>В условиях продолжающегося старения населения демографическая нагрузка на занятых работников и бизнес </a:t>
            </a:r>
            <a:r>
              <a:rPr lang="ru-RU" sz="2000" b="1" cap="all" dirty="0" smtClean="0">
                <a:solidFill>
                  <a:srgbClr val="C6531A"/>
                </a:solidFill>
                <a:latin typeface="Helvetica" charset="0"/>
              </a:rPr>
              <a:t>продолжит расти.</a:t>
            </a:r>
          </a:p>
          <a:p>
            <a:pPr>
              <a:defRPr/>
            </a:pPr>
            <a:endParaRPr lang="ru-RU" sz="2000" b="1" cap="all" dirty="0">
              <a:solidFill>
                <a:srgbClr val="C6531A"/>
              </a:solidFill>
              <a:latin typeface="Helvetica" charset="0"/>
            </a:endParaRPr>
          </a:p>
          <a:p>
            <a:pPr>
              <a:defRPr/>
            </a:pPr>
            <a:r>
              <a:rPr lang="ru-RU" sz="2000" b="1" cap="all" dirty="0">
                <a:solidFill>
                  <a:srgbClr val="C6531A"/>
                </a:solidFill>
                <a:latin typeface="Helvetica" charset="0"/>
              </a:rPr>
              <a:t>Высокий уровень налогов будет демотивировать работников, снижать инвестиционную активность и конкурентоспособность продукции.</a:t>
            </a:r>
            <a:endParaRPr lang="en-US" sz="2000" b="1" cap="all" dirty="0">
              <a:solidFill>
                <a:srgbClr val="C6531A"/>
              </a:solidFill>
              <a:latin typeface="Helvetica" charset="0"/>
            </a:endParaRPr>
          </a:p>
        </p:txBody>
      </p:sp>
      <p:sp>
        <p:nvSpPr>
          <p:cNvPr id="5" name="Oval 8"/>
          <p:cNvSpPr>
            <a:spLocks noChangeArrowheads="1"/>
          </p:cNvSpPr>
          <p:nvPr/>
        </p:nvSpPr>
        <p:spPr bwMode="auto">
          <a:xfrm>
            <a:off x="12171" y="2024173"/>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6" name="Oval 8"/>
          <p:cNvSpPr>
            <a:spLocks noChangeArrowheads="1"/>
          </p:cNvSpPr>
          <p:nvPr/>
        </p:nvSpPr>
        <p:spPr bwMode="auto">
          <a:xfrm>
            <a:off x="23537" y="3018547"/>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7" name="Oval 8"/>
          <p:cNvSpPr>
            <a:spLocks noChangeArrowheads="1"/>
          </p:cNvSpPr>
          <p:nvPr/>
        </p:nvSpPr>
        <p:spPr bwMode="auto">
          <a:xfrm>
            <a:off x="59060" y="3933056"/>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IV</a:t>
            </a:r>
            <a:endParaRPr lang="en-US" sz="20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a:t>
            </a:r>
            <a:endParaRPr lang="en-US" sz="2000" b="1" dirty="0"/>
          </a:p>
        </p:txBody>
      </p:sp>
      <p:sp>
        <p:nvSpPr>
          <p:cNvPr id="9" name="Oval 8"/>
          <p:cNvSpPr>
            <a:spLocks noChangeArrowheads="1"/>
          </p:cNvSpPr>
          <p:nvPr/>
        </p:nvSpPr>
        <p:spPr bwMode="auto">
          <a:xfrm>
            <a:off x="36910" y="5085184"/>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Tree>
    <p:extLst>
      <p:ext uri="{BB962C8B-B14F-4D97-AF65-F5344CB8AC3E}">
        <p14:creationId xmlns:p14="http://schemas.microsoft.com/office/powerpoint/2010/main" val="406747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1" y="1422153"/>
            <a:ext cx="9144000" cy="5435847"/>
          </a:xfrm>
          <a:solidFill>
            <a:schemeClr val="bg1"/>
          </a:solidFill>
        </p:spPr>
        <p:txBody>
          <a:bodyPr>
            <a:noAutofit/>
          </a:bodyPr>
          <a:lstStyle/>
          <a:p>
            <a:pPr algn="l"/>
            <a:r>
              <a:rPr lang="ru-RU" sz="2000" b="1" dirty="0">
                <a:latin typeface="Tahoma" pitchFamily="34" charset="0"/>
                <a:ea typeface="Tahoma" pitchFamily="34" charset="0"/>
                <a:cs typeface="Tahoma" pitchFamily="34" charset="0"/>
              </a:rPr>
              <a:t>Вариант 1.</a:t>
            </a:r>
            <a:r>
              <a:rPr lang="ru-RU" sz="2000" dirty="0">
                <a:latin typeface="Tahoma" pitchFamily="34" charset="0"/>
                <a:ea typeface="Tahoma" pitchFamily="34" charset="0"/>
                <a:cs typeface="Tahoma" pitchFamily="34" charset="0"/>
              </a:rPr>
              <a:t> Начиная с 2023 года продолжить постепенно увеличивать пенсионный возраст до 65 лет у мужчин и женщин.</a:t>
            </a:r>
            <a:br>
              <a:rPr lang="ru-RU" sz="2000" dirty="0">
                <a:latin typeface="Tahoma" pitchFamily="34" charset="0"/>
                <a:ea typeface="Tahoma" pitchFamily="34" charset="0"/>
                <a:cs typeface="Tahoma" pitchFamily="34" charset="0"/>
              </a:rPr>
            </a:br>
            <a:r>
              <a:rPr lang="ru-RU" sz="2000" b="1" dirty="0">
                <a:latin typeface="Tahoma" pitchFamily="34" charset="0"/>
                <a:ea typeface="Tahoma" pitchFamily="34" charset="0"/>
                <a:cs typeface="Tahoma" pitchFamily="34" charset="0"/>
              </a:rPr>
              <a:t>Вариант 2. </a:t>
            </a:r>
            <a:r>
              <a:rPr lang="ru-RU" sz="2000" dirty="0">
                <a:latin typeface="Tahoma" pitchFamily="34" charset="0"/>
                <a:ea typeface="Tahoma" pitchFamily="34" charset="0"/>
                <a:cs typeface="Tahoma" pitchFamily="34" charset="0"/>
              </a:rPr>
              <a:t>Изменить отношение к мигрантам, смягчить миграционную политику и начать избирательное привлечение молодых мигрантов в Беларусь.</a:t>
            </a:r>
            <a:br>
              <a:rPr lang="ru-RU" sz="2000" dirty="0">
                <a:latin typeface="Tahoma" pitchFamily="34" charset="0"/>
                <a:ea typeface="Tahoma" pitchFamily="34" charset="0"/>
                <a:cs typeface="Tahoma" pitchFamily="34" charset="0"/>
              </a:rPr>
            </a:br>
            <a:r>
              <a:rPr lang="ru-RU" sz="2000" b="1" dirty="0">
                <a:latin typeface="Tahoma" pitchFamily="34" charset="0"/>
                <a:ea typeface="Tahoma" pitchFamily="34" charset="0"/>
                <a:cs typeface="Tahoma" pitchFamily="34" charset="0"/>
              </a:rPr>
              <a:t>Вариант 3. </a:t>
            </a:r>
            <a:r>
              <a:rPr lang="ru-RU" sz="2000" dirty="0">
                <a:latin typeface="Tahoma" pitchFamily="34" charset="0"/>
                <a:ea typeface="Tahoma" pitchFamily="34" charset="0"/>
                <a:cs typeface="Tahoma" pitchFamily="34" charset="0"/>
              </a:rPr>
              <a:t>Отказаться от модели социально-ориентированной экономики, что даст возможность повысить заработную плату, и вернуть 100-150 тысяч белорусов, работающих в России и других странах, на рынок труда Беларуси. </a:t>
            </a:r>
            <a:br>
              <a:rPr lang="ru-RU" sz="2000" dirty="0">
                <a:latin typeface="Tahoma" pitchFamily="34" charset="0"/>
                <a:ea typeface="Tahoma" pitchFamily="34" charset="0"/>
                <a:cs typeface="Tahoma" pitchFamily="34" charset="0"/>
              </a:rPr>
            </a:br>
            <a:r>
              <a:rPr lang="ru-RU" sz="2000" b="1" dirty="0">
                <a:latin typeface="Tahoma" pitchFamily="34" charset="0"/>
                <a:ea typeface="Tahoma" pitchFamily="34" charset="0"/>
                <a:cs typeface="Tahoma" pitchFamily="34" charset="0"/>
              </a:rPr>
              <a:t>Вариант 4. </a:t>
            </a:r>
            <a:r>
              <a:rPr lang="ru-RU" sz="2000" dirty="0">
                <a:latin typeface="Tahoma" pitchFamily="34" charset="0"/>
                <a:ea typeface="Tahoma" pitchFamily="34" charset="0"/>
                <a:cs typeface="Tahoma" pitchFamily="34" charset="0"/>
              </a:rPr>
              <a:t>Уменьшить долю незанятого населения в трудоспособном возрасте, заставить все незанятое население работать и платить налоги, или пусть не работают, но платят сбор на финансирование </a:t>
            </a:r>
            <a:r>
              <a:rPr lang="ru-RU" sz="2000" dirty="0" smtClean="0">
                <a:latin typeface="Tahoma" pitchFamily="34" charset="0"/>
                <a:ea typeface="Tahoma" pitchFamily="34" charset="0"/>
                <a:cs typeface="Tahoma" pitchFamily="34" charset="0"/>
              </a:rPr>
              <a:t>госрасходов (На это, по сути, и направлен Декрет №3).</a:t>
            </a:r>
            <a:br>
              <a:rPr lang="ru-RU" sz="2000" dirty="0" smtClean="0">
                <a:latin typeface="Tahoma" pitchFamily="34" charset="0"/>
                <a:ea typeface="Tahoma" pitchFamily="34" charset="0"/>
                <a:cs typeface="Tahoma" pitchFamily="34" charset="0"/>
              </a:rPr>
            </a:br>
            <a:r>
              <a:rPr lang="ru-RU" sz="2000" b="1" dirty="0" smtClean="0">
                <a:latin typeface="Tahoma" pitchFamily="34" charset="0"/>
                <a:ea typeface="Tahoma" pitchFamily="34" charset="0"/>
                <a:cs typeface="Tahoma" pitchFamily="34" charset="0"/>
              </a:rPr>
              <a:t>Вариант 5. </a:t>
            </a:r>
            <a:r>
              <a:rPr lang="ru-RU" sz="2000" dirty="0" smtClean="0">
                <a:latin typeface="Tahoma" pitchFamily="34" charset="0"/>
                <a:ea typeface="Tahoma" pitchFamily="34" charset="0"/>
                <a:cs typeface="Tahoma" pitchFamily="34" charset="0"/>
              </a:rPr>
              <a:t>Повысить налоги на богатых. Вернуть прогрессивную шкалу налогообложения по подоходному налогу (до 2005 г. ставки составляли от 9 до 30%). Ввести налог на богатство (на покупку дорогих автомобилей, домов, на товары роскоши).</a:t>
            </a:r>
            <a:r>
              <a:rPr lang="ru-RU" sz="2000" dirty="0">
                <a:latin typeface="Tahoma" pitchFamily="34" charset="0"/>
                <a:ea typeface="Tahoma" pitchFamily="34" charset="0"/>
                <a:cs typeface="Tahoma" pitchFamily="34" charset="0"/>
              </a:rPr>
              <a:t/>
            </a:r>
            <a:br>
              <a:rPr lang="ru-RU" sz="2000" dirty="0">
                <a:latin typeface="Tahoma" pitchFamily="34" charset="0"/>
                <a:ea typeface="Tahoma" pitchFamily="34" charset="0"/>
                <a:cs typeface="Tahoma" pitchFamily="34" charset="0"/>
              </a:rPr>
            </a:br>
            <a:endParaRPr lang="ru-RU" sz="2000" dirty="0">
              <a:latin typeface="Tahoma" pitchFamily="34" charset="0"/>
              <a:ea typeface="Tahoma" pitchFamily="34" charset="0"/>
              <a:cs typeface="Tahoma" pitchFamily="34" charset="0"/>
            </a:endParaRPr>
          </a:p>
        </p:txBody>
      </p:sp>
      <p:sp>
        <p:nvSpPr>
          <p:cNvPr id="6" name="Заголовок 1"/>
          <p:cNvSpPr txBox="1">
            <a:spLocks/>
          </p:cNvSpPr>
          <p:nvPr/>
        </p:nvSpPr>
        <p:spPr>
          <a:xfrm>
            <a:off x="0" y="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Ситуация такова, что нельзя допустить дальнейшего роста демографической нагрузки. Как это можно сделать?</a:t>
            </a:r>
            <a:endParaRPr lang="ru-RU" sz="24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7732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51970" y="173640"/>
            <a:ext cx="8472297" cy="6247864"/>
          </a:xfrm>
          <a:prstGeom prst="rect">
            <a:avLst/>
          </a:prstGeom>
          <a:noFill/>
          <a:ln>
            <a:noFill/>
          </a:ln>
          <a:extLst/>
        </p:spPr>
        <p:txBody>
          <a:bodyPr wrap="square">
            <a:spAutoFit/>
          </a:bodyPr>
          <a:lstStyle/>
          <a:p>
            <a:pPr algn="ctr">
              <a:defRPr/>
            </a:pPr>
            <a:r>
              <a:rPr lang="ru-RU" sz="2000" b="1" dirty="0" smtClean="0">
                <a:latin typeface="Helvetica" charset="0"/>
              </a:rPr>
              <a:t>ПРЕДЛАГАЕМЫЕ МЕРЫ</a:t>
            </a:r>
            <a:r>
              <a:rPr lang="pl-PL" sz="2000" b="1" dirty="0" smtClean="0">
                <a:latin typeface="Helvetica" charset="0"/>
              </a:rPr>
              <a:t>:</a:t>
            </a:r>
            <a:endParaRPr lang="pl-PL" sz="2000" b="1" dirty="0">
              <a:latin typeface="Helvetica" charset="0"/>
            </a:endParaRPr>
          </a:p>
          <a:p>
            <a:pPr algn="ctr">
              <a:defRPr/>
            </a:pPr>
            <a:r>
              <a:rPr lang="cs-CZ" sz="2000" b="1" dirty="0">
                <a:solidFill>
                  <a:srgbClr val="C6531A"/>
                </a:solidFill>
                <a:latin typeface="Helvetica" charset="0"/>
              </a:rPr>
              <a:t/>
            </a:r>
            <a:br>
              <a:rPr lang="cs-CZ" sz="2000" b="1" dirty="0">
                <a:solidFill>
                  <a:srgbClr val="C6531A"/>
                </a:solidFill>
                <a:latin typeface="Helvetica" charset="0"/>
              </a:rPr>
            </a:br>
            <a:endParaRPr lang="cs-CZ" sz="2000" b="1" dirty="0">
              <a:solidFill>
                <a:srgbClr val="C6531A"/>
              </a:solidFill>
              <a:latin typeface="Helvetica" charset="0"/>
            </a:endParaRPr>
          </a:p>
          <a:p>
            <a:pPr>
              <a:defRPr/>
            </a:pPr>
            <a:r>
              <a:rPr lang="ru-RU" sz="2000" b="1" cap="all" dirty="0">
                <a:solidFill>
                  <a:srgbClr val="C6531A"/>
                </a:solidFill>
                <a:latin typeface="Helvetica" charset="0"/>
              </a:rPr>
              <a:t>повысить размер пособия по безработице до уровня бюджета прожиточного </a:t>
            </a:r>
            <a:r>
              <a:rPr lang="ru-RU" sz="2000" b="1" cap="all" dirty="0" smtClean="0">
                <a:solidFill>
                  <a:srgbClr val="C6531A"/>
                </a:solidFill>
                <a:latin typeface="Helvetica" charset="0"/>
              </a:rPr>
              <a:t>минимума</a:t>
            </a:r>
            <a:r>
              <a:rPr lang="ru-RU" sz="2000" dirty="0"/>
              <a:t> </a:t>
            </a:r>
            <a:r>
              <a:rPr lang="ru-RU" sz="2000" b="1" cap="all" dirty="0">
                <a:solidFill>
                  <a:srgbClr val="C6531A"/>
                </a:solidFill>
                <a:latin typeface="Helvetica" charset="0"/>
              </a:rPr>
              <a:t>(согласно рекомендации Всемирного банка)</a:t>
            </a:r>
            <a:r>
              <a:rPr lang="en-US" sz="2000" b="1" cap="all" dirty="0" smtClean="0">
                <a:solidFill>
                  <a:srgbClr val="C6531A"/>
                </a:solidFill>
                <a:latin typeface="Helvetica" charset="0"/>
              </a:rPr>
              <a:t>.</a:t>
            </a:r>
            <a:endParaRPr lang="cs-CZ" sz="2000" b="1" cap="all" dirty="0" smtClean="0">
              <a:solidFill>
                <a:srgbClr val="C6531A"/>
              </a:solidFill>
              <a:latin typeface="Helvetica" charset="0"/>
            </a:endParaRPr>
          </a:p>
          <a:p>
            <a:pPr>
              <a:defRPr/>
            </a:pPr>
            <a:r>
              <a:rPr lang="cs-CZ" sz="2000" b="1" dirty="0" smtClean="0">
                <a:solidFill>
                  <a:srgbClr val="C6531A"/>
                </a:solidFill>
                <a:latin typeface="Helvetica" charset="0"/>
              </a:rPr>
              <a:t> </a:t>
            </a:r>
          </a:p>
          <a:p>
            <a:pPr>
              <a:defRPr/>
            </a:pPr>
            <a:r>
              <a:rPr lang="ru-RU" sz="2000" b="1" cap="all" dirty="0">
                <a:solidFill>
                  <a:srgbClr val="C6531A"/>
                </a:solidFill>
                <a:latin typeface="Helvetica" charset="0"/>
              </a:rPr>
              <a:t>отказаться от </a:t>
            </a:r>
            <a:r>
              <a:rPr lang="ru-RU" sz="2000" b="1" cap="all" dirty="0" smtClean="0">
                <a:solidFill>
                  <a:srgbClr val="C6531A"/>
                </a:solidFill>
                <a:latin typeface="Helvetica" charset="0"/>
              </a:rPr>
              <a:t>решения удержать уровень средней зарплаты в 500 </a:t>
            </a:r>
            <a:r>
              <a:rPr lang="en-US" sz="2000" b="1" cap="all" dirty="0" smtClean="0">
                <a:solidFill>
                  <a:srgbClr val="C6531A"/>
                </a:solidFill>
                <a:latin typeface="Helvetica" charset="0"/>
              </a:rPr>
              <a:t>USD</a:t>
            </a:r>
            <a:r>
              <a:rPr lang="ru-RU" sz="2000" b="1" cap="all" dirty="0" smtClean="0">
                <a:solidFill>
                  <a:srgbClr val="C6531A"/>
                </a:solidFill>
                <a:latin typeface="Helvetica" charset="0"/>
              </a:rPr>
              <a:t> на протяжении 2018 года</a:t>
            </a:r>
            <a:r>
              <a:rPr lang="en-US" sz="2000" b="1" cap="all" dirty="0" smtClean="0">
                <a:solidFill>
                  <a:srgbClr val="C6531A"/>
                </a:solidFill>
                <a:latin typeface="Helvetica" charset="0"/>
              </a:rPr>
              <a:t>.</a:t>
            </a:r>
            <a:endParaRPr lang="pl-PL" sz="2000" b="1" cap="all" dirty="0">
              <a:solidFill>
                <a:srgbClr val="C6531A"/>
              </a:solidFill>
              <a:latin typeface="Helvetica" charset="0"/>
            </a:endParaRPr>
          </a:p>
          <a:p>
            <a:pPr>
              <a:defRPr/>
            </a:pPr>
            <a:endParaRPr lang="pl-PL" sz="2000" b="1" dirty="0">
              <a:solidFill>
                <a:srgbClr val="C6531A"/>
              </a:solidFill>
              <a:latin typeface="Helvetica" charset="0"/>
            </a:endParaRPr>
          </a:p>
          <a:p>
            <a:pPr>
              <a:defRPr/>
            </a:pPr>
            <a:r>
              <a:rPr lang="ru-RU" sz="2000" b="1" cap="all" dirty="0">
                <a:solidFill>
                  <a:srgbClr val="C6531A"/>
                </a:solidFill>
                <a:latin typeface="Helvetica" charset="0"/>
              </a:rPr>
              <a:t>смягчить политику в отношении трудовых мигрантов и выстраивать систему их избирательного привлечения в </a:t>
            </a:r>
            <a:r>
              <a:rPr lang="ru-RU" sz="2000" b="1" cap="all" dirty="0" smtClean="0">
                <a:solidFill>
                  <a:srgbClr val="C6531A"/>
                </a:solidFill>
                <a:latin typeface="Helvetica" charset="0"/>
              </a:rPr>
              <a:t>экономику страны.</a:t>
            </a:r>
            <a:endParaRPr lang="ru-RU" sz="2000" b="1" cap="all" dirty="0">
              <a:solidFill>
                <a:srgbClr val="C6531A"/>
              </a:solidFill>
              <a:latin typeface="Helvetica" charset="0"/>
            </a:endParaRPr>
          </a:p>
          <a:p>
            <a:pPr>
              <a:defRPr/>
            </a:pPr>
            <a:endParaRPr lang="ru-RU" sz="2000" b="1" dirty="0">
              <a:solidFill>
                <a:srgbClr val="C6531A"/>
              </a:solidFill>
              <a:latin typeface="Helvetica" charset="0"/>
            </a:endParaRPr>
          </a:p>
          <a:p>
            <a:pPr>
              <a:defRPr/>
            </a:pPr>
            <a:r>
              <a:rPr lang="ru-RU" sz="2000" b="1" cap="all" dirty="0">
                <a:solidFill>
                  <a:srgbClr val="C6531A"/>
                </a:solidFill>
                <a:latin typeface="Helvetica" charset="0"/>
              </a:rPr>
              <a:t>после 2022 года </a:t>
            </a:r>
            <a:r>
              <a:rPr lang="ru-RU" sz="2000" b="1" cap="all" dirty="0" smtClean="0">
                <a:solidFill>
                  <a:srgbClr val="C6531A"/>
                </a:solidFill>
                <a:latin typeface="Helvetica" charset="0"/>
              </a:rPr>
              <a:t>продолжить </a:t>
            </a:r>
            <a:r>
              <a:rPr lang="ru-RU" sz="2000" b="1" cap="all" dirty="0">
                <a:solidFill>
                  <a:srgbClr val="C6531A"/>
                </a:solidFill>
                <a:latin typeface="Helvetica" charset="0"/>
              </a:rPr>
              <a:t>повышение пенсионного возраста до 65 лет у мужчин и </a:t>
            </a:r>
            <a:r>
              <a:rPr lang="ru-RU" sz="2000" b="1" cap="all" dirty="0" smtClean="0">
                <a:solidFill>
                  <a:srgbClr val="C6531A"/>
                </a:solidFill>
                <a:latin typeface="Helvetica" charset="0"/>
              </a:rPr>
              <a:t>женщин (согласно рекомендации МВФ).</a:t>
            </a:r>
          </a:p>
          <a:p>
            <a:pPr>
              <a:defRPr/>
            </a:pPr>
            <a:endParaRPr lang="ru-RU" sz="2000" b="1" cap="all" dirty="0">
              <a:solidFill>
                <a:srgbClr val="C6531A"/>
              </a:solidFill>
              <a:latin typeface="Helvetica" charset="0"/>
            </a:endParaRPr>
          </a:p>
          <a:p>
            <a:pPr>
              <a:defRPr/>
            </a:pPr>
            <a:r>
              <a:rPr lang="ru-RU" sz="2000" b="1" cap="all" dirty="0" smtClean="0">
                <a:solidFill>
                  <a:srgbClr val="C6531A"/>
                </a:solidFill>
                <a:latin typeface="Helvetica" charset="0"/>
              </a:rPr>
              <a:t>Ввести прогрессивную шкалу налогообложения по подоходному налогу</a:t>
            </a:r>
            <a:endParaRPr lang="en-US" sz="2000" b="1" cap="all" dirty="0">
              <a:solidFill>
                <a:srgbClr val="C6531A"/>
              </a:solidFill>
              <a:latin typeface="Helvetica" charset="0"/>
            </a:endParaRPr>
          </a:p>
        </p:txBody>
      </p:sp>
      <p:sp>
        <p:nvSpPr>
          <p:cNvPr id="5" name="Oval 8"/>
          <p:cNvSpPr>
            <a:spLocks noChangeArrowheads="1"/>
          </p:cNvSpPr>
          <p:nvPr/>
        </p:nvSpPr>
        <p:spPr bwMode="auto">
          <a:xfrm>
            <a:off x="12171" y="2276871"/>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6" name="Oval 8"/>
          <p:cNvSpPr>
            <a:spLocks noChangeArrowheads="1"/>
          </p:cNvSpPr>
          <p:nvPr/>
        </p:nvSpPr>
        <p:spPr bwMode="auto">
          <a:xfrm>
            <a:off x="23537" y="3573016"/>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7" name="Oval 8"/>
          <p:cNvSpPr>
            <a:spLocks noChangeArrowheads="1"/>
          </p:cNvSpPr>
          <p:nvPr/>
        </p:nvSpPr>
        <p:spPr bwMode="auto">
          <a:xfrm>
            <a:off x="23537" y="479715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IV</a:t>
            </a:r>
            <a:endParaRPr lang="en-US" sz="20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a:t>
            </a:r>
            <a:endParaRPr lang="en-US" sz="2000" b="1" dirty="0"/>
          </a:p>
        </p:txBody>
      </p:sp>
      <p:sp>
        <p:nvSpPr>
          <p:cNvPr id="9" name="Oval 8"/>
          <p:cNvSpPr>
            <a:spLocks noChangeArrowheads="1"/>
          </p:cNvSpPr>
          <p:nvPr/>
        </p:nvSpPr>
        <p:spPr bwMode="auto">
          <a:xfrm>
            <a:off x="66794" y="5768590"/>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V</a:t>
            </a:r>
            <a:endParaRPr lang="en-US" sz="2000" b="1" dirty="0"/>
          </a:p>
        </p:txBody>
      </p:sp>
    </p:spTree>
    <p:extLst>
      <p:ext uri="{BB962C8B-B14F-4D97-AF65-F5344CB8AC3E}">
        <p14:creationId xmlns:p14="http://schemas.microsoft.com/office/powerpoint/2010/main" val="77001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651970" y="173640"/>
            <a:ext cx="8472297" cy="4401205"/>
          </a:xfrm>
          <a:prstGeom prst="rect">
            <a:avLst/>
          </a:prstGeom>
          <a:noFill/>
          <a:ln>
            <a:noFill/>
          </a:ln>
          <a:extLst/>
        </p:spPr>
        <p:txBody>
          <a:bodyPr wrap="square">
            <a:spAutoFit/>
          </a:bodyPr>
          <a:lstStyle/>
          <a:p>
            <a:pPr algn="ctr">
              <a:defRPr/>
            </a:pPr>
            <a:r>
              <a:rPr lang="ru-RU" sz="2000" b="1" dirty="0" smtClean="0">
                <a:latin typeface="Helvetica" charset="0"/>
              </a:rPr>
              <a:t>Начавшие возникать в 2017 году дисбалансы и диспропорции</a:t>
            </a:r>
            <a:r>
              <a:rPr lang="pl-PL" sz="2000" b="1" dirty="0" smtClean="0">
                <a:latin typeface="Helvetica" charset="0"/>
              </a:rPr>
              <a:t>:</a:t>
            </a:r>
            <a:endParaRPr lang="pl-PL" sz="2000" b="1" dirty="0">
              <a:latin typeface="Helvetica" charset="0"/>
            </a:endParaRPr>
          </a:p>
          <a:p>
            <a:pPr algn="ctr">
              <a:defRPr/>
            </a:pPr>
            <a:r>
              <a:rPr lang="cs-CZ" sz="2000" b="1" dirty="0">
                <a:solidFill>
                  <a:srgbClr val="C6531A"/>
                </a:solidFill>
                <a:latin typeface="Helvetica" charset="0"/>
              </a:rPr>
              <a:t/>
            </a:r>
            <a:br>
              <a:rPr lang="cs-CZ" sz="2000" b="1" dirty="0">
                <a:solidFill>
                  <a:srgbClr val="C6531A"/>
                </a:solidFill>
                <a:latin typeface="Helvetica" charset="0"/>
              </a:rPr>
            </a:br>
            <a:endParaRPr lang="cs-CZ" sz="2000" b="1" dirty="0">
              <a:solidFill>
                <a:srgbClr val="C6531A"/>
              </a:solidFill>
              <a:latin typeface="Helvetica" charset="0"/>
            </a:endParaRPr>
          </a:p>
          <a:p>
            <a:pPr>
              <a:defRPr/>
            </a:pPr>
            <a:r>
              <a:rPr lang="ru-RU" sz="2000" b="1" cap="all" dirty="0" smtClean="0">
                <a:solidFill>
                  <a:srgbClr val="C6531A"/>
                </a:solidFill>
                <a:latin typeface="Helvetica" charset="0"/>
              </a:rPr>
              <a:t>Чрезмерный рост зарплат и доходов угрожает макроэкономической стабильности</a:t>
            </a:r>
            <a:r>
              <a:rPr lang="en-US" sz="2000" b="1" cap="all" dirty="0" smtClean="0">
                <a:solidFill>
                  <a:srgbClr val="C6531A"/>
                </a:solidFill>
                <a:latin typeface="Helvetica" charset="0"/>
              </a:rPr>
              <a:t>.</a:t>
            </a:r>
            <a:endParaRPr lang="ru-RU" sz="2000" b="1" cap="all" dirty="0" smtClean="0">
              <a:solidFill>
                <a:srgbClr val="C6531A"/>
              </a:solidFill>
              <a:latin typeface="Helvetica" charset="0"/>
            </a:endParaRPr>
          </a:p>
          <a:p>
            <a:pPr>
              <a:defRPr/>
            </a:pPr>
            <a:endParaRPr lang="ru-RU" sz="2000" b="1" cap="all" dirty="0">
              <a:solidFill>
                <a:srgbClr val="C6531A"/>
              </a:solidFill>
              <a:latin typeface="Helvetica" charset="0"/>
            </a:endParaRPr>
          </a:p>
          <a:p>
            <a:pPr>
              <a:defRPr/>
            </a:pPr>
            <a:r>
              <a:rPr lang="ru-RU" sz="2000" b="1" cap="all" dirty="0" smtClean="0">
                <a:solidFill>
                  <a:srgbClr val="C6531A"/>
                </a:solidFill>
                <a:latin typeface="Helvetica" charset="0"/>
              </a:rPr>
              <a:t>В </a:t>
            </a:r>
            <a:r>
              <a:rPr lang="ru-RU" sz="2000" b="1" cap="all" dirty="0">
                <a:solidFill>
                  <a:srgbClr val="C6531A"/>
                </a:solidFill>
                <a:latin typeface="Helvetica" charset="0"/>
              </a:rPr>
              <a:t>2017 г. реальные денежные доходы населения прирастали в основном за счет прироста заработной платы. Доходы населения из других источников либо снижались, либо не демонстрировали существенного </a:t>
            </a:r>
            <a:r>
              <a:rPr lang="ru-RU" sz="2000" b="1" cap="all" dirty="0" smtClean="0">
                <a:solidFill>
                  <a:srgbClr val="C6531A"/>
                </a:solidFill>
                <a:latin typeface="Helvetica" charset="0"/>
              </a:rPr>
              <a:t>роста.</a:t>
            </a:r>
          </a:p>
          <a:p>
            <a:pPr>
              <a:defRPr/>
            </a:pPr>
            <a:endParaRPr lang="ru-RU" sz="2000" b="1" cap="all" dirty="0">
              <a:solidFill>
                <a:srgbClr val="C6531A"/>
              </a:solidFill>
              <a:latin typeface="Helvetica" charset="0"/>
            </a:endParaRPr>
          </a:p>
          <a:p>
            <a:pPr>
              <a:defRPr/>
            </a:pPr>
            <a:r>
              <a:rPr lang="ru-RU" sz="2000" b="1" cap="all" dirty="0" smtClean="0">
                <a:solidFill>
                  <a:srgbClr val="C6531A"/>
                </a:solidFill>
                <a:latin typeface="Helvetica" charset="0"/>
              </a:rPr>
              <a:t>Продолжающееся Снижение </a:t>
            </a:r>
            <a:r>
              <a:rPr lang="ru-RU" sz="2000" b="1" cap="all" dirty="0">
                <a:solidFill>
                  <a:srgbClr val="C6531A"/>
                </a:solidFill>
                <a:latin typeface="Helvetica" charset="0"/>
              </a:rPr>
              <a:t>занятости может угрожать макроэкономической стабильности.</a:t>
            </a:r>
            <a:endParaRPr lang="cs-CZ" sz="2000" b="1" cap="all" dirty="0">
              <a:solidFill>
                <a:srgbClr val="C6531A"/>
              </a:solidFill>
              <a:latin typeface="Helvetica" charset="0"/>
            </a:endParaRPr>
          </a:p>
        </p:txBody>
      </p:sp>
      <p:sp>
        <p:nvSpPr>
          <p:cNvPr id="5" name="Oval 8"/>
          <p:cNvSpPr>
            <a:spLocks noChangeArrowheads="1"/>
          </p:cNvSpPr>
          <p:nvPr/>
        </p:nvSpPr>
        <p:spPr bwMode="auto">
          <a:xfrm>
            <a:off x="12171" y="2276871"/>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a:t>
            </a:r>
            <a:endParaRPr lang="en-US" sz="2000" b="1" dirty="0"/>
          </a:p>
        </p:txBody>
      </p:sp>
      <p:sp>
        <p:nvSpPr>
          <p:cNvPr id="6" name="Oval 8"/>
          <p:cNvSpPr>
            <a:spLocks noChangeArrowheads="1"/>
          </p:cNvSpPr>
          <p:nvPr/>
        </p:nvSpPr>
        <p:spPr bwMode="auto">
          <a:xfrm>
            <a:off x="12171" y="3935742"/>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III</a:t>
            </a:r>
            <a:endParaRPr lang="en-US" sz="2000" b="1" dirty="0"/>
          </a:p>
        </p:txBody>
      </p:sp>
      <p:sp>
        <p:nvSpPr>
          <p:cNvPr id="8" name="Oval 8"/>
          <p:cNvSpPr>
            <a:spLocks noChangeArrowheads="1"/>
          </p:cNvSpPr>
          <p:nvPr/>
        </p:nvSpPr>
        <p:spPr bwMode="auto">
          <a:xfrm>
            <a:off x="36910" y="1124744"/>
            <a:ext cx="592910" cy="505395"/>
          </a:xfrm>
          <a:prstGeom prst="ellipse">
            <a:avLst/>
          </a:prstGeom>
          <a:solidFill>
            <a:srgbClr val="FF0000"/>
          </a:solidFill>
          <a:ln w="9525">
            <a:solidFill>
              <a:srgbClr val="FF0000"/>
            </a:solidFill>
            <a:round/>
            <a:headEnd/>
            <a:tailEnd/>
          </a:ln>
        </p:spPr>
        <p:txBody>
          <a:bodyPr anchor="ctr"/>
          <a:lstStyle/>
          <a:p>
            <a:pPr algn="ctr"/>
            <a:r>
              <a:rPr lang="en-US" sz="2000" dirty="0" smtClean="0"/>
              <a:t>I</a:t>
            </a:r>
            <a:endParaRPr lang="en-US" sz="2000" b="1" dirty="0"/>
          </a:p>
        </p:txBody>
      </p:sp>
    </p:spTree>
    <p:extLst>
      <p:ext uri="{BB962C8B-B14F-4D97-AF65-F5344CB8AC3E}">
        <p14:creationId xmlns:p14="http://schemas.microsoft.com/office/powerpoint/2010/main" val="2736494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83671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smtClean="0">
                <a:solidFill>
                  <a:schemeClr val="bg1"/>
                </a:solidFill>
              </a:rPr>
              <a:t>В 2017 году численность </a:t>
            </a:r>
            <a:r>
              <a:rPr lang="ru-RU" sz="2400" dirty="0">
                <a:solidFill>
                  <a:schemeClr val="bg1"/>
                </a:solidFill>
              </a:rPr>
              <a:t>занятых </a:t>
            </a:r>
            <a:r>
              <a:rPr lang="ru-RU" sz="2400" dirty="0" smtClean="0">
                <a:solidFill>
                  <a:schemeClr val="bg1"/>
                </a:solidFill>
              </a:rPr>
              <a:t>продолжала снижаться</a:t>
            </a:r>
            <a:endParaRPr lang="ru-RU" sz="2400" dirty="0">
              <a:solidFill>
                <a:schemeClr val="bg1"/>
              </a:solidFill>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2" name="Рисунок 1"/>
          <p:cNvPicPr>
            <a:picLocks noChangeAspect="1"/>
          </p:cNvPicPr>
          <p:nvPr/>
        </p:nvPicPr>
        <p:blipFill>
          <a:blip r:embed="rId3"/>
          <a:stretch>
            <a:fillRect/>
          </a:stretch>
        </p:blipFill>
        <p:spPr>
          <a:xfrm>
            <a:off x="1" y="1196752"/>
            <a:ext cx="8263672" cy="5386373"/>
          </a:xfrm>
          <a:prstGeom prst="rect">
            <a:avLst/>
          </a:prstGeom>
        </p:spPr>
      </p:pic>
    </p:spTree>
    <p:extLst>
      <p:ext uri="{BB962C8B-B14F-4D97-AF65-F5344CB8AC3E}">
        <p14:creationId xmlns:p14="http://schemas.microsoft.com/office/powerpoint/2010/main" val="2068847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83671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В 3-м квартале с учетом сезонности численность занятых в экономике снизилась на 0,15% к предыдущему </a:t>
            </a:r>
            <a:r>
              <a:rPr lang="ru-RU" sz="2400" dirty="0" smtClean="0">
                <a:solidFill>
                  <a:schemeClr val="bg1"/>
                </a:solidFill>
              </a:rPr>
              <a:t>кварталу</a:t>
            </a:r>
            <a:endParaRPr lang="ru-RU" sz="2400" dirty="0">
              <a:solidFill>
                <a:schemeClr val="bg1"/>
              </a:solidFill>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3" name="Рисунок 2"/>
          <p:cNvPicPr>
            <a:picLocks noChangeAspect="1"/>
          </p:cNvPicPr>
          <p:nvPr/>
        </p:nvPicPr>
        <p:blipFill>
          <a:blip r:embed="rId3"/>
          <a:stretch>
            <a:fillRect/>
          </a:stretch>
        </p:blipFill>
        <p:spPr>
          <a:xfrm>
            <a:off x="17528" y="925880"/>
            <a:ext cx="8213538" cy="5611143"/>
          </a:xfrm>
          <a:prstGeom prst="rect">
            <a:avLst/>
          </a:prstGeom>
        </p:spPr>
      </p:pic>
    </p:spTree>
    <p:extLst>
      <p:ext uri="{BB962C8B-B14F-4D97-AF65-F5344CB8AC3E}">
        <p14:creationId xmlns:p14="http://schemas.microsoft.com/office/powerpoint/2010/main" val="2035067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83671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t>За </a:t>
            </a:r>
            <a:r>
              <a:rPr lang="ru-RU" sz="2400" dirty="0"/>
              <a:t>последние 7 лет ни в один из месяцев количество нанятых работников не превышало количество уволенных работников </a:t>
            </a:r>
            <a:endParaRPr lang="ru-RU" sz="2400" b="1" dirty="0">
              <a:solidFill>
                <a:schemeClr val="bg1"/>
              </a:solidFill>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3"/>
          <a:stretch>
            <a:fillRect/>
          </a:stretch>
        </p:blipFill>
        <p:spPr>
          <a:xfrm>
            <a:off x="0" y="836712"/>
            <a:ext cx="7744501" cy="5609853"/>
          </a:xfrm>
          <a:prstGeom prst="rect">
            <a:avLst/>
          </a:prstGeom>
        </p:spPr>
      </p:pic>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spTree>
    <p:extLst>
      <p:ext uri="{BB962C8B-B14F-4D97-AF65-F5344CB8AC3E}">
        <p14:creationId xmlns:p14="http://schemas.microsoft.com/office/powerpoint/2010/main" val="2699373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123687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Экономика показывает признаки </a:t>
            </a:r>
            <a:r>
              <a:rPr lang="ru-RU" sz="2400" dirty="0" smtClean="0">
                <a:solidFill>
                  <a:schemeClr val="bg1"/>
                </a:solidFill>
              </a:rPr>
              <a:t>восстановления. Снижается численность работников, которые находились в вынужденных отпусках</a:t>
            </a:r>
            <a:endParaRPr lang="ru-RU" sz="2400" b="1" dirty="0">
              <a:solidFill>
                <a:schemeClr val="bg1"/>
              </a:solidFill>
              <a:latin typeface="Tahoma" pitchFamily="34" charset="0"/>
              <a:ea typeface="Tahoma" pitchFamily="34" charset="0"/>
              <a:cs typeface="Tahoma" pitchFamily="34" charset="0"/>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2" name="Рисунок 1"/>
          <p:cNvPicPr>
            <a:picLocks noChangeAspect="1"/>
          </p:cNvPicPr>
          <p:nvPr/>
        </p:nvPicPr>
        <p:blipFill>
          <a:blip r:embed="rId3"/>
          <a:stretch>
            <a:fillRect/>
          </a:stretch>
        </p:blipFill>
        <p:spPr>
          <a:xfrm>
            <a:off x="0" y="1236872"/>
            <a:ext cx="7236296" cy="5270152"/>
          </a:xfrm>
          <a:prstGeom prst="rect">
            <a:avLst/>
          </a:prstGeom>
        </p:spPr>
      </p:pic>
    </p:spTree>
    <p:extLst>
      <p:ext uri="{BB962C8B-B14F-4D97-AF65-F5344CB8AC3E}">
        <p14:creationId xmlns:p14="http://schemas.microsoft.com/office/powerpoint/2010/main" val="4088310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9525" y="-962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Беларусь находится в середине двадцатилетнего демографического перехода.</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331148"/>
            <a:ext cx="8551490" cy="515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940636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83671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solidFill>
                  <a:schemeClr val="bg1"/>
                </a:solidFill>
              </a:rPr>
              <a:t>В 2017 г. реальный начисленный фонд </a:t>
            </a:r>
            <a:r>
              <a:rPr lang="ru-RU" sz="2400" dirty="0">
                <a:solidFill>
                  <a:schemeClr val="bg1"/>
                </a:solidFill>
              </a:rPr>
              <a:t>заработной платы (ФЗП</a:t>
            </a:r>
            <a:r>
              <a:rPr lang="ru-RU" sz="2400" dirty="0" smtClean="0">
                <a:solidFill>
                  <a:schemeClr val="bg1"/>
                </a:solidFill>
              </a:rPr>
              <a:t>) увеличивался и почти достиг максимума 2013 года</a:t>
            </a:r>
            <a:endParaRPr lang="ru-RU" sz="2400" b="1" dirty="0">
              <a:solidFill>
                <a:schemeClr val="bg1"/>
              </a:solidFill>
              <a:latin typeface="Tahoma" pitchFamily="34" charset="0"/>
              <a:ea typeface="Tahoma" pitchFamily="34" charset="0"/>
              <a:cs typeface="Tahoma" pitchFamily="34" charset="0"/>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5" name="Рисунок 4"/>
          <p:cNvPicPr>
            <a:picLocks noChangeAspect="1"/>
          </p:cNvPicPr>
          <p:nvPr/>
        </p:nvPicPr>
        <p:blipFill>
          <a:blip r:embed="rId3"/>
          <a:stretch>
            <a:fillRect/>
          </a:stretch>
        </p:blipFill>
        <p:spPr>
          <a:xfrm>
            <a:off x="0" y="836712"/>
            <a:ext cx="8282557" cy="5544616"/>
          </a:xfrm>
          <a:prstGeom prst="rect">
            <a:avLst/>
          </a:prstGeom>
        </p:spPr>
      </p:pic>
    </p:spTree>
    <p:extLst>
      <p:ext uri="{BB962C8B-B14F-4D97-AF65-F5344CB8AC3E}">
        <p14:creationId xmlns:p14="http://schemas.microsoft.com/office/powerpoint/2010/main" val="110359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141277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dirty="0">
                <a:solidFill>
                  <a:schemeClr val="bg1"/>
                </a:solidFill>
              </a:rPr>
              <a:t>Уровень реальной среднемесячной зарплаты в </a:t>
            </a:r>
            <a:r>
              <a:rPr lang="ru-RU" sz="2400" dirty="0" smtClean="0">
                <a:solidFill>
                  <a:schemeClr val="bg1"/>
                </a:solidFill>
              </a:rPr>
              <a:t>декабре </a:t>
            </a:r>
            <a:r>
              <a:rPr lang="ru-RU" sz="2400" dirty="0">
                <a:solidFill>
                  <a:schemeClr val="bg1"/>
                </a:solidFill>
              </a:rPr>
              <a:t>2017 г. </a:t>
            </a:r>
            <a:r>
              <a:rPr lang="ru-RU" sz="2400" dirty="0" smtClean="0">
                <a:solidFill>
                  <a:schemeClr val="bg1"/>
                </a:solidFill>
              </a:rPr>
              <a:t>(908 </a:t>
            </a:r>
            <a:r>
              <a:rPr lang="en-US" sz="2400" dirty="0">
                <a:solidFill>
                  <a:schemeClr val="bg1"/>
                </a:solidFill>
              </a:rPr>
              <a:t>BYN</a:t>
            </a:r>
            <a:r>
              <a:rPr lang="ru-RU" sz="2400" dirty="0">
                <a:solidFill>
                  <a:schemeClr val="bg1"/>
                </a:solidFill>
              </a:rPr>
              <a:t>) </a:t>
            </a:r>
            <a:r>
              <a:rPr lang="ru-RU" sz="2400" dirty="0" smtClean="0">
                <a:solidFill>
                  <a:schemeClr val="bg1"/>
                </a:solidFill>
              </a:rPr>
              <a:t>превысил докризисный </a:t>
            </a:r>
            <a:r>
              <a:rPr lang="ru-RU" sz="2400" dirty="0">
                <a:solidFill>
                  <a:schemeClr val="bg1"/>
                </a:solidFill>
              </a:rPr>
              <a:t>уровень марта 2014 года (</a:t>
            </a:r>
            <a:r>
              <a:rPr lang="ru-RU" sz="2400" dirty="0" smtClean="0">
                <a:solidFill>
                  <a:schemeClr val="bg1"/>
                </a:solidFill>
              </a:rPr>
              <a:t>859 </a:t>
            </a:r>
            <a:r>
              <a:rPr lang="en-US" sz="2400" dirty="0">
                <a:solidFill>
                  <a:schemeClr val="bg1"/>
                </a:solidFill>
              </a:rPr>
              <a:t>BYN</a:t>
            </a:r>
            <a:r>
              <a:rPr lang="ru-RU" sz="2400" dirty="0">
                <a:solidFill>
                  <a:schemeClr val="bg1"/>
                </a:solidFill>
              </a:rPr>
              <a:t>) </a:t>
            </a:r>
            <a:r>
              <a:rPr lang="ru-RU" sz="2400" dirty="0" smtClean="0">
                <a:solidFill>
                  <a:schemeClr val="bg1"/>
                </a:solidFill>
              </a:rPr>
              <a:t>–. </a:t>
            </a:r>
            <a:r>
              <a:rPr lang="ru-RU" sz="2400" dirty="0">
                <a:solidFill>
                  <a:schemeClr val="bg1"/>
                </a:solidFill>
              </a:rPr>
              <a:t>Таким образом, за год с небольшим было отыграно двухлетнее падение реальной среднемесячной зарплаты.</a:t>
            </a: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7" name="Рисунок 6"/>
          <p:cNvPicPr>
            <a:picLocks noChangeAspect="1"/>
          </p:cNvPicPr>
          <p:nvPr/>
        </p:nvPicPr>
        <p:blipFill>
          <a:blip r:embed="rId3"/>
          <a:stretch>
            <a:fillRect/>
          </a:stretch>
        </p:blipFill>
        <p:spPr>
          <a:xfrm>
            <a:off x="16799" y="1412776"/>
            <a:ext cx="7651545" cy="5218464"/>
          </a:xfrm>
          <a:prstGeom prst="rect">
            <a:avLst/>
          </a:prstGeom>
        </p:spPr>
      </p:pic>
    </p:spTree>
    <p:extLst>
      <p:ext uri="{BB962C8B-B14F-4D97-AF65-F5344CB8AC3E}">
        <p14:creationId xmlns:p14="http://schemas.microsoft.com/office/powerpoint/2010/main" val="1736405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141277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dirty="0">
                <a:solidFill>
                  <a:schemeClr val="bg1"/>
                </a:solidFill>
              </a:rPr>
              <a:t>Благодаря стабильности обменного курса реальная среднемесячная зарплата в долларовом эквиваленте вышла на докризисный уровень еще раньше (в июле 2017 г.). В декабре 2017 г. среднемесячная зарплата в долларовом эквиваленте составила 464 долларов. </a:t>
            </a: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3" name="Рисунок 2"/>
          <p:cNvPicPr>
            <a:picLocks noChangeAspect="1"/>
          </p:cNvPicPr>
          <p:nvPr/>
        </p:nvPicPr>
        <p:blipFill>
          <a:blip r:embed="rId3"/>
          <a:stretch>
            <a:fillRect/>
          </a:stretch>
        </p:blipFill>
        <p:spPr>
          <a:xfrm>
            <a:off x="22967" y="1447591"/>
            <a:ext cx="6648450" cy="4762500"/>
          </a:xfrm>
          <a:prstGeom prst="rect">
            <a:avLst/>
          </a:prstGeom>
        </p:spPr>
      </p:pic>
    </p:spTree>
    <p:extLst>
      <p:ext uri="{BB962C8B-B14F-4D97-AF65-F5344CB8AC3E}">
        <p14:creationId xmlns:p14="http://schemas.microsoft.com/office/powerpoint/2010/main" val="408368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141277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dirty="0" smtClean="0">
                <a:solidFill>
                  <a:schemeClr val="bg1"/>
                </a:solidFill>
              </a:rPr>
              <a:t>В 2017 г. реальные денежные доходы населения прирастали в основном за счет прироста заработной платы</a:t>
            </a:r>
            <a:endParaRPr lang="ru-RU" sz="2200" dirty="0">
              <a:solidFill>
                <a:schemeClr val="bg1"/>
              </a:solidFill>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2" name="Рисунок 1"/>
          <p:cNvPicPr>
            <a:picLocks noChangeAspect="1"/>
          </p:cNvPicPr>
          <p:nvPr/>
        </p:nvPicPr>
        <p:blipFill>
          <a:blip r:embed="rId3"/>
          <a:stretch>
            <a:fillRect/>
          </a:stretch>
        </p:blipFill>
        <p:spPr>
          <a:xfrm>
            <a:off x="0" y="1551037"/>
            <a:ext cx="6743700" cy="4857750"/>
          </a:xfrm>
          <a:prstGeom prst="rect">
            <a:avLst/>
          </a:prstGeom>
        </p:spPr>
      </p:pic>
    </p:spTree>
    <p:extLst>
      <p:ext uri="{BB962C8B-B14F-4D97-AF65-F5344CB8AC3E}">
        <p14:creationId xmlns:p14="http://schemas.microsoft.com/office/powerpoint/2010/main" val="2506766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4000" cy="1412776"/>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dirty="0" smtClean="0">
                <a:solidFill>
                  <a:schemeClr val="bg1"/>
                </a:solidFill>
              </a:rPr>
              <a:t>В 2017 г. реальные денежные доходы населения прирастали в основном за счет прироста заработной платы. </a:t>
            </a:r>
            <a:r>
              <a:rPr lang="ru-RU" sz="2400" dirty="0">
                <a:solidFill>
                  <a:schemeClr val="bg1"/>
                </a:solidFill>
              </a:rPr>
              <a:t>Доходы населения из других источников либо снижались, либо не демонстрировали существенного </a:t>
            </a:r>
            <a:r>
              <a:rPr lang="ru-RU" sz="2400" dirty="0" smtClean="0">
                <a:solidFill>
                  <a:schemeClr val="bg1"/>
                </a:solidFill>
              </a:rPr>
              <a:t>роста (см. последующие слайды).</a:t>
            </a:r>
            <a:endParaRPr lang="ru-RU" sz="2400" dirty="0">
              <a:solidFill>
                <a:schemeClr val="bg1"/>
              </a:solidFill>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a:t>
            </a:r>
            <a:r>
              <a:rPr lang="en-US" sz="1600" dirty="0" smtClean="0"/>
              <a:t>Macrocenter </a:t>
            </a:r>
            <a:r>
              <a:rPr lang="ru-RU" sz="1600" dirty="0" smtClean="0"/>
              <a:t>по данным </a:t>
            </a:r>
            <a:r>
              <a:rPr lang="ru-RU" sz="1600" dirty="0" err="1" smtClean="0"/>
              <a:t>Белстата</a:t>
            </a:r>
            <a:endParaRPr lang="ru-RU" sz="1600" dirty="0"/>
          </a:p>
        </p:txBody>
      </p:sp>
      <p:pic>
        <p:nvPicPr>
          <p:cNvPr id="3" name="Рисунок 2"/>
          <p:cNvPicPr>
            <a:picLocks noChangeAspect="1"/>
          </p:cNvPicPr>
          <p:nvPr/>
        </p:nvPicPr>
        <p:blipFill>
          <a:blip r:embed="rId3"/>
          <a:stretch>
            <a:fillRect/>
          </a:stretch>
        </p:blipFill>
        <p:spPr>
          <a:xfrm>
            <a:off x="6215" y="1429722"/>
            <a:ext cx="7028724" cy="4917356"/>
          </a:xfrm>
          <a:prstGeom prst="rect">
            <a:avLst/>
          </a:prstGeom>
        </p:spPr>
      </p:pic>
    </p:spTree>
    <p:extLst>
      <p:ext uri="{BB962C8B-B14F-4D97-AF65-F5344CB8AC3E}">
        <p14:creationId xmlns:p14="http://schemas.microsoft.com/office/powerpoint/2010/main" val="11962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3999" cy="128552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Совокупная реальная заработная плата населения (как и доходы населения) </a:t>
            </a:r>
            <a:r>
              <a:rPr lang="ru-RU" sz="2400" dirty="0" smtClean="0">
                <a:solidFill>
                  <a:schemeClr val="bg1"/>
                </a:solidFill>
              </a:rPr>
              <a:t>росли </a:t>
            </a:r>
            <a:r>
              <a:rPr lang="ru-RU" sz="2400" dirty="0">
                <a:solidFill>
                  <a:schemeClr val="bg1"/>
                </a:solidFill>
              </a:rPr>
              <a:t>на протяжении последних 11-ти месяцев (с декабря 2016 г. по октябрь 2017 г.)</a:t>
            </a:r>
            <a:endParaRPr lang="ru-RU" sz="2200" dirty="0">
              <a:solidFill>
                <a:schemeClr val="bg1"/>
              </a:solidFill>
            </a:endParaRPr>
          </a:p>
        </p:txBody>
      </p:sp>
      <p:pic>
        <p:nvPicPr>
          <p:cNvPr id="2" name="Рисунок 1"/>
          <p:cNvPicPr>
            <a:picLocks noChangeAspect="1"/>
          </p:cNvPicPr>
          <p:nvPr/>
        </p:nvPicPr>
        <p:blipFill>
          <a:blip r:embed="rId3"/>
          <a:stretch>
            <a:fillRect/>
          </a:stretch>
        </p:blipFill>
        <p:spPr>
          <a:xfrm>
            <a:off x="0" y="1285528"/>
            <a:ext cx="8324730" cy="5572472"/>
          </a:xfrm>
          <a:prstGeom prst="rect">
            <a:avLst/>
          </a:prstGeom>
        </p:spPr>
      </p:pic>
    </p:spTree>
    <p:extLst>
      <p:ext uri="{BB962C8B-B14F-4D97-AF65-F5344CB8AC3E}">
        <p14:creationId xmlns:p14="http://schemas.microsoft.com/office/powerpoint/2010/main" val="381175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3999" cy="128552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dirty="0">
                <a:solidFill>
                  <a:schemeClr val="bg1"/>
                </a:solidFill>
              </a:rPr>
              <a:t>Реальные доходы населения от предпринимательской деятельности в последние два года оставались практически на неизменном уровне. Ранее, в 2014-2015 годах, они упали ниже уровня кризисного 2011 года. </a:t>
            </a:r>
          </a:p>
        </p:txBody>
      </p:sp>
      <p:pic>
        <p:nvPicPr>
          <p:cNvPr id="3" name="Рисунок 2"/>
          <p:cNvPicPr>
            <a:picLocks noChangeAspect="1"/>
          </p:cNvPicPr>
          <p:nvPr/>
        </p:nvPicPr>
        <p:blipFill>
          <a:blip r:embed="rId3"/>
          <a:stretch>
            <a:fillRect/>
          </a:stretch>
        </p:blipFill>
        <p:spPr>
          <a:xfrm>
            <a:off x="0" y="1445268"/>
            <a:ext cx="7668344" cy="5318624"/>
          </a:xfrm>
          <a:prstGeom prst="rect">
            <a:avLst/>
          </a:prstGeom>
        </p:spPr>
      </p:pic>
    </p:spTree>
    <p:extLst>
      <p:ext uri="{BB962C8B-B14F-4D97-AF65-F5344CB8AC3E}">
        <p14:creationId xmlns:p14="http://schemas.microsoft.com/office/powerpoint/2010/main" val="590957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3999" cy="128552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smtClean="0">
                <a:solidFill>
                  <a:schemeClr val="bg1"/>
                </a:solidFill>
              </a:rPr>
              <a:t>В </a:t>
            </a:r>
            <a:r>
              <a:rPr lang="ru-RU" sz="2400" dirty="0">
                <a:solidFill>
                  <a:schemeClr val="bg1"/>
                </a:solidFill>
              </a:rPr>
              <a:t>трехлетний период снижения заработной платы (с декабря 2013 г. по ноябрь 2016 г.) реальные социальные трансферты оставались практически на одном </a:t>
            </a:r>
            <a:r>
              <a:rPr lang="ru-RU" sz="2400" dirty="0" smtClean="0">
                <a:solidFill>
                  <a:schemeClr val="bg1"/>
                </a:solidFill>
              </a:rPr>
              <a:t>уровне </a:t>
            </a:r>
            <a:endParaRPr lang="ru-RU" sz="2200" dirty="0">
              <a:solidFill>
                <a:schemeClr val="bg1"/>
              </a:solidFill>
            </a:endParaRPr>
          </a:p>
        </p:txBody>
      </p:sp>
      <p:pic>
        <p:nvPicPr>
          <p:cNvPr id="2" name="Рисунок 1"/>
          <p:cNvPicPr>
            <a:picLocks noChangeAspect="1"/>
          </p:cNvPicPr>
          <p:nvPr/>
        </p:nvPicPr>
        <p:blipFill>
          <a:blip r:embed="rId3"/>
          <a:stretch>
            <a:fillRect/>
          </a:stretch>
        </p:blipFill>
        <p:spPr>
          <a:xfrm>
            <a:off x="4224" y="1294173"/>
            <a:ext cx="8312192" cy="5555427"/>
          </a:xfrm>
          <a:prstGeom prst="rect">
            <a:avLst/>
          </a:prstGeom>
        </p:spPr>
      </p:pic>
    </p:spTree>
    <p:extLst>
      <p:ext uri="{BB962C8B-B14F-4D97-AF65-F5344CB8AC3E}">
        <p14:creationId xmlns:p14="http://schemas.microsoft.com/office/powerpoint/2010/main" val="1206560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3999" cy="128552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dirty="0">
                <a:solidFill>
                  <a:schemeClr val="bg1"/>
                </a:solidFill>
              </a:rPr>
              <a:t>Львиную долю доходов населения от собственности в Беларуси занимают проценты по депозитам. Вместе с падением заработной платы население стало проедать часть сбережений в виде депозитов, что стало приводить к уменьшению процентов по ним. </a:t>
            </a:r>
          </a:p>
        </p:txBody>
      </p:sp>
      <p:pic>
        <p:nvPicPr>
          <p:cNvPr id="3" name="Рисунок 2"/>
          <p:cNvPicPr>
            <a:picLocks noChangeAspect="1"/>
          </p:cNvPicPr>
          <p:nvPr/>
        </p:nvPicPr>
        <p:blipFill>
          <a:blip r:embed="rId3"/>
          <a:stretch>
            <a:fillRect/>
          </a:stretch>
        </p:blipFill>
        <p:spPr>
          <a:xfrm>
            <a:off x="1652" y="1327887"/>
            <a:ext cx="7594684" cy="5425909"/>
          </a:xfrm>
          <a:prstGeom prst="rect">
            <a:avLst/>
          </a:prstGeom>
        </p:spPr>
      </p:pic>
    </p:spTree>
    <p:extLst>
      <p:ext uri="{BB962C8B-B14F-4D97-AF65-F5344CB8AC3E}">
        <p14:creationId xmlns:p14="http://schemas.microsoft.com/office/powerpoint/2010/main" val="26601514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1" y="0"/>
            <a:ext cx="9143999" cy="128552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dirty="0">
                <a:solidFill>
                  <a:schemeClr val="bg1"/>
                </a:solidFill>
              </a:rPr>
              <a:t>В 2016-2017 годах также снижались реальные прочие доходы </a:t>
            </a:r>
            <a:r>
              <a:rPr lang="ru-RU" sz="2400" dirty="0" smtClean="0">
                <a:solidFill>
                  <a:schemeClr val="bg1"/>
                </a:solidFill>
              </a:rPr>
              <a:t>населения.</a:t>
            </a:r>
            <a:endParaRPr lang="ru-RU" sz="2200" dirty="0">
              <a:solidFill>
                <a:schemeClr val="bg1"/>
              </a:solidFill>
            </a:endParaRPr>
          </a:p>
        </p:txBody>
      </p:sp>
      <p:pic>
        <p:nvPicPr>
          <p:cNvPr id="2" name="Рисунок 1"/>
          <p:cNvPicPr>
            <a:picLocks noChangeAspect="1"/>
          </p:cNvPicPr>
          <p:nvPr/>
        </p:nvPicPr>
        <p:blipFill>
          <a:blip r:embed="rId3"/>
          <a:stretch>
            <a:fillRect/>
          </a:stretch>
        </p:blipFill>
        <p:spPr>
          <a:xfrm>
            <a:off x="31901" y="1285528"/>
            <a:ext cx="8770980" cy="5572472"/>
          </a:xfrm>
          <a:prstGeom prst="rect">
            <a:avLst/>
          </a:prstGeom>
        </p:spPr>
      </p:pic>
    </p:spTree>
    <p:extLst>
      <p:ext uri="{BB962C8B-B14F-4D97-AF65-F5344CB8AC3E}">
        <p14:creationId xmlns:p14="http://schemas.microsoft.com/office/powerpoint/2010/main" val="858111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Из-за демографического перехода снижается численность населения в трудоспособном возрасте.</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 y="1340768"/>
            <a:ext cx="8816525" cy="52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316216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10" name="Рисунок 9"/>
          <p:cNvPicPr>
            <a:picLocks noChangeAspect="1"/>
          </p:cNvPicPr>
          <p:nvPr/>
        </p:nvPicPr>
        <p:blipFill>
          <a:blip r:embed="rId2"/>
          <a:stretch>
            <a:fillRect/>
          </a:stretch>
        </p:blipFill>
        <p:spPr>
          <a:xfrm>
            <a:off x="8400" y="914741"/>
            <a:ext cx="6955309" cy="4338384"/>
          </a:xfrm>
          <a:prstGeom prst="rect">
            <a:avLst/>
          </a:prstGeom>
        </p:spPr>
      </p:pic>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0000" lnSpcReduction="20000"/>
          </a:bodyPr>
          <a:lstStyle/>
          <a:p>
            <a:r>
              <a:rPr lang="ru-RU" sz="1700" dirty="0">
                <a:latin typeface="Tahoma" pitchFamily="34" charset="0"/>
                <a:cs typeface="Tahoma" pitchFamily="34" charset="0"/>
              </a:rPr>
              <a:t>Источник: </a:t>
            </a:r>
            <a:r>
              <a:rPr lang="en-US" sz="1600" dirty="0"/>
              <a:t>http://www.belstat.gov.by/ofitsialnaya-statistika/solialnaya-sfera/demografiya_2/metodologiya-otvetstvennye-za-informatsionnoe-s_2/</a:t>
            </a:r>
            <a:endParaRPr lang="ru-RU" sz="1600" dirty="0"/>
          </a:p>
        </p:txBody>
      </p:sp>
    </p:spTree>
    <p:extLst>
      <p:ext uri="{BB962C8B-B14F-4D97-AF65-F5344CB8AC3E}">
        <p14:creationId xmlns:p14="http://schemas.microsoft.com/office/powerpoint/2010/main" val="1640434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en-US" sz="1600" dirty="0"/>
              <a:t>http://www.belstat.gov.by/ofitsialnaya-statistika/publications/izdania/public_compilation/index_8031/</a:t>
            </a:r>
            <a:endParaRPr lang="ru-RU" sz="1600" dirty="0"/>
          </a:p>
        </p:txBody>
      </p:sp>
      <p:pic>
        <p:nvPicPr>
          <p:cNvPr id="2" name="Рисунок 1"/>
          <p:cNvPicPr>
            <a:picLocks noChangeAspect="1"/>
          </p:cNvPicPr>
          <p:nvPr/>
        </p:nvPicPr>
        <p:blipFill>
          <a:blip r:embed="rId3"/>
          <a:stretch>
            <a:fillRect/>
          </a:stretch>
        </p:blipFill>
        <p:spPr>
          <a:xfrm>
            <a:off x="107504" y="980728"/>
            <a:ext cx="8223264" cy="5017170"/>
          </a:xfrm>
          <a:prstGeom prst="rect">
            <a:avLst/>
          </a:prstGeom>
        </p:spPr>
      </p:pic>
    </p:spTree>
    <p:extLst>
      <p:ext uri="{BB962C8B-B14F-4D97-AF65-F5344CB8AC3E}">
        <p14:creationId xmlns:p14="http://schemas.microsoft.com/office/powerpoint/2010/main" val="2864666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en-US" sz="1600" dirty="0"/>
              <a:t>http://www.belstat.gov.by/ofitsialnaya-statistika/publications/izdania/public_compilation/index_7738/</a:t>
            </a:r>
            <a:endParaRPr lang="ru-RU" sz="1600" dirty="0"/>
          </a:p>
        </p:txBody>
      </p:sp>
      <p:pic>
        <p:nvPicPr>
          <p:cNvPr id="3" name="Рисунок 2"/>
          <p:cNvPicPr>
            <a:picLocks noChangeAspect="1"/>
          </p:cNvPicPr>
          <p:nvPr/>
        </p:nvPicPr>
        <p:blipFill>
          <a:blip r:embed="rId3"/>
          <a:stretch>
            <a:fillRect/>
          </a:stretch>
        </p:blipFill>
        <p:spPr>
          <a:xfrm>
            <a:off x="16799" y="894881"/>
            <a:ext cx="8582025" cy="5600700"/>
          </a:xfrm>
          <a:prstGeom prst="rect">
            <a:avLst/>
          </a:prstGeom>
        </p:spPr>
      </p:pic>
    </p:spTree>
    <p:extLst>
      <p:ext uri="{BB962C8B-B14F-4D97-AF65-F5344CB8AC3E}">
        <p14:creationId xmlns:p14="http://schemas.microsoft.com/office/powerpoint/2010/main" val="4133765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en-US" sz="1600" dirty="0"/>
              <a:t>http://www.belstat.gov.by/ofitsialnaya-statistika/publications/izdania/public_compilation/index_6396/</a:t>
            </a:r>
            <a:endParaRPr lang="ru-RU" sz="1600" dirty="0"/>
          </a:p>
        </p:txBody>
      </p:sp>
      <p:pic>
        <p:nvPicPr>
          <p:cNvPr id="2" name="Рисунок 1"/>
          <p:cNvPicPr>
            <a:picLocks noChangeAspect="1"/>
          </p:cNvPicPr>
          <p:nvPr/>
        </p:nvPicPr>
        <p:blipFill>
          <a:blip r:embed="rId3"/>
          <a:stretch>
            <a:fillRect/>
          </a:stretch>
        </p:blipFill>
        <p:spPr>
          <a:xfrm>
            <a:off x="0" y="764704"/>
            <a:ext cx="6843600" cy="5617768"/>
          </a:xfrm>
          <a:prstGeom prst="rect">
            <a:avLst/>
          </a:prstGeom>
        </p:spPr>
      </p:pic>
    </p:spTree>
    <p:extLst>
      <p:ext uri="{BB962C8B-B14F-4D97-AF65-F5344CB8AC3E}">
        <p14:creationId xmlns:p14="http://schemas.microsoft.com/office/powerpoint/2010/main" val="719039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en-US" sz="1600" dirty="0"/>
              <a:t>http://www.belstat.gov.by/ofitsialnaya-statistika/publications/izdania/public_compilation/index_5262/</a:t>
            </a:r>
            <a:endParaRPr lang="ru-RU" sz="1600" dirty="0"/>
          </a:p>
        </p:txBody>
      </p:sp>
      <p:pic>
        <p:nvPicPr>
          <p:cNvPr id="3" name="Рисунок 2"/>
          <p:cNvPicPr>
            <a:picLocks noChangeAspect="1"/>
          </p:cNvPicPr>
          <p:nvPr/>
        </p:nvPicPr>
        <p:blipFill>
          <a:blip r:embed="rId3"/>
          <a:stretch>
            <a:fillRect/>
          </a:stretch>
        </p:blipFill>
        <p:spPr>
          <a:xfrm>
            <a:off x="0" y="922218"/>
            <a:ext cx="7403813" cy="5036220"/>
          </a:xfrm>
          <a:prstGeom prst="rect">
            <a:avLst/>
          </a:prstGeom>
        </p:spPr>
      </p:pic>
    </p:spTree>
    <p:extLst>
      <p:ext uri="{BB962C8B-B14F-4D97-AF65-F5344CB8AC3E}">
        <p14:creationId xmlns:p14="http://schemas.microsoft.com/office/powerpoint/2010/main" val="1315730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en-US" sz="1600" dirty="0"/>
              <a:t>http://www.belstat.gov.by/ofitsialnaya-statistika/publications/izdania/public_compilation/index_5079/</a:t>
            </a:r>
            <a:endParaRPr lang="ru-RU" sz="1600" dirty="0"/>
          </a:p>
        </p:txBody>
      </p:sp>
      <p:pic>
        <p:nvPicPr>
          <p:cNvPr id="2" name="Рисунок 1"/>
          <p:cNvPicPr>
            <a:picLocks noChangeAspect="1"/>
          </p:cNvPicPr>
          <p:nvPr/>
        </p:nvPicPr>
        <p:blipFill>
          <a:blip r:embed="rId3"/>
          <a:stretch>
            <a:fillRect/>
          </a:stretch>
        </p:blipFill>
        <p:spPr>
          <a:xfrm>
            <a:off x="0" y="908720"/>
            <a:ext cx="8648700" cy="4552950"/>
          </a:xfrm>
          <a:prstGeom prst="rect">
            <a:avLst/>
          </a:prstGeom>
        </p:spPr>
      </p:pic>
    </p:spTree>
    <p:extLst>
      <p:ext uri="{BB962C8B-B14F-4D97-AF65-F5344CB8AC3E}">
        <p14:creationId xmlns:p14="http://schemas.microsoft.com/office/powerpoint/2010/main" val="3009946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sp>
        <p:nvSpPr>
          <p:cNvPr id="11"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a:t>
            </a:r>
            <a:endParaRPr lang="ru-RU" sz="1600" dirty="0"/>
          </a:p>
        </p:txBody>
      </p:sp>
      <p:pic>
        <p:nvPicPr>
          <p:cNvPr id="3" name="Рисунок 2"/>
          <p:cNvPicPr>
            <a:picLocks noChangeAspect="1"/>
          </p:cNvPicPr>
          <p:nvPr/>
        </p:nvPicPr>
        <p:blipFill>
          <a:blip r:embed="rId3"/>
          <a:stretch>
            <a:fillRect/>
          </a:stretch>
        </p:blipFill>
        <p:spPr>
          <a:xfrm>
            <a:off x="323528" y="924403"/>
            <a:ext cx="8187822" cy="5000030"/>
          </a:xfrm>
          <a:prstGeom prst="rect">
            <a:avLst/>
          </a:prstGeom>
        </p:spPr>
      </p:pic>
    </p:spTree>
    <p:extLst>
      <p:ext uri="{BB962C8B-B14F-4D97-AF65-F5344CB8AC3E}">
        <p14:creationId xmlns:p14="http://schemas.microsoft.com/office/powerpoint/2010/main" val="3467430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4" name="Рисунок 3"/>
          <p:cNvPicPr>
            <a:picLocks noChangeAspect="1"/>
          </p:cNvPicPr>
          <p:nvPr/>
        </p:nvPicPr>
        <p:blipFill>
          <a:blip r:embed="rId2"/>
          <a:stretch>
            <a:fillRect/>
          </a:stretch>
        </p:blipFill>
        <p:spPr>
          <a:xfrm>
            <a:off x="107504" y="1268760"/>
            <a:ext cx="3302924" cy="4158283"/>
          </a:xfrm>
          <a:prstGeom prst="rect">
            <a:avLst/>
          </a:prstGeom>
        </p:spPr>
      </p:pic>
      <p:pic>
        <p:nvPicPr>
          <p:cNvPr id="8" name="Рисунок 7"/>
          <p:cNvPicPr>
            <a:picLocks noChangeAspect="1"/>
          </p:cNvPicPr>
          <p:nvPr/>
        </p:nvPicPr>
        <p:blipFill>
          <a:blip r:embed="rId3"/>
          <a:stretch>
            <a:fillRect/>
          </a:stretch>
        </p:blipFill>
        <p:spPr>
          <a:xfrm>
            <a:off x="3433442" y="2204864"/>
            <a:ext cx="5539626" cy="1512168"/>
          </a:xfrm>
          <a:prstGeom prst="rect">
            <a:avLst/>
          </a:prstGeom>
        </p:spPr>
      </p:pic>
      <p:pic>
        <p:nvPicPr>
          <p:cNvPr id="9" name="Рисунок 8"/>
          <p:cNvPicPr>
            <a:picLocks noChangeAspect="1"/>
          </p:cNvPicPr>
          <p:nvPr/>
        </p:nvPicPr>
        <p:blipFill>
          <a:blip r:embed="rId4"/>
          <a:stretch>
            <a:fillRect/>
          </a:stretch>
        </p:blipFill>
        <p:spPr>
          <a:xfrm>
            <a:off x="3430335" y="4221088"/>
            <a:ext cx="5612482" cy="932886"/>
          </a:xfrm>
          <a:prstGeom prst="rect">
            <a:avLst/>
          </a:prstGeom>
        </p:spPr>
      </p:pic>
    </p:spTree>
    <p:extLst>
      <p:ext uri="{BB962C8B-B14F-4D97-AF65-F5344CB8AC3E}">
        <p14:creationId xmlns:p14="http://schemas.microsoft.com/office/powerpoint/2010/main" val="211913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2" name="Рисунок 1"/>
          <p:cNvPicPr>
            <a:picLocks noChangeAspect="1"/>
          </p:cNvPicPr>
          <p:nvPr/>
        </p:nvPicPr>
        <p:blipFill>
          <a:blip r:embed="rId2"/>
          <a:stretch>
            <a:fillRect/>
          </a:stretch>
        </p:blipFill>
        <p:spPr>
          <a:xfrm>
            <a:off x="395536" y="1628800"/>
            <a:ext cx="7937421" cy="2656508"/>
          </a:xfrm>
          <a:prstGeom prst="rect">
            <a:avLst/>
          </a:prstGeom>
        </p:spPr>
      </p:pic>
    </p:spTree>
    <p:extLst>
      <p:ext uri="{BB962C8B-B14F-4D97-AF65-F5344CB8AC3E}">
        <p14:creationId xmlns:p14="http://schemas.microsoft.com/office/powerpoint/2010/main" val="3409517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5" name="Рисунок 4"/>
          <p:cNvPicPr>
            <a:picLocks noChangeAspect="1"/>
          </p:cNvPicPr>
          <p:nvPr/>
        </p:nvPicPr>
        <p:blipFill>
          <a:blip r:embed="rId2"/>
          <a:stretch>
            <a:fillRect/>
          </a:stretch>
        </p:blipFill>
        <p:spPr>
          <a:xfrm>
            <a:off x="4211960" y="980728"/>
            <a:ext cx="4872242" cy="3457998"/>
          </a:xfrm>
          <a:prstGeom prst="rect">
            <a:avLst/>
          </a:prstGeom>
        </p:spPr>
      </p:pic>
      <p:pic>
        <p:nvPicPr>
          <p:cNvPr id="7" name="Рисунок 6"/>
          <p:cNvPicPr>
            <a:picLocks noChangeAspect="1"/>
          </p:cNvPicPr>
          <p:nvPr/>
        </p:nvPicPr>
        <p:blipFill>
          <a:blip r:embed="rId3"/>
          <a:stretch>
            <a:fillRect/>
          </a:stretch>
        </p:blipFill>
        <p:spPr>
          <a:xfrm>
            <a:off x="107504" y="991313"/>
            <a:ext cx="3466054" cy="4885959"/>
          </a:xfrm>
          <a:prstGeom prst="rect">
            <a:avLst/>
          </a:prstGeom>
        </p:spPr>
      </p:pic>
    </p:spTree>
    <p:extLst>
      <p:ext uri="{BB962C8B-B14F-4D97-AF65-F5344CB8AC3E}">
        <p14:creationId xmlns:p14="http://schemas.microsoft.com/office/powerpoint/2010/main" val="978573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Число занятого населения в 2006-2010 гг. увеличивалось. И только, начиная с 2011 года, оно стало уменьшаться.</a:t>
            </a:r>
            <a:endParaRPr lang="ru-RU" sz="2400" b="1" dirty="0">
              <a:solidFill>
                <a:schemeClr val="bg1"/>
              </a:solidFill>
              <a:latin typeface="Tahoma" pitchFamily="34" charset="0"/>
              <a:ea typeface="Tahoma" pitchFamily="34" charset="0"/>
              <a:cs typeface="Tahoma"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8905"/>
            <a:ext cx="8711378" cy="524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33498084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3" name="Рисунок 2"/>
          <p:cNvPicPr>
            <a:picLocks noChangeAspect="1"/>
          </p:cNvPicPr>
          <p:nvPr/>
        </p:nvPicPr>
        <p:blipFill>
          <a:blip r:embed="rId2"/>
          <a:stretch>
            <a:fillRect/>
          </a:stretch>
        </p:blipFill>
        <p:spPr>
          <a:xfrm>
            <a:off x="130062" y="2232825"/>
            <a:ext cx="7038975" cy="714375"/>
          </a:xfrm>
          <a:prstGeom prst="rect">
            <a:avLst/>
          </a:prstGeom>
        </p:spPr>
      </p:pic>
      <p:pic>
        <p:nvPicPr>
          <p:cNvPr id="4" name="Рисунок 3"/>
          <p:cNvPicPr>
            <a:picLocks noChangeAspect="1"/>
          </p:cNvPicPr>
          <p:nvPr/>
        </p:nvPicPr>
        <p:blipFill>
          <a:blip r:embed="rId3"/>
          <a:stretch>
            <a:fillRect/>
          </a:stretch>
        </p:blipFill>
        <p:spPr>
          <a:xfrm>
            <a:off x="159681" y="5033183"/>
            <a:ext cx="6991350" cy="752475"/>
          </a:xfrm>
          <a:prstGeom prst="rect">
            <a:avLst/>
          </a:prstGeom>
        </p:spPr>
      </p:pic>
      <p:pic>
        <p:nvPicPr>
          <p:cNvPr id="8" name="Рисунок 7"/>
          <p:cNvPicPr>
            <a:picLocks noChangeAspect="1"/>
          </p:cNvPicPr>
          <p:nvPr/>
        </p:nvPicPr>
        <p:blipFill>
          <a:blip r:embed="rId4"/>
          <a:stretch>
            <a:fillRect/>
          </a:stretch>
        </p:blipFill>
        <p:spPr>
          <a:xfrm>
            <a:off x="130062" y="5949280"/>
            <a:ext cx="7048500" cy="676275"/>
          </a:xfrm>
          <a:prstGeom prst="rect">
            <a:avLst/>
          </a:prstGeom>
        </p:spPr>
      </p:pic>
      <p:pic>
        <p:nvPicPr>
          <p:cNvPr id="9" name="Рисунок 8"/>
          <p:cNvPicPr>
            <a:picLocks noChangeAspect="1"/>
          </p:cNvPicPr>
          <p:nvPr/>
        </p:nvPicPr>
        <p:blipFill>
          <a:blip r:embed="rId5"/>
          <a:stretch>
            <a:fillRect/>
          </a:stretch>
        </p:blipFill>
        <p:spPr>
          <a:xfrm>
            <a:off x="97113" y="981869"/>
            <a:ext cx="7772400" cy="933450"/>
          </a:xfrm>
          <a:prstGeom prst="rect">
            <a:avLst/>
          </a:prstGeom>
        </p:spPr>
      </p:pic>
      <p:pic>
        <p:nvPicPr>
          <p:cNvPr id="10" name="Рисунок 9"/>
          <p:cNvPicPr>
            <a:picLocks noChangeAspect="1"/>
          </p:cNvPicPr>
          <p:nvPr/>
        </p:nvPicPr>
        <p:blipFill>
          <a:blip r:embed="rId6"/>
          <a:stretch>
            <a:fillRect/>
          </a:stretch>
        </p:blipFill>
        <p:spPr>
          <a:xfrm>
            <a:off x="120537" y="2913692"/>
            <a:ext cx="7820025" cy="838200"/>
          </a:xfrm>
          <a:prstGeom prst="rect">
            <a:avLst/>
          </a:prstGeom>
        </p:spPr>
      </p:pic>
      <p:pic>
        <p:nvPicPr>
          <p:cNvPr id="11" name="Рисунок 10"/>
          <p:cNvPicPr>
            <a:picLocks noChangeAspect="1"/>
          </p:cNvPicPr>
          <p:nvPr/>
        </p:nvPicPr>
        <p:blipFill>
          <a:blip r:embed="rId7"/>
          <a:stretch>
            <a:fillRect/>
          </a:stretch>
        </p:blipFill>
        <p:spPr>
          <a:xfrm>
            <a:off x="117507" y="3976474"/>
            <a:ext cx="7791450" cy="742950"/>
          </a:xfrm>
          <a:prstGeom prst="rect">
            <a:avLst/>
          </a:prstGeom>
        </p:spPr>
      </p:pic>
    </p:spTree>
    <p:extLst>
      <p:ext uri="{BB962C8B-B14F-4D97-AF65-F5344CB8AC3E}">
        <p14:creationId xmlns:p14="http://schemas.microsoft.com/office/powerpoint/2010/main" val="13143628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2" name="Рисунок 1"/>
          <p:cNvPicPr>
            <a:picLocks noChangeAspect="1"/>
          </p:cNvPicPr>
          <p:nvPr/>
        </p:nvPicPr>
        <p:blipFill>
          <a:blip r:embed="rId2"/>
          <a:stretch>
            <a:fillRect/>
          </a:stretch>
        </p:blipFill>
        <p:spPr>
          <a:xfrm>
            <a:off x="107504" y="1268760"/>
            <a:ext cx="7772400" cy="1857375"/>
          </a:xfrm>
          <a:prstGeom prst="rect">
            <a:avLst/>
          </a:prstGeom>
        </p:spPr>
      </p:pic>
      <p:pic>
        <p:nvPicPr>
          <p:cNvPr id="5" name="Рисунок 4"/>
          <p:cNvPicPr>
            <a:picLocks noChangeAspect="1"/>
          </p:cNvPicPr>
          <p:nvPr/>
        </p:nvPicPr>
        <p:blipFill>
          <a:blip r:embed="rId3"/>
          <a:stretch>
            <a:fillRect/>
          </a:stretch>
        </p:blipFill>
        <p:spPr>
          <a:xfrm>
            <a:off x="45159" y="3356992"/>
            <a:ext cx="8819331" cy="739398"/>
          </a:xfrm>
          <a:prstGeom prst="rect">
            <a:avLst/>
          </a:prstGeom>
        </p:spPr>
      </p:pic>
      <p:pic>
        <p:nvPicPr>
          <p:cNvPr id="7" name="Рисунок 6"/>
          <p:cNvPicPr>
            <a:picLocks noChangeAspect="1"/>
          </p:cNvPicPr>
          <p:nvPr/>
        </p:nvPicPr>
        <p:blipFill>
          <a:blip r:embed="rId4"/>
          <a:stretch>
            <a:fillRect/>
          </a:stretch>
        </p:blipFill>
        <p:spPr>
          <a:xfrm>
            <a:off x="54434" y="4327247"/>
            <a:ext cx="8991600" cy="923925"/>
          </a:xfrm>
          <a:prstGeom prst="rect">
            <a:avLst/>
          </a:prstGeom>
        </p:spPr>
      </p:pic>
      <p:pic>
        <p:nvPicPr>
          <p:cNvPr id="12" name="Рисунок 11"/>
          <p:cNvPicPr>
            <a:picLocks noChangeAspect="1"/>
          </p:cNvPicPr>
          <p:nvPr/>
        </p:nvPicPr>
        <p:blipFill>
          <a:blip r:embed="rId5"/>
          <a:stretch>
            <a:fillRect/>
          </a:stretch>
        </p:blipFill>
        <p:spPr>
          <a:xfrm>
            <a:off x="90487" y="5373216"/>
            <a:ext cx="8963025" cy="619125"/>
          </a:xfrm>
          <a:prstGeom prst="rect">
            <a:avLst/>
          </a:prstGeom>
        </p:spPr>
      </p:pic>
      <p:pic>
        <p:nvPicPr>
          <p:cNvPr id="13" name="Рисунок 12"/>
          <p:cNvPicPr>
            <a:picLocks noChangeAspect="1"/>
          </p:cNvPicPr>
          <p:nvPr/>
        </p:nvPicPr>
        <p:blipFill>
          <a:blip r:embed="rId6"/>
          <a:stretch>
            <a:fillRect/>
          </a:stretch>
        </p:blipFill>
        <p:spPr>
          <a:xfrm>
            <a:off x="107504" y="6098824"/>
            <a:ext cx="7067550" cy="714375"/>
          </a:xfrm>
          <a:prstGeom prst="rect">
            <a:avLst/>
          </a:prstGeom>
        </p:spPr>
      </p:pic>
    </p:spTree>
    <p:extLst>
      <p:ext uri="{BB962C8B-B14F-4D97-AF65-F5344CB8AC3E}">
        <p14:creationId xmlns:p14="http://schemas.microsoft.com/office/powerpoint/2010/main" val="2004049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Статистические сборники</a:t>
            </a:r>
            <a:endParaRPr lang="ru-RU" sz="2400" b="1" dirty="0">
              <a:solidFill>
                <a:schemeClr val="bg1"/>
              </a:solidFill>
              <a:latin typeface="Tahoma" pitchFamily="34" charset="0"/>
              <a:ea typeface="Tahoma" pitchFamily="34" charset="0"/>
              <a:cs typeface="Tahoma" pitchFamily="34" charset="0"/>
            </a:endParaRPr>
          </a:p>
        </p:txBody>
      </p:sp>
      <p:pic>
        <p:nvPicPr>
          <p:cNvPr id="3" name="Рисунок 2"/>
          <p:cNvPicPr>
            <a:picLocks noChangeAspect="1"/>
          </p:cNvPicPr>
          <p:nvPr/>
        </p:nvPicPr>
        <p:blipFill>
          <a:blip r:embed="rId2"/>
          <a:stretch>
            <a:fillRect/>
          </a:stretch>
        </p:blipFill>
        <p:spPr>
          <a:xfrm>
            <a:off x="107504" y="1124744"/>
            <a:ext cx="7048500" cy="1485900"/>
          </a:xfrm>
          <a:prstGeom prst="rect">
            <a:avLst/>
          </a:prstGeom>
        </p:spPr>
      </p:pic>
      <p:pic>
        <p:nvPicPr>
          <p:cNvPr id="4" name="Рисунок 3"/>
          <p:cNvPicPr>
            <a:picLocks noChangeAspect="1"/>
          </p:cNvPicPr>
          <p:nvPr/>
        </p:nvPicPr>
        <p:blipFill>
          <a:blip r:embed="rId3"/>
          <a:stretch>
            <a:fillRect/>
          </a:stretch>
        </p:blipFill>
        <p:spPr>
          <a:xfrm>
            <a:off x="55768" y="3140968"/>
            <a:ext cx="7077075" cy="733425"/>
          </a:xfrm>
          <a:prstGeom prst="rect">
            <a:avLst/>
          </a:prstGeom>
        </p:spPr>
      </p:pic>
    </p:spTree>
    <p:extLst>
      <p:ext uri="{BB962C8B-B14F-4D97-AF65-F5344CB8AC3E}">
        <p14:creationId xmlns:p14="http://schemas.microsoft.com/office/powerpoint/2010/main" val="1654510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31" y="1422153"/>
            <a:ext cx="9144000" cy="5435847"/>
          </a:xfrm>
          <a:solidFill>
            <a:schemeClr val="bg1"/>
          </a:solidFill>
        </p:spPr>
        <p:txBody>
          <a:bodyPr>
            <a:noAutofit/>
          </a:bodyPr>
          <a:lstStyle/>
          <a:p>
            <a:pPr algn="l"/>
            <a:r>
              <a:rPr lang="ru-RU" sz="2000" b="1" dirty="0" smtClean="0">
                <a:latin typeface="Tahoma" pitchFamily="34" charset="0"/>
                <a:ea typeface="Tahoma" pitchFamily="34" charset="0"/>
                <a:cs typeface="Tahoma" pitchFamily="34" charset="0"/>
              </a:rPr>
              <a:t>Сколько в Беларуси тунеядцев?</a:t>
            </a:r>
            <a:br>
              <a:rPr lang="ru-RU" sz="2000" b="1" dirty="0" smtClean="0">
                <a:latin typeface="Tahoma" pitchFamily="34" charset="0"/>
                <a:ea typeface="Tahoma" pitchFamily="34" charset="0"/>
                <a:cs typeface="Tahoma" pitchFamily="34" charset="0"/>
              </a:rPr>
            </a:br>
            <a:r>
              <a:rPr lang="ru-RU" sz="2000" b="1" dirty="0" smtClean="0">
                <a:latin typeface="Tahoma" pitchFamily="34" charset="0"/>
                <a:ea typeface="Tahoma" pitchFamily="34" charset="0"/>
                <a:cs typeface="Tahoma" pitchFamily="34" charset="0"/>
              </a:rPr>
              <a:t>Позволит ли Декрет №1 решить проблему снижения численности занятых в экономике Беларуси?</a:t>
            </a:r>
            <a:endParaRPr lang="ru-RU" sz="2000" dirty="0">
              <a:latin typeface="Tahoma" pitchFamily="34" charset="0"/>
              <a:ea typeface="Tahoma" pitchFamily="34" charset="0"/>
              <a:cs typeface="Tahoma" pitchFamily="34" charset="0"/>
            </a:endParaRPr>
          </a:p>
        </p:txBody>
      </p:sp>
      <p:sp>
        <p:nvSpPr>
          <p:cNvPr id="6" name="Заголовок 1"/>
          <p:cNvSpPr txBox="1">
            <a:spLocks/>
          </p:cNvSpPr>
          <p:nvPr/>
        </p:nvSpPr>
        <p:spPr>
          <a:xfrm>
            <a:off x="0" y="0"/>
            <a:ext cx="9144000" cy="134076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Декрет №3 переформатировали в Декрет №1</a:t>
            </a:r>
            <a:endParaRPr lang="ru-RU" sz="2400" b="1"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704506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3645024"/>
            <a:ext cx="9143999" cy="2880320"/>
          </a:xfrm>
          <a:solidFill>
            <a:schemeClr val="bg1"/>
          </a:solidFill>
        </p:spPr>
        <p:txBody>
          <a:bodyPr>
            <a:noAutofit/>
          </a:bodyPr>
          <a:lstStyle/>
          <a:p>
            <a:pPr algn="l"/>
            <a:r>
              <a:rPr lang="ru-RU" sz="1800" dirty="0" smtClean="0">
                <a:latin typeface="Tahoma" pitchFamily="34" charset="0"/>
                <a:ea typeface="Tahoma" pitchFamily="34" charset="0"/>
                <a:cs typeface="Tahoma" pitchFamily="34" charset="0"/>
              </a:rPr>
              <a:t>«</a:t>
            </a:r>
            <a:r>
              <a:rPr lang="ru-RU" sz="1800" dirty="0" smtClean="0"/>
              <a:t>О</a:t>
            </a:r>
            <a:r>
              <a:rPr lang="ru-RU" sz="1800" dirty="0"/>
              <a:t> </a:t>
            </a:r>
            <a:r>
              <a:rPr lang="ru-RU" sz="1800" dirty="0">
                <a:latin typeface="Tahoma" pitchFamily="34" charset="0"/>
                <a:ea typeface="Tahoma" pitchFamily="34" charset="0"/>
                <a:cs typeface="Tahoma" pitchFamily="34" charset="0"/>
              </a:rPr>
              <a:t>необходимости борьбы с «тунеядцами» Михаил Мясникович в качестве премьер-министра заявил еще в </a:t>
            </a:r>
            <a:r>
              <a:rPr lang="ru-RU" sz="1800" b="1" dirty="0">
                <a:solidFill>
                  <a:srgbClr val="FF0000"/>
                </a:solidFill>
                <a:latin typeface="Tahoma" pitchFamily="34" charset="0"/>
                <a:ea typeface="Tahoma" pitchFamily="34" charset="0"/>
                <a:cs typeface="Tahoma" pitchFamily="34" charset="0"/>
              </a:rPr>
              <a:t>августе 2012 года</a:t>
            </a:r>
            <a:r>
              <a:rPr lang="ru-RU" sz="1800" dirty="0">
                <a:latin typeface="Tahoma" pitchFamily="34" charset="0"/>
                <a:ea typeface="Tahoma" pitchFamily="34" charset="0"/>
                <a:cs typeface="Tahoma" pitchFamily="34" charset="0"/>
              </a:rPr>
              <a:t>. Тогда, правда, он сделал упор на то, что нужно искоренить фиктивное устройство. И </a:t>
            </a:r>
            <a:r>
              <a:rPr lang="ru-RU" sz="1800" b="1" dirty="0">
                <a:solidFill>
                  <a:srgbClr val="FF0000"/>
                </a:solidFill>
                <a:latin typeface="Tahoma" pitchFamily="34" charset="0"/>
                <a:ea typeface="Tahoma" pitchFamily="34" charset="0"/>
                <a:cs typeface="Tahoma" pitchFamily="34" charset="0"/>
              </a:rPr>
              <a:t>впервые</a:t>
            </a:r>
            <a:r>
              <a:rPr lang="ru-RU" sz="1800" dirty="0">
                <a:latin typeface="Tahoma" pitchFamily="34" charset="0"/>
                <a:ea typeface="Tahoma" pitchFamily="34" charset="0"/>
                <a:cs typeface="Tahoma" pitchFamily="34" charset="0"/>
              </a:rPr>
              <a:t> назвал цифру </a:t>
            </a:r>
            <a:r>
              <a:rPr lang="ru-RU" sz="1800" b="1" dirty="0">
                <a:solidFill>
                  <a:srgbClr val="FF0000"/>
                </a:solidFill>
                <a:latin typeface="Tahoma" pitchFamily="34" charset="0"/>
                <a:ea typeface="Tahoma" pitchFamily="34" charset="0"/>
                <a:cs typeface="Tahoma" pitchFamily="34" charset="0"/>
              </a:rPr>
              <a:t>в 400 тысяч человек</a:t>
            </a:r>
            <a:r>
              <a:rPr lang="ru-RU" sz="1800" dirty="0">
                <a:latin typeface="Tahoma" pitchFamily="34" charset="0"/>
                <a:ea typeface="Tahoma" pitchFamily="34" charset="0"/>
                <a:cs typeface="Tahoma" pitchFamily="34" charset="0"/>
              </a:rPr>
              <a:t>, которые не числятся в качестве работающих или учащихся, и которых нужно привлечь к формированию пенсионного фонда и уплате подоходных налогов.</a:t>
            </a:r>
            <a:br>
              <a:rPr lang="ru-RU" sz="1800" dirty="0">
                <a:latin typeface="Tahoma" pitchFamily="34" charset="0"/>
                <a:ea typeface="Tahoma" pitchFamily="34" charset="0"/>
                <a:cs typeface="Tahoma" pitchFamily="34" charset="0"/>
              </a:rPr>
            </a:br>
            <a:r>
              <a:rPr lang="ru-RU" sz="1800" dirty="0">
                <a:latin typeface="Tahoma" pitchFamily="34" charset="0"/>
                <a:ea typeface="Tahoma" pitchFamily="34" charset="0"/>
                <a:cs typeface="Tahoma" pitchFamily="34" charset="0"/>
              </a:rPr>
              <a:t>То выступление </a:t>
            </a:r>
            <a:r>
              <a:rPr lang="ru-RU" sz="1800" dirty="0" err="1">
                <a:latin typeface="Tahoma" pitchFamily="34" charset="0"/>
                <a:ea typeface="Tahoma" pitchFamily="34" charset="0"/>
                <a:cs typeface="Tahoma" pitchFamily="34" charset="0"/>
              </a:rPr>
              <a:t>Мясниковича</a:t>
            </a:r>
            <a:r>
              <a:rPr lang="ru-RU" sz="1800" dirty="0">
                <a:latin typeface="Tahoma" pitchFamily="34" charset="0"/>
                <a:ea typeface="Tahoma" pitchFamily="34" charset="0"/>
                <a:cs typeface="Tahoma" pitchFamily="34" charset="0"/>
              </a:rPr>
              <a:t> запомнилось не многим. Бомбой стало сделанное им через год, в июле 2013 года, заявление о том, что в Беларуси может быть введен «налог с неработающих граждан».</a:t>
            </a:r>
            <a:br>
              <a:rPr lang="ru-RU" sz="1800" dirty="0">
                <a:latin typeface="Tahoma" pitchFamily="34" charset="0"/>
                <a:ea typeface="Tahoma" pitchFamily="34" charset="0"/>
                <a:cs typeface="Tahoma" pitchFamily="34" charset="0"/>
              </a:rPr>
            </a:br>
            <a:r>
              <a:rPr lang="ru-RU" sz="1800" dirty="0">
                <a:latin typeface="Tahoma" pitchFamily="34" charset="0"/>
                <a:ea typeface="Tahoma" pitchFamily="34" charset="0"/>
                <a:cs typeface="Tahoma" pitchFamily="34" charset="0"/>
              </a:rPr>
              <a:t>Именно после этого стало известно, что за работу взялось </a:t>
            </a:r>
            <a:r>
              <a:rPr lang="ru-RU" sz="1800" dirty="0" smtClean="0">
                <a:latin typeface="Tahoma" pitchFamily="34" charset="0"/>
                <a:ea typeface="Tahoma" pitchFamily="34" charset="0"/>
                <a:cs typeface="Tahoma" pitchFamily="34" charset="0"/>
              </a:rPr>
              <a:t>Минтруда</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a:t>http://gomel.today/rus/article/politics-141/</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43999" cy="34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1"/>
          <p:cNvSpPr txBox="1">
            <a:spLocks/>
          </p:cNvSpPr>
          <p:nvPr/>
        </p:nvSpPr>
        <p:spPr>
          <a:xfrm>
            <a:off x="0" y="0"/>
            <a:ext cx="9144000" cy="908720"/>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Откуда появилась </a:t>
            </a:r>
            <a:r>
              <a:rPr lang="ru-RU" sz="2400" b="1" dirty="0" smtClean="0">
                <a:solidFill>
                  <a:schemeClr val="bg1"/>
                </a:solidFill>
                <a:latin typeface="Tahoma" pitchFamily="34" charset="0"/>
                <a:ea typeface="Tahoma" pitchFamily="34" charset="0"/>
                <a:cs typeface="Tahoma" pitchFamily="34" charset="0"/>
              </a:rPr>
              <a:t>цифра </a:t>
            </a:r>
            <a:r>
              <a:rPr lang="ru-RU" sz="2400" b="1" dirty="0">
                <a:solidFill>
                  <a:schemeClr val="bg1"/>
                </a:solidFill>
                <a:latin typeface="Tahoma" pitchFamily="34" charset="0"/>
                <a:ea typeface="Tahoma" pitchFamily="34" charset="0"/>
                <a:cs typeface="Tahoma" pitchFamily="34" charset="0"/>
              </a:rPr>
              <a:t>в 400 тысяч человек, непонятно чем занимающихся и не платящих налоги?</a:t>
            </a:r>
          </a:p>
        </p:txBody>
      </p:sp>
    </p:spTree>
    <p:extLst>
      <p:ext uri="{BB962C8B-B14F-4D97-AF65-F5344CB8AC3E}">
        <p14:creationId xmlns:p14="http://schemas.microsoft.com/office/powerpoint/2010/main" val="20500033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3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1491"/>
            <a:ext cx="9144000" cy="100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604448" y="2431491"/>
            <a:ext cx="539552" cy="205421"/>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p:nvPr/>
        </p:nvCxnSpPr>
        <p:spPr>
          <a:xfrm flipV="1">
            <a:off x="7812360" y="2636912"/>
            <a:ext cx="936104" cy="1224136"/>
          </a:xfrm>
          <a:prstGeom prst="straightConnector1">
            <a:avLst/>
          </a:prstGeom>
          <a:ln w="254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Заголовок 1"/>
          <p:cNvSpPr>
            <a:spLocks noGrp="1"/>
          </p:cNvSpPr>
          <p:nvPr>
            <p:ph type="ctrTitle"/>
          </p:nvPr>
        </p:nvSpPr>
        <p:spPr>
          <a:xfrm>
            <a:off x="0" y="3861048"/>
            <a:ext cx="9144000" cy="1800200"/>
          </a:xfrm>
          <a:solidFill>
            <a:schemeClr val="bg1"/>
          </a:solidFill>
          <a:ln>
            <a:solidFill>
              <a:srgbClr val="FF0000"/>
            </a:solidFill>
          </a:ln>
        </p:spPr>
        <p:txBody>
          <a:bodyPr>
            <a:noAutofit/>
          </a:bodyPr>
          <a:lstStyle/>
          <a:p>
            <a:pPr algn="l"/>
            <a:r>
              <a:rPr lang="ru-RU" sz="1800" dirty="0" smtClean="0">
                <a:latin typeface="Tahoma" pitchFamily="34" charset="0"/>
                <a:ea typeface="Tahoma" pitchFamily="34" charset="0"/>
                <a:cs typeface="Tahoma" pitchFamily="34" charset="0"/>
              </a:rPr>
              <a:t>Поскольку </a:t>
            </a:r>
            <a:r>
              <a:rPr lang="ru-RU" sz="1800" dirty="0" err="1" smtClean="0">
                <a:latin typeface="Tahoma" pitchFamily="34" charset="0"/>
                <a:ea typeface="Tahoma" pitchFamily="34" charset="0"/>
                <a:cs typeface="Tahoma" pitchFamily="34" charset="0"/>
              </a:rPr>
              <a:t>статсборник</a:t>
            </a:r>
            <a:r>
              <a:rPr lang="ru-RU" sz="1800" dirty="0" smtClean="0">
                <a:latin typeface="Tahoma" pitchFamily="34" charset="0"/>
                <a:ea typeface="Tahoma" pitchFamily="34" charset="0"/>
                <a:cs typeface="Tahoma" pitchFamily="34" charset="0"/>
              </a:rPr>
              <a:t> «</a:t>
            </a:r>
            <a:r>
              <a:rPr lang="be-BY" sz="1800" dirty="0" smtClean="0"/>
              <a:t>Трудовые </a:t>
            </a:r>
            <a:r>
              <a:rPr lang="be-BY" sz="1800" dirty="0"/>
              <a:t>ресурсы и занятость </a:t>
            </a:r>
            <a:r>
              <a:rPr lang="be-BY" sz="1800" dirty="0" smtClean="0"/>
              <a:t>населения </a:t>
            </a:r>
            <a:r>
              <a:rPr lang="be-BY" sz="1800" dirty="0"/>
              <a:t>Республики </a:t>
            </a:r>
            <a:r>
              <a:rPr lang="be-BY" sz="1800" dirty="0" smtClean="0"/>
              <a:t>Беларусь» (Баланс трудовых ресурсов) </a:t>
            </a:r>
            <a:r>
              <a:rPr lang="ru-RU" sz="1800" dirty="0" smtClean="0">
                <a:latin typeface="Tahoma" pitchFamily="34" charset="0"/>
                <a:ea typeface="Tahoma" pitchFamily="34" charset="0"/>
                <a:cs typeface="Tahoma" pitchFamily="34" charset="0"/>
              </a:rPr>
              <a:t>выходит 23 июня каждого года, то в августе 2012 года Михаил Мясникович мог привести данные за 2011 год. И действительно, согласно «Балансу трудовых ресурсов» в 2011 году в разделе «Другие» значилось </a:t>
            </a:r>
            <a:r>
              <a:rPr lang="ru-RU" sz="1800" b="1" dirty="0" smtClean="0">
                <a:solidFill>
                  <a:srgbClr val="FF0000"/>
                </a:solidFill>
                <a:latin typeface="Tahoma" pitchFamily="34" charset="0"/>
                <a:ea typeface="Tahoma" pitchFamily="34" charset="0"/>
                <a:cs typeface="Tahoma" pitchFamily="34" charset="0"/>
              </a:rPr>
              <a:t>455</a:t>
            </a:r>
            <a:r>
              <a:rPr lang="ru-RU" sz="1800" dirty="0" smtClean="0">
                <a:latin typeface="Tahoma" pitchFamily="34" charset="0"/>
                <a:ea typeface="Tahoma" pitchFamily="34" charset="0"/>
                <a:cs typeface="Tahoma" pitchFamily="34" charset="0"/>
              </a:rPr>
              <a:t> </a:t>
            </a:r>
            <a:r>
              <a:rPr lang="ru-RU" sz="1800" b="1" dirty="0" smtClean="0">
                <a:solidFill>
                  <a:srgbClr val="FF0000"/>
                </a:solidFill>
                <a:latin typeface="Tahoma" pitchFamily="34" charset="0"/>
                <a:ea typeface="Tahoma" pitchFamily="34" charset="0"/>
                <a:cs typeface="Tahoma" pitchFamily="34" charset="0"/>
              </a:rPr>
              <a:t>тысяч человек </a:t>
            </a:r>
            <a:r>
              <a:rPr lang="ru-RU" sz="1800" dirty="0" smtClean="0">
                <a:latin typeface="Tahoma" pitchFamily="34" charset="0"/>
                <a:ea typeface="Tahoma" pitchFamily="34" charset="0"/>
                <a:cs typeface="Tahoma" pitchFamily="34" charset="0"/>
              </a:rPr>
              <a:t>среди незанятого населения в трудоспособном возрасте</a:t>
            </a:r>
            <a:r>
              <a:rPr lang="ru-RU" sz="1900" dirty="0" smtClean="0">
                <a:latin typeface="Tahoma" pitchFamily="34" charset="0"/>
                <a:ea typeface="Tahoma" pitchFamily="34" charset="0"/>
                <a:cs typeface="Tahoma" pitchFamily="34" charset="0"/>
              </a:rPr>
              <a:t>. Скорее всего тогдашний премьер просто округлил ее до 400 тыс. чел.</a:t>
            </a:r>
            <a:endParaRPr lang="ru-RU" sz="19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21266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0" y="6525344"/>
            <a:ext cx="9144000" cy="332656"/>
          </a:xfrm>
          <a:prstGeom prst="rect">
            <a:avLst/>
          </a:prstGeom>
        </p:spPr>
        <p:txBody>
          <a:bodyPr vert="horz" lIns="91440" tIns="45720" rIns="91440" bIns="45720" rtlCol="0">
            <a:normAutofit lnSpcReduction="10000"/>
          </a:bodyPr>
          <a:lstStyle/>
          <a:p>
            <a:pPr lvl="0">
              <a:spcBef>
                <a:spcPct val="20000"/>
              </a:spcBef>
            </a:pPr>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 Белстат </a:t>
            </a:r>
            <a:r>
              <a:rPr lang="en-US" sz="1700" dirty="0">
                <a:latin typeface="Tahoma" pitchFamily="34" charset="0"/>
                <a:cs typeface="Tahoma" pitchFamily="34" charset="0"/>
              </a:rPr>
              <a:t>http://www.belstat.gov.by</a:t>
            </a:r>
            <a:endParaRPr lang="ru-RU" sz="1700" dirty="0">
              <a:latin typeface="Tahoma" pitchFamily="34" charset="0"/>
              <a:cs typeface="Tahoma" pitchFamily="34" charset="0"/>
            </a:endParaRPr>
          </a:p>
        </p:txBody>
      </p:sp>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С 2012 года Белстат при поддержке Всемирного банка к уже имеющимся начал проводить обследование </a:t>
            </a:r>
            <a:r>
              <a:rPr lang="ru-RU" sz="2400" b="1" dirty="0">
                <a:solidFill>
                  <a:schemeClr val="bg1"/>
                </a:solidFill>
                <a:latin typeface="Tahoma" pitchFamily="34" charset="0"/>
                <a:ea typeface="Tahoma" pitchFamily="34" charset="0"/>
                <a:cs typeface="Tahoma" pitchFamily="34" charset="0"/>
              </a:rPr>
              <a:t>домашних хозяйств в целях изучения проблем занятости населения и внешней трудовой миграции</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3999" cy="43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1027"/>
            <a:ext cx="9144000" cy="377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48207"/>
            <a:ext cx="9144000" cy="81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0" y="5748207"/>
            <a:ext cx="9143999" cy="777137"/>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p:nvPr/>
        </p:nvCxnSpPr>
        <p:spPr>
          <a:xfrm flipH="1">
            <a:off x="2339752" y="1424597"/>
            <a:ext cx="2664296" cy="4812715"/>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52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0" y="6525344"/>
            <a:ext cx="9144000" cy="332656"/>
          </a:xfrm>
          <a:prstGeom prst="rect">
            <a:avLst/>
          </a:prstGeom>
        </p:spPr>
        <p:txBody>
          <a:bodyPr vert="horz" lIns="91440" tIns="45720" rIns="91440" bIns="45720" rtlCol="0">
            <a:normAutofit fontScale="92500" lnSpcReduction="10000"/>
          </a:bodyPr>
          <a:lstStyle/>
          <a:p>
            <a:pPr lvl="0">
              <a:spcBef>
                <a:spcPct val="20000"/>
              </a:spcBef>
            </a:pPr>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 Белстат </a:t>
            </a:r>
            <a:r>
              <a:rPr lang="en-US" sz="1700" dirty="0">
                <a:latin typeface="Tahoma" pitchFamily="34" charset="0"/>
                <a:cs typeface="Tahoma" pitchFamily="34" charset="0"/>
              </a:rPr>
              <a:t>belstat.gov.by</a:t>
            </a:r>
            <a:endParaRPr lang="ru-RU" sz="1700" dirty="0">
              <a:latin typeface="Tahoma" pitchFamily="34" charset="0"/>
              <a:cs typeface="Tahoma" pitchFamily="34" charset="0"/>
            </a:endParaRPr>
          </a:p>
        </p:txBody>
      </p:sp>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Титульный лист анкеты Белстата по изучению занятости населения (Источник: сайт Белстата)</a:t>
            </a:r>
            <a:endParaRPr lang="ru-RU" sz="2400" b="1" dirty="0">
              <a:solidFill>
                <a:schemeClr val="bg1"/>
              </a:solidFill>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688632" cy="481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591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0" y="6525344"/>
            <a:ext cx="9144000" cy="332656"/>
          </a:xfrm>
          <a:prstGeom prst="rect">
            <a:avLst/>
          </a:prstGeom>
        </p:spPr>
        <p:txBody>
          <a:bodyPr vert="horz" lIns="91440" tIns="45720" rIns="91440" bIns="45720" rtlCol="0">
            <a:normAutofit fontScale="92500" lnSpcReduction="10000"/>
          </a:bodyPr>
          <a:lstStyle/>
          <a:p>
            <a:pPr lvl="0">
              <a:spcBef>
                <a:spcPct val="20000"/>
              </a:spcBef>
            </a:pPr>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 Белстат </a:t>
            </a:r>
            <a:r>
              <a:rPr lang="en-US" sz="1700" dirty="0">
                <a:latin typeface="Tahoma" pitchFamily="34" charset="0"/>
                <a:cs typeface="Tahoma" pitchFamily="34" charset="0"/>
              </a:rPr>
              <a:t>belstat.gov.by</a:t>
            </a:r>
            <a:endParaRPr lang="ru-RU" sz="1700" dirty="0">
              <a:latin typeface="Tahoma" pitchFamily="34" charset="0"/>
              <a:cs typeface="Tahoma" pitchFamily="34" charset="0"/>
            </a:endParaRPr>
          </a:p>
        </p:txBody>
      </p:sp>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Анкета Белстата по изучению </a:t>
            </a:r>
            <a:r>
              <a:rPr lang="ru-RU" sz="2400" b="1" dirty="0">
                <a:solidFill>
                  <a:schemeClr val="bg1"/>
                </a:solidFill>
                <a:latin typeface="Tahoma" pitchFamily="34" charset="0"/>
                <a:ea typeface="Tahoma" pitchFamily="34" charset="0"/>
                <a:cs typeface="Tahoma" pitchFamily="34" charset="0"/>
              </a:rPr>
              <a:t>занятости населения. Раздел </a:t>
            </a:r>
            <a:r>
              <a:rPr lang="en-US" sz="2400" b="1" dirty="0" smtClean="0">
                <a:solidFill>
                  <a:schemeClr val="bg1"/>
                </a:solidFill>
                <a:latin typeface="Tahoma" pitchFamily="34" charset="0"/>
                <a:ea typeface="Tahoma" pitchFamily="34" charset="0"/>
                <a:cs typeface="Tahoma" pitchFamily="34" charset="0"/>
              </a:rPr>
              <a:t>V</a:t>
            </a:r>
            <a:r>
              <a:rPr lang="ru-RU" sz="2400" b="1" dirty="0" smtClean="0">
                <a:solidFill>
                  <a:schemeClr val="bg1"/>
                </a:solidFill>
                <a:latin typeface="Tahoma" pitchFamily="34" charset="0"/>
                <a:ea typeface="Tahoma" pitchFamily="34" charset="0"/>
                <a:cs typeface="Tahoma" pitchFamily="34" charset="0"/>
              </a:rPr>
              <a:t>. Поиск работы, экономическая неактивность. (Ист.: сайт Белстата). </a:t>
            </a:r>
            <a:r>
              <a:rPr lang="ru-RU" sz="2400" b="1" dirty="0">
                <a:solidFill>
                  <a:srgbClr val="FFFF00"/>
                </a:solidFill>
                <a:latin typeface="Tahoma" pitchFamily="34" charset="0"/>
                <a:ea typeface="Tahoma" pitchFamily="34" charset="0"/>
                <a:cs typeface="Tahoma" pitchFamily="34" charset="0"/>
              </a:rPr>
              <a:t>Вопрос. 49. Незанятое население в трудоспособном возрасте </a:t>
            </a:r>
            <a:r>
              <a:rPr lang="ru-RU" sz="2400" b="1" dirty="0" smtClean="0">
                <a:solidFill>
                  <a:srgbClr val="FFFF00"/>
                </a:solidFill>
                <a:latin typeface="Tahoma" pitchFamily="34" charset="0"/>
                <a:ea typeface="Tahoma" pitchFamily="34" charset="0"/>
                <a:cs typeface="Tahoma" pitchFamily="34" charset="0"/>
              </a:rPr>
              <a:t>(искали </a:t>
            </a:r>
            <a:r>
              <a:rPr lang="ru-RU" sz="2400" b="1" dirty="0">
                <a:solidFill>
                  <a:srgbClr val="FFFF00"/>
                </a:solidFill>
                <a:latin typeface="Tahoma" pitchFamily="34" charset="0"/>
                <a:ea typeface="Tahoma" pitchFamily="34" charset="0"/>
                <a:cs typeface="Tahoma" pitchFamily="34" charset="0"/>
              </a:rPr>
              <a:t>работу</a:t>
            </a:r>
            <a:r>
              <a:rPr lang="ru-RU" sz="2400" b="1" dirty="0" smtClean="0">
                <a:solidFill>
                  <a:srgbClr val="FFFF00"/>
                </a:solidFill>
                <a:latin typeface="Tahoma" pitchFamily="34" charset="0"/>
                <a:ea typeface="Tahoma" pitchFamily="34" charset="0"/>
                <a:cs typeface="Tahoma" pitchFamily="34" charset="0"/>
              </a:rPr>
              <a:t>)</a:t>
            </a:r>
            <a:endParaRPr lang="ru-RU" sz="2400" b="1" dirty="0">
              <a:solidFill>
                <a:srgbClr val="FFFF00"/>
              </a:solidFill>
              <a:latin typeface="Tahoma" pitchFamily="34" charset="0"/>
              <a:ea typeface="Tahoma" pitchFamily="34" charset="0"/>
              <a:cs typeface="Tahoma"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7502"/>
            <a:ext cx="68103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 y="2595571"/>
            <a:ext cx="66960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 y="4291021"/>
            <a:ext cx="6684271"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txBox="1">
            <a:spLocks/>
          </p:cNvSpPr>
          <p:nvPr/>
        </p:nvSpPr>
        <p:spPr>
          <a:xfrm>
            <a:off x="7452320" y="2199772"/>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2015 год</a:t>
            </a:r>
            <a:endParaRPr lang="ru-RU" sz="1900" dirty="0">
              <a:latin typeface="Tahoma" pitchFamily="34" charset="0"/>
              <a:ea typeface="Tahoma" pitchFamily="34" charset="0"/>
              <a:cs typeface="Tahoma" pitchFamily="34" charset="0"/>
            </a:endParaRPr>
          </a:p>
        </p:txBody>
      </p:sp>
      <p:sp>
        <p:nvSpPr>
          <p:cNvPr id="12" name="Заголовок 1"/>
          <p:cNvSpPr txBox="1">
            <a:spLocks/>
          </p:cNvSpPr>
          <p:nvPr/>
        </p:nvSpPr>
        <p:spPr>
          <a:xfrm>
            <a:off x="7444442" y="3263276"/>
            <a:ext cx="1691680" cy="237732"/>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latin typeface="Tahoma" pitchFamily="34" charset="0"/>
                <a:ea typeface="Tahoma" pitchFamily="34" charset="0"/>
                <a:cs typeface="Tahoma" pitchFamily="34" charset="0"/>
              </a:rPr>
              <a:t>41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sp>
        <p:nvSpPr>
          <p:cNvPr id="13" name="Прямоугольник 12"/>
          <p:cNvSpPr/>
          <p:nvPr/>
        </p:nvSpPr>
        <p:spPr>
          <a:xfrm>
            <a:off x="-6922" y="3501008"/>
            <a:ext cx="6696075" cy="165618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p:cNvSpPr txBox="1">
            <a:spLocks/>
          </p:cNvSpPr>
          <p:nvPr/>
        </p:nvSpPr>
        <p:spPr>
          <a:xfrm>
            <a:off x="7444442" y="4041067"/>
            <a:ext cx="1691680" cy="576064"/>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latin typeface="Tahoma" pitchFamily="34" charset="0"/>
                <a:ea typeface="Tahoma" pitchFamily="34" charset="0"/>
                <a:cs typeface="Tahoma" pitchFamily="34" charset="0"/>
              </a:rPr>
              <a:t>202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cxnSp>
        <p:nvCxnSpPr>
          <p:cNvPr id="15" name="Прямая со стрелкой 14"/>
          <p:cNvCxnSpPr/>
          <p:nvPr/>
        </p:nvCxnSpPr>
        <p:spPr>
          <a:xfrm flipV="1">
            <a:off x="6689153" y="4332075"/>
            <a:ext cx="780941" cy="6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671379" y="3366115"/>
            <a:ext cx="780941" cy="61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Заголовок 1"/>
          <p:cNvSpPr>
            <a:spLocks noGrp="1"/>
          </p:cNvSpPr>
          <p:nvPr>
            <p:ph type="ctrTitle"/>
          </p:nvPr>
        </p:nvSpPr>
        <p:spPr>
          <a:xfrm>
            <a:off x="395536" y="5589240"/>
            <a:ext cx="8748463" cy="936104"/>
          </a:xfrm>
          <a:solidFill>
            <a:schemeClr val="bg1"/>
          </a:solidFill>
        </p:spPr>
        <p:txBody>
          <a:bodyPr>
            <a:noAutofit/>
          </a:bodyPr>
          <a:lstStyle/>
          <a:p>
            <a:pPr algn="l"/>
            <a:r>
              <a:rPr lang="ru-RU" sz="2000" dirty="0" smtClean="0">
                <a:latin typeface="Tahoma" pitchFamily="34" charset="0"/>
                <a:ea typeface="Tahoma" pitchFamily="34" charset="0"/>
                <a:cs typeface="Tahoma" pitchFamily="34" charset="0"/>
              </a:rPr>
              <a:t>Всего в 2015 г. искали работу 243 тыс. чел., из них лишь 20% через службу занятости (в 2016 г. – 272 тыс. чел. и 14% соответственно).</a:t>
            </a:r>
            <a:endParaRPr lang="ru-RU"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4632902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Анкета Белстата по изучению занятости населения. Раздел </a:t>
            </a:r>
            <a:r>
              <a:rPr lang="en-US" sz="2400" b="1" dirty="0">
                <a:solidFill>
                  <a:schemeClr val="bg1"/>
                </a:solidFill>
                <a:latin typeface="Tahoma" pitchFamily="34" charset="0"/>
                <a:ea typeface="Tahoma" pitchFamily="34" charset="0"/>
                <a:cs typeface="Tahoma" pitchFamily="34" charset="0"/>
              </a:rPr>
              <a:t>V</a:t>
            </a:r>
            <a:r>
              <a:rPr lang="ru-RU" sz="2400" b="1" dirty="0">
                <a:solidFill>
                  <a:schemeClr val="bg1"/>
                </a:solidFill>
                <a:latin typeface="Tahoma" pitchFamily="34" charset="0"/>
                <a:ea typeface="Tahoma" pitchFamily="34" charset="0"/>
                <a:cs typeface="Tahoma" pitchFamily="34" charset="0"/>
              </a:rPr>
              <a:t>. Поиск работы, экономическая неактивность. (</a:t>
            </a:r>
            <a:r>
              <a:rPr lang="ru-RU" sz="2400" b="1" dirty="0" smtClean="0">
                <a:solidFill>
                  <a:schemeClr val="bg1"/>
                </a:solidFill>
                <a:latin typeface="Tahoma" pitchFamily="34" charset="0"/>
                <a:ea typeface="Tahoma" pitchFamily="34" charset="0"/>
                <a:cs typeface="Tahoma" pitchFamily="34" charset="0"/>
              </a:rPr>
              <a:t>Ист.: сайт </a:t>
            </a:r>
            <a:r>
              <a:rPr lang="ru-RU" sz="2400" b="1" dirty="0">
                <a:solidFill>
                  <a:schemeClr val="bg1"/>
                </a:solidFill>
                <a:latin typeface="Tahoma" pitchFamily="34" charset="0"/>
                <a:ea typeface="Tahoma" pitchFamily="34" charset="0"/>
                <a:cs typeface="Tahoma" pitchFamily="34" charset="0"/>
              </a:rPr>
              <a:t>Белстата</a:t>
            </a:r>
            <a:r>
              <a:rPr lang="ru-RU" sz="2400" b="1" dirty="0" smtClean="0">
                <a:solidFill>
                  <a:schemeClr val="bg1"/>
                </a:solidFill>
                <a:latin typeface="Tahoma" pitchFamily="34" charset="0"/>
                <a:ea typeface="Tahoma" pitchFamily="34" charset="0"/>
                <a:cs typeface="Tahoma" pitchFamily="34" charset="0"/>
              </a:rPr>
              <a:t>). </a:t>
            </a:r>
            <a:r>
              <a:rPr lang="ru-RU" sz="2400" b="1" dirty="0" smtClean="0">
                <a:solidFill>
                  <a:srgbClr val="FFFF00"/>
                </a:solidFill>
                <a:latin typeface="Tahoma" pitchFamily="34" charset="0"/>
                <a:ea typeface="Tahoma" pitchFamily="34" charset="0"/>
                <a:cs typeface="Tahoma" pitchFamily="34" charset="0"/>
              </a:rPr>
              <a:t>Вопрос. 49. Незанятое население в трудоспособном возрасте (не искали работу)</a:t>
            </a:r>
            <a:endParaRPr lang="ru-RU" sz="2400" b="1" dirty="0">
              <a:solidFill>
                <a:srgbClr val="FFFF00"/>
              </a:solidFill>
              <a:latin typeface="Tahoma" pitchFamily="34" charset="0"/>
              <a:ea typeface="Tahoma" pitchFamily="34" charset="0"/>
              <a:cs typeface="Tahoma"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68103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58083"/>
            <a:ext cx="66675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09167" y="5898733"/>
            <a:ext cx="6408712" cy="21602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9167" y="4149080"/>
            <a:ext cx="6408712" cy="37182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a:spLocks noGrp="1"/>
          </p:cNvSpPr>
          <p:nvPr>
            <p:ph type="ctrTitle"/>
          </p:nvPr>
        </p:nvSpPr>
        <p:spPr>
          <a:xfrm>
            <a:off x="7452319" y="5898733"/>
            <a:ext cx="1672951" cy="216024"/>
          </a:xfrm>
          <a:solidFill>
            <a:schemeClr val="bg1"/>
          </a:solidFill>
          <a:ln>
            <a:solidFill>
              <a:srgbClr val="FF0000"/>
            </a:solidFill>
          </a:ln>
        </p:spPr>
        <p:txBody>
          <a:bodyPr>
            <a:noAutofit/>
          </a:bodyPr>
          <a:lstStyle/>
          <a:p>
            <a:pPr algn="l"/>
            <a:r>
              <a:rPr lang="ru-RU" sz="1800" dirty="0" smtClean="0">
                <a:latin typeface="Tahoma" pitchFamily="34" charset="0"/>
                <a:ea typeface="Tahoma" pitchFamily="34" charset="0"/>
                <a:cs typeface="Tahoma" pitchFamily="34" charset="0"/>
              </a:rPr>
              <a:t>31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sp>
        <p:nvSpPr>
          <p:cNvPr id="14" name="Заголовок 1"/>
          <p:cNvSpPr txBox="1">
            <a:spLocks/>
          </p:cNvSpPr>
          <p:nvPr/>
        </p:nvSpPr>
        <p:spPr>
          <a:xfrm>
            <a:off x="7185099" y="5403326"/>
            <a:ext cx="1958901" cy="495407"/>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700" dirty="0" smtClean="0">
                <a:latin typeface="Tahoma" pitchFamily="34" charset="0"/>
                <a:ea typeface="Tahoma" pitchFamily="34" charset="0"/>
                <a:cs typeface="Tahoma" pitchFamily="34" charset="0"/>
              </a:rPr>
              <a:t>117+57+321 тыс. чел.</a:t>
            </a:r>
            <a:endParaRPr lang="ru-RU" sz="1700" dirty="0">
              <a:latin typeface="Tahoma" pitchFamily="34" charset="0"/>
              <a:ea typeface="Tahoma" pitchFamily="34" charset="0"/>
              <a:cs typeface="Tahoma" pitchFamily="34" charset="0"/>
            </a:endParaRPr>
          </a:p>
        </p:txBody>
      </p:sp>
      <p:sp>
        <p:nvSpPr>
          <p:cNvPr id="15" name="Заголовок 1"/>
          <p:cNvSpPr txBox="1">
            <a:spLocks/>
          </p:cNvSpPr>
          <p:nvPr/>
        </p:nvSpPr>
        <p:spPr>
          <a:xfrm>
            <a:off x="7452320" y="4149080"/>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latin typeface="Tahoma" pitchFamily="34" charset="0"/>
                <a:ea typeface="Tahoma" pitchFamily="34" charset="0"/>
                <a:cs typeface="Tahoma" pitchFamily="34" charset="0"/>
              </a:rPr>
              <a:t>28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cxnSp>
        <p:nvCxnSpPr>
          <p:cNvPr id="7" name="Прямая со стрелкой 6"/>
          <p:cNvCxnSpPr>
            <a:stCxn id="11" idx="3"/>
            <a:endCxn id="15" idx="1"/>
          </p:cNvCxnSpPr>
          <p:nvPr/>
        </p:nvCxnSpPr>
        <p:spPr>
          <a:xfrm flipV="1">
            <a:off x="6917879" y="4329100"/>
            <a:ext cx="534441" cy="58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775004" y="5721660"/>
            <a:ext cx="41009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6917879" y="6008004"/>
            <a:ext cx="534441" cy="58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Заголовок 1"/>
          <p:cNvSpPr txBox="1">
            <a:spLocks/>
          </p:cNvSpPr>
          <p:nvPr/>
        </p:nvSpPr>
        <p:spPr>
          <a:xfrm>
            <a:off x="7452320" y="2199772"/>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2015 год</a:t>
            </a:r>
            <a:endParaRPr lang="ru-RU" sz="1900" dirty="0">
              <a:latin typeface="Tahoma" pitchFamily="34" charset="0"/>
              <a:ea typeface="Tahoma" pitchFamily="34" charset="0"/>
              <a:cs typeface="Tahoma" pitchFamily="34" charset="0"/>
            </a:endParaRPr>
          </a:p>
        </p:txBody>
      </p:sp>
      <p:sp>
        <p:nvSpPr>
          <p:cNvPr id="21" name="Заголовок 1"/>
          <p:cNvSpPr txBox="1">
            <a:spLocks/>
          </p:cNvSpPr>
          <p:nvPr/>
        </p:nvSpPr>
        <p:spPr>
          <a:xfrm>
            <a:off x="7452320" y="5115294"/>
            <a:ext cx="1691680" cy="288032"/>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latin typeface="Tahoma" pitchFamily="34" charset="0"/>
                <a:ea typeface="Tahoma" pitchFamily="34" charset="0"/>
                <a:cs typeface="Tahoma" pitchFamily="34" charset="0"/>
              </a:rPr>
              <a:t>420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cxnSp>
        <p:nvCxnSpPr>
          <p:cNvPr id="23" name="Прямая со стрелкой 22"/>
          <p:cNvCxnSpPr/>
          <p:nvPr/>
        </p:nvCxnSpPr>
        <p:spPr>
          <a:xfrm flipV="1">
            <a:off x="6775004" y="5259310"/>
            <a:ext cx="677316" cy="58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Заголовок 1"/>
          <p:cNvSpPr txBox="1">
            <a:spLocks/>
          </p:cNvSpPr>
          <p:nvPr/>
        </p:nvSpPr>
        <p:spPr>
          <a:xfrm>
            <a:off x="7452320" y="6114757"/>
            <a:ext cx="1672951" cy="216024"/>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latin typeface="Tahoma" pitchFamily="34" charset="0"/>
                <a:ea typeface="Tahoma" pitchFamily="34" charset="0"/>
                <a:cs typeface="Tahoma" pitchFamily="34" charset="0"/>
              </a:rPr>
              <a:t>111 тыс. чел</a:t>
            </a:r>
            <a:r>
              <a:rPr lang="ru-RU" sz="1900" dirty="0" smtClean="0">
                <a:latin typeface="Tahoma" pitchFamily="34" charset="0"/>
                <a:ea typeface="Tahoma" pitchFamily="34" charset="0"/>
                <a:cs typeface="Tahoma" pitchFamily="34" charset="0"/>
              </a:rPr>
              <a:t>.</a:t>
            </a:r>
            <a:endParaRPr lang="ru-RU" sz="1900" dirty="0">
              <a:latin typeface="Tahoma" pitchFamily="34" charset="0"/>
              <a:ea typeface="Tahoma" pitchFamily="34" charset="0"/>
              <a:cs typeface="Tahoma" pitchFamily="34" charset="0"/>
            </a:endParaRPr>
          </a:p>
        </p:txBody>
      </p:sp>
      <p:cxnSp>
        <p:nvCxnSpPr>
          <p:cNvPr id="26" name="Прямая со стрелкой 25"/>
          <p:cNvCxnSpPr/>
          <p:nvPr/>
        </p:nvCxnSpPr>
        <p:spPr>
          <a:xfrm flipV="1">
            <a:off x="6775004" y="6216875"/>
            <a:ext cx="677316" cy="58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Заголовок 1"/>
          <p:cNvSpPr txBox="1">
            <a:spLocks/>
          </p:cNvSpPr>
          <p:nvPr/>
        </p:nvSpPr>
        <p:spPr>
          <a:xfrm>
            <a:off x="1" y="6447413"/>
            <a:ext cx="9143999" cy="410587"/>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dirty="0" smtClean="0">
                <a:latin typeface="Tahoma" pitchFamily="34" charset="0"/>
                <a:ea typeface="Tahoma" pitchFamily="34" charset="0"/>
                <a:cs typeface="Tahoma" pitchFamily="34" charset="0"/>
              </a:rPr>
              <a:t>О нежелании или отсутствии необходимости работать заявили 31 тыс. чел.</a:t>
            </a:r>
            <a:endParaRPr lang="ru-RU" sz="1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36510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66631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a:solidFill>
                  <a:schemeClr val="bg1"/>
                </a:solidFill>
                <a:latin typeface="Tahoma" pitchFamily="34" charset="0"/>
                <a:ea typeface="Tahoma" pitchFamily="34" charset="0"/>
                <a:cs typeface="Tahoma" pitchFamily="34" charset="0"/>
              </a:rPr>
              <a:t>Занятость снизилась бы еще больше, если бы не работающие пенсионеры. </a:t>
            </a:r>
          </a:p>
        </p:txBody>
      </p:sp>
      <p:sp>
        <p:nvSpPr>
          <p:cNvPr id="3"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4" name="Заголовок 1"/>
          <p:cNvSpPr>
            <a:spLocks noGrp="1"/>
          </p:cNvSpPr>
          <p:nvPr>
            <p:ph type="ctrTitle"/>
          </p:nvPr>
        </p:nvSpPr>
        <p:spPr>
          <a:xfrm>
            <a:off x="-4931" y="1422153"/>
            <a:ext cx="9144000" cy="2798935"/>
          </a:xfrm>
          <a:solidFill>
            <a:schemeClr val="bg1"/>
          </a:solidFill>
        </p:spPr>
        <p:txBody>
          <a:bodyPr>
            <a:noAutofit/>
          </a:bodyPr>
          <a:lstStyle/>
          <a:p>
            <a:pPr algn="l"/>
            <a:r>
              <a:rPr lang="ru-RU" sz="2400" dirty="0" smtClean="0">
                <a:latin typeface="Tahoma" pitchFamily="34" charset="0"/>
                <a:ea typeface="Tahoma" pitchFamily="34" charset="0"/>
                <a:cs typeface="Tahoma" pitchFamily="34" charset="0"/>
              </a:rPr>
              <a:t>Число работающих пенсионеров выросло </a:t>
            </a:r>
            <a:r>
              <a:rPr lang="ru-RU" sz="2400" dirty="0">
                <a:latin typeface="Tahoma" pitchFamily="34" charset="0"/>
                <a:ea typeface="Tahoma" pitchFamily="34" charset="0"/>
                <a:cs typeface="Tahoma" pitchFamily="34" charset="0"/>
              </a:rPr>
              <a:t>с 270 тыс. в 2006 году до 340 тыс. в 2011 г. и до 430 тыс. в 2015 году.</a:t>
            </a:r>
          </a:p>
        </p:txBody>
      </p:sp>
    </p:spTree>
    <p:extLst>
      <p:ext uri="{BB962C8B-B14F-4D97-AF65-F5344CB8AC3E}">
        <p14:creationId xmlns:p14="http://schemas.microsoft.com/office/powerpoint/2010/main" val="2444986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0" y="6525344"/>
            <a:ext cx="9144000" cy="332656"/>
          </a:xfrm>
          <a:prstGeom prst="rect">
            <a:avLst/>
          </a:prstGeom>
        </p:spPr>
        <p:txBody>
          <a:bodyPr vert="horz" lIns="91440" tIns="45720" rIns="91440" bIns="45720" rtlCol="0">
            <a:normAutofit lnSpcReduction="10000"/>
          </a:bodyPr>
          <a:lstStyle/>
          <a:p>
            <a:pPr lvl="0">
              <a:spcBef>
                <a:spcPct val="20000"/>
              </a:spcBef>
            </a:pPr>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 </a:t>
            </a:r>
            <a:r>
              <a:rPr lang="en-US" sz="1700" dirty="0">
                <a:latin typeface="Tahoma" pitchFamily="34" charset="0"/>
                <a:cs typeface="Tahoma" pitchFamily="34" charset="0"/>
              </a:rPr>
              <a:t>http://freeregion.info/1297-skolko-belorusov-uehalo-na-zarabotki.html</a:t>
            </a:r>
            <a:endParaRPr lang="ru-RU" sz="1700" dirty="0">
              <a:latin typeface="Tahoma" pitchFamily="34" charset="0"/>
              <a:cs typeface="Tahoma" pitchFamily="34" charset="0"/>
            </a:endParaRPr>
          </a:p>
        </p:txBody>
      </p:sp>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Распространен миф, что результаты обследования домашних хозяйств по изучению занятости, проводимые Белстатом, являются закрытыми и доступны </a:t>
            </a:r>
            <a:r>
              <a:rPr lang="ru-RU" sz="2400" b="1" dirty="0">
                <a:solidFill>
                  <a:schemeClr val="bg1"/>
                </a:solidFill>
                <a:latin typeface="Tahoma" pitchFamily="34" charset="0"/>
                <a:ea typeface="Tahoma" pitchFamily="34" charset="0"/>
                <a:cs typeface="Tahoma" pitchFamily="34" charset="0"/>
              </a:rPr>
              <a:t>лишь для служебного пользования</a:t>
            </a:r>
          </a:p>
        </p:txBody>
      </p:sp>
      <p:sp>
        <p:nvSpPr>
          <p:cNvPr id="7" name="Заголовок 1"/>
          <p:cNvSpPr>
            <a:spLocks noGrp="1"/>
          </p:cNvSpPr>
          <p:nvPr>
            <p:ph type="ctrTitle"/>
          </p:nvPr>
        </p:nvSpPr>
        <p:spPr>
          <a:xfrm>
            <a:off x="4572000" y="1628800"/>
            <a:ext cx="4571999" cy="4896544"/>
          </a:xfrm>
          <a:solidFill>
            <a:schemeClr val="bg1"/>
          </a:solidFill>
        </p:spPr>
        <p:txBody>
          <a:bodyPr>
            <a:noAutofit/>
          </a:bodyPr>
          <a:lstStyle/>
          <a:p>
            <a:pPr algn="l"/>
            <a:r>
              <a:rPr lang="ru-RU" sz="2000" dirty="0" smtClean="0">
                <a:latin typeface="Tahoma" pitchFamily="34" charset="0"/>
                <a:ea typeface="Tahoma" pitchFamily="34" charset="0"/>
                <a:cs typeface="Tahoma" pitchFamily="34" charset="0"/>
              </a:rPr>
              <a:t>Елисеев: «С </a:t>
            </a:r>
            <a:r>
              <a:rPr lang="ru-RU" sz="2000" dirty="0">
                <a:latin typeface="Tahoma" pitchFamily="34" charset="0"/>
                <a:ea typeface="Tahoma" pitchFamily="34" charset="0"/>
                <a:cs typeface="Tahoma" pitchFamily="34" charset="0"/>
              </a:rPr>
              <a:t>2012 г. в Беларуси проводится ежеквартальное обследование домашних хозяйств в целях изучения проблем занятости населения. Такие опросы позволяют получить более-менее достоверные данные о состоянии рабочей силы, экономически активном населении и безработных, а также информацию о количестве трудовых мигрантов за границей. </a:t>
            </a:r>
            <a:r>
              <a:rPr lang="ru-RU" sz="2000" b="1" dirty="0">
                <a:solidFill>
                  <a:srgbClr val="C00000"/>
                </a:solidFill>
                <a:latin typeface="Tahoma" pitchFamily="34" charset="0"/>
                <a:ea typeface="Tahoma" pitchFamily="34" charset="0"/>
                <a:cs typeface="Tahoma" pitchFamily="34" charset="0"/>
              </a:rPr>
              <a:t>К сожалению, результаты опросов до сих пор не обнародованы и доступны лишь для служебного пользования</a:t>
            </a:r>
            <a:r>
              <a:rPr lang="ru-RU" sz="2000" dirty="0" smtClean="0">
                <a:latin typeface="Tahoma" pitchFamily="34" charset="0"/>
                <a:ea typeface="Tahoma" pitchFamily="34" charset="0"/>
                <a:cs typeface="Tahoma" pitchFamily="34" charset="0"/>
              </a:rPr>
              <a:t>» </a:t>
            </a:r>
            <a:r>
              <a:rPr lang="ru-RU" sz="1800" dirty="0" smtClean="0">
                <a:latin typeface="Tahoma" pitchFamily="34" charset="0"/>
                <a:ea typeface="Tahoma" pitchFamily="34" charset="0"/>
                <a:cs typeface="Tahoma" pitchFamily="34" charset="0"/>
              </a:rPr>
              <a:t>(Белорусские новости, апрель 2013 г.)</a:t>
            </a:r>
            <a:endParaRPr lang="ru-RU" sz="1800" dirty="0">
              <a:latin typeface="Tahoma" pitchFamily="34" charset="0"/>
              <a:ea typeface="Tahoma" pitchFamily="34" charset="0"/>
              <a:cs typeface="Tahoma"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4458306" cy="320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834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0" y="6597352"/>
            <a:ext cx="9144000" cy="260648"/>
          </a:xfrm>
          <a:prstGeom prst="rect">
            <a:avLst/>
          </a:prstGeom>
        </p:spPr>
        <p:txBody>
          <a:bodyPr vert="horz" lIns="91440" tIns="45720" rIns="91440" bIns="45720" rtlCol="0">
            <a:normAutofit lnSpcReduction="10000"/>
          </a:bodyPr>
          <a:lstStyle/>
          <a:p>
            <a:pPr lvl="0">
              <a:spcBef>
                <a:spcPct val="20000"/>
              </a:spcBef>
            </a:pPr>
            <a:r>
              <a:rPr lang="ru-RU" sz="1200" dirty="0">
                <a:latin typeface="Tahoma" pitchFamily="34" charset="0"/>
                <a:cs typeface="Tahoma" pitchFamily="34" charset="0"/>
              </a:rPr>
              <a:t>Источник</a:t>
            </a:r>
            <a:r>
              <a:rPr lang="ru-RU" sz="1200" dirty="0" smtClean="0">
                <a:latin typeface="Tahoma" pitchFamily="34" charset="0"/>
                <a:cs typeface="Tahoma" pitchFamily="34" charset="0"/>
              </a:rPr>
              <a:t>: </a:t>
            </a:r>
            <a:r>
              <a:rPr lang="en-US" sz="1200" dirty="0">
                <a:latin typeface="Tahoma" pitchFamily="34" charset="0"/>
                <a:cs typeface="Tahoma" pitchFamily="34" charset="0"/>
              </a:rPr>
              <a:t>http://www.nlb.by/portal/page/portal/index/resources/expandedsearch</a:t>
            </a:r>
            <a:endParaRPr lang="ru-RU" sz="1200" dirty="0">
              <a:latin typeface="Tahoma" pitchFamily="34" charset="0"/>
              <a:cs typeface="Tahoma" pitchFamily="34" charset="0"/>
            </a:endParaRPr>
          </a:p>
        </p:txBody>
      </p:sp>
      <p:sp>
        <p:nvSpPr>
          <p:cNvPr id="6"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smtClean="0">
                <a:solidFill>
                  <a:schemeClr val="bg1"/>
                </a:solidFill>
                <a:latin typeface="Tahoma" pitchFamily="34" charset="0"/>
                <a:ea typeface="Tahoma" pitchFamily="34" charset="0"/>
                <a:cs typeface="Tahoma" pitchFamily="34" charset="0"/>
              </a:rPr>
              <a:t>На самом деле сборники «Трудовые ресурсы и занятость населения», в которых приводятся результаты обследований по занятости, исправно поступают в Национальную библиотеку и доступны любому желающему.</a:t>
            </a:r>
            <a:endParaRPr lang="ru-RU" sz="2000" b="1" dirty="0">
              <a:solidFill>
                <a:schemeClr val="bg1"/>
              </a:solidFill>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869386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7047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0" y="0"/>
            <a:ext cx="9144000" cy="1556792"/>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smtClean="0">
                <a:solidFill>
                  <a:schemeClr val="bg1"/>
                </a:solidFill>
                <a:latin typeface="Tahoma" pitchFamily="34" charset="0"/>
                <a:ea typeface="Tahoma" pitchFamily="34" charset="0"/>
                <a:cs typeface="Tahoma" pitchFamily="34" charset="0"/>
              </a:rPr>
              <a:t>Дополнительное обследование Белстата в целях изучения проблем занятости населения позволило прояснить чем занимаются примерно 80% из 455 тысяч человек. </a:t>
            </a:r>
            <a:r>
              <a:rPr lang="ru-RU" sz="2000" b="1" dirty="0" smtClean="0">
                <a:solidFill>
                  <a:srgbClr val="FFFF00"/>
                </a:solidFill>
                <a:latin typeface="Tahoma" pitchFamily="34" charset="0"/>
                <a:ea typeface="Tahoma" pitchFamily="34" charset="0"/>
                <a:cs typeface="Tahoma" pitchFamily="34" charset="0"/>
              </a:rPr>
              <a:t>Оказалось, что 2/4 </a:t>
            </a:r>
            <a:r>
              <a:rPr lang="ru-RU" sz="2000" b="1" dirty="0">
                <a:solidFill>
                  <a:srgbClr val="FFFF00"/>
                </a:solidFill>
                <a:latin typeface="Tahoma" pitchFamily="34" charset="0"/>
                <a:ea typeface="Tahoma" pitchFamily="34" charset="0"/>
                <a:cs typeface="Tahoma" pitchFamily="34" charset="0"/>
              </a:rPr>
              <a:t>– это незарегистрированные безработные (210 тыс.), 1/4 – это лица, </a:t>
            </a:r>
            <a:r>
              <a:rPr lang="ru-RU" sz="2000" b="1" dirty="0" smtClean="0">
                <a:solidFill>
                  <a:srgbClr val="FFFF00"/>
                </a:solidFill>
                <a:latin typeface="Tahoma" pitchFamily="34" charset="0"/>
                <a:ea typeface="Tahoma" pitchFamily="34" charset="0"/>
                <a:cs typeface="Tahoma" pitchFamily="34" charset="0"/>
              </a:rPr>
              <a:t>имеющие личные подсобные </a:t>
            </a:r>
            <a:r>
              <a:rPr lang="ru-RU" sz="2000" b="1" dirty="0">
                <a:solidFill>
                  <a:srgbClr val="FFFF00"/>
                </a:solidFill>
                <a:latin typeface="Tahoma" pitchFamily="34" charset="0"/>
                <a:ea typeface="Tahoma" pitchFamily="34" charset="0"/>
                <a:cs typeface="Tahoma" pitchFamily="34" charset="0"/>
              </a:rPr>
              <a:t>хозяйства (130 тыс. чел.). </a:t>
            </a:r>
            <a:r>
              <a:rPr lang="ru-RU" sz="2000" b="1" dirty="0" smtClean="0">
                <a:solidFill>
                  <a:srgbClr val="FFFF00"/>
                </a:solidFill>
                <a:latin typeface="Tahoma" pitchFamily="34" charset="0"/>
                <a:ea typeface="Tahoma" pitchFamily="34" charset="0"/>
                <a:cs typeface="Tahoma" pitchFamily="34" charset="0"/>
              </a:rPr>
              <a:t> </a:t>
            </a:r>
            <a:endParaRPr lang="ru-RU" sz="2000" b="1" dirty="0">
              <a:solidFill>
                <a:srgbClr val="FFFF00"/>
              </a:solidFill>
              <a:latin typeface="Tahoma" pitchFamily="34" charset="0"/>
              <a:ea typeface="Tahoma" pitchFamily="34" charset="0"/>
              <a:cs typeface="Tahoma" pitchFamily="34" charset="0"/>
            </a:endParaRPr>
          </a:p>
        </p:txBody>
      </p:sp>
      <p:sp>
        <p:nvSpPr>
          <p:cNvPr id="9" name="Заголовок 1"/>
          <p:cNvSpPr txBox="1">
            <a:spLocks/>
          </p:cNvSpPr>
          <p:nvPr/>
        </p:nvSpPr>
        <p:spPr>
          <a:xfrm>
            <a:off x="30569" y="1628800"/>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2011 год</a:t>
            </a:r>
            <a:endParaRPr lang="ru-RU" sz="1900" dirty="0">
              <a:latin typeface="Tahoma" pitchFamily="34" charset="0"/>
              <a:ea typeface="Tahoma" pitchFamily="34" charset="0"/>
              <a:cs typeface="Tahoma" pitchFamily="34" charset="0"/>
            </a:endParaRPr>
          </a:p>
        </p:txBody>
      </p:sp>
      <p:sp>
        <p:nvSpPr>
          <p:cNvPr id="10" name="Заголовок 1"/>
          <p:cNvSpPr txBox="1">
            <a:spLocks/>
          </p:cNvSpPr>
          <p:nvPr/>
        </p:nvSpPr>
        <p:spPr>
          <a:xfrm>
            <a:off x="1907704" y="1628800"/>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2012 год</a:t>
            </a:r>
            <a:endParaRPr lang="ru-RU" sz="1900" dirty="0">
              <a:latin typeface="Tahoma" pitchFamily="34" charset="0"/>
              <a:ea typeface="Tahoma" pitchFamily="34" charset="0"/>
              <a:cs typeface="Tahoma" pitchFamily="34" charset="0"/>
            </a:endParaRPr>
          </a:p>
        </p:txBody>
      </p:sp>
      <p:sp>
        <p:nvSpPr>
          <p:cNvPr id="11" name="Заголовок 1"/>
          <p:cNvSpPr txBox="1">
            <a:spLocks/>
          </p:cNvSpPr>
          <p:nvPr/>
        </p:nvSpPr>
        <p:spPr>
          <a:xfrm>
            <a:off x="3726160" y="1591399"/>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2013 год</a:t>
            </a:r>
            <a:endParaRPr lang="ru-RU" sz="1900" dirty="0">
              <a:latin typeface="Tahoma" pitchFamily="34" charset="0"/>
              <a:ea typeface="Tahoma" pitchFamily="34" charset="0"/>
              <a:cs typeface="Tahoma" pitchFamily="34" charset="0"/>
            </a:endParaRPr>
          </a:p>
        </p:txBody>
      </p:sp>
      <p:sp>
        <p:nvSpPr>
          <p:cNvPr id="12" name="Заголовок 1"/>
          <p:cNvSpPr txBox="1">
            <a:spLocks/>
          </p:cNvSpPr>
          <p:nvPr/>
        </p:nvSpPr>
        <p:spPr>
          <a:xfrm>
            <a:off x="5522408" y="1591399"/>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2014 год</a:t>
            </a:r>
            <a:endParaRPr lang="ru-RU" sz="1900" dirty="0">
              <a:latin typeface="Tahoma" pitchFamily="34" charset="0"/>
              <a:ea typeface="Tahoma" pitchFamily="34" charset="0"/>
              <a:cs typeface="Tahoma" pitchFamily="34" charset="0"/>
            </a:endParaRPr>
          </a:p>
        </p:txBody>
      </p:sp>
      <p:sp>
        <p:nvSpPr>
          <p:cNvPr id="14" name="Заголовок 1"/>
          <p:cNvSpPr txBox="1">
            <a:spLocks/>
          </p:cNvSpPr>
          <p:nvPr/>
        </p:nvSpPr>
        <p:spPr>
          <a:xfrm>
            <a:off x="7308304" y="1591399"/>
            <a:ext cx="1691680" cy="360040"/>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2015 год</a:t>
            </a:r>
            <a:endParaRPr lang="ru-RU" sz="1900" dirty="0">
              <a:latin typeface="Tahoma" pitchFamily="34" charset="0"/>
              <a:ea typeface="Tahoma" pitchFamily="34" charset="0"/>
              <a:cs typeface="Tahoma" pitchFamily="34" charset="0"/>
            </a:endParaRPr>
          </a:p>
        </p:txBody>
      </p:sp>
      <p:sp>
        <p:nvSpPr>
          <p:cNvPr id="15" name="Заголовок 1"/>
          <p:cNvSpPr txBox="1">
            <a:spLocks/>
          </p:cNvSpPr>
          <p:nvPr/>
        </p:nvSpPr>
        <p:spPr>
          <a:xfrm>
            <a:off x="41409" y="2132856"/>
            <a:ext cx="1691680" cy="4268441"/>
          </a:xfrm>
          <a:prstGeom prst="rect">
            <a:avLst/>
          </a:prstGeom>
          <a:solidFill>
            <a:schemeClr val="bg1"/>
          </a:solidFill>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455 тыс. чел.</a:t>
            </a:r>
            <a:endParaRPr lang="ru-RU" sz="1900" dirty="0">
              <a:latin typeface="Tahoma" pitchFamily="34" charset="0"/>
              <a:ea typeface="Tahoma" pitchFamily="34" charset="0"/>
              <a:cs typeface="Tahoma" pitchFamily="34" charset="0"/>
            </a:endParaRPr>
          </a:p>
        </p:txBody>
      </p:sp>
      <p:sp>
        <p:nvSpPr>
          <p:cNvPr id="16" name="Заголовок 1"/>
          <p:cNvSpPr txBox="1">
            <a:spLocks/>
          </p:cNvSpPr>
          <p:nvPr/>
        </p:nvSpPr>
        <p:spPr>
          <a:xfrm>
            <a:off x="1835696" y="5696190"/>
            <a:ext cx="1691680" cy="704550"/>
          </a:xfrm>
          <a:prstGeom prst="rect">
            <a:avLst/>
          </a:prstGeom>
          <a:solidFill>
            <a:schemeClr val="bg1"/>
          </a:solidFill>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111 тыс. чел.</a:t>
            </a:r>
            <a:endParaRPr lang="ru-RU" sz="1900" dirty="0">
              <a:latin typeface="Tahoma" pitchFamily="34" charset="0"/>
              <a:ea typeface="Tahoma" pitchFamily="34" charset="0"/>
              <a:cs typeface="Tahoma" pitchFamily="34" charset="0"/>
            </a:endParaRPr>
          </a:p>
        </p:txBody>
      </p:sp>
      <p:sp>
        <p:nvSpPr>
          <p:cNvPr id="17" name="Заголовок 1"/>
          <p:cNvSpPr txBox="1">
            <a:spLocks/>
          </p:cNvSpPr>
          <p:nvPr/>
        </p:nvSpPr>
        <p:spPr>
          <a:xfrm>
            <a:off x="3703447" y="5703399"/>
            <a:ext cx="1691680" cy="697898"/>
          </a:xfrm>
          <a:prstGeom prst="rect">
            <a:avLst/>
          </a:prstGeom>
          <a:solidFill>
            <a:schemeClr val="bg1"/>
          </a:solidFill>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125 тыс. чел.</a:t>
            </a:r>
            <a:endParaRPr lang="ru-RU" sz="1900" dirty="0">
              <a:latin typeface="Tahoma" pitchFamily="34" charset="0"/>
              <a:ea typeface="Tahoma" pitchFamily="34" charset="0"/>
              <a:cs typeface="Tahoma" pitchFamily="34" charset="0"/>
            </a:endParaRPr>
          </a:p>
        </p:txBody>
      </p:sp>
      <p:sp>
        <p:nvSpPr>
          <p:cNvPr id="18" name="Заголовок 1"/>
          <p:cNvSpPr txBox="1">
            <a:spLocks/>
          </p:cNvSpPr>
          <p:nvPr/>
        </p:nvSpPr>
        <p:spPr>
          <a:xfrm>
            <a:off x="5517957" y="5666473"/>
            <a:ext cx="1691680" cy="732650"/>
          </a:xfrm>
          <a:prstGeom prst="rect">
            <a:avLst/>
          </a:prstGeom>
          <a:solidFill>
            <a:schemeClr val="bg1"/>
          </a:solidFill>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122 тыс. чел.</a:t>
            </a:r>
            <a:endParaRPr lang="ru-RU" sz="1900" dirty="0">
              <a:latin typeface="Tahoma" pitchFamily="34" charset="0"/>
              <a:ea typeface="Tahoma" pitchFamily="34" charset="0"/>
              <a:cs typeface="Tahoma" pitchFamily="34" charset="0"/>
            </a:endParaRPr>
          </a:p>
        </p:txBody>
      </p:sp>
      <p:sp>
        <p:nvSpPr>
          <p:cNvPr id="19" name="Заголовок 1"/>
          <p:cNvSpPr txBox="1">
            <a:spLocks/>
          </p:cNvSpPr>
          <p:nvPr/>
        </p:nvSpPr>
        <p:spPr>
          <a:xfrm>
            <a:off x="7308304" y="5662631"/>
            <a:ext cx="1691680" cy="725998"/>
          </a:xfrm>
          <a:prstGeom prst="rect">
            <a:avLst/>
          </a:prstGeom>
          <a:solidFill>
            <a:schemeClr val="bg1"/>
          </a:solidFill>
          <a:ln w="25400">
            <a:solidFill>
              <a:srgbClr val="0070C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111 тыс. чел.</a:t>
            </a:r>
            <a:endParaRPr lang="ru-RU" sz="1900" dirty="0">
              <a:latin typeface="Tahoma" pitchFamily="34" charset="0"/>
              <a:ea typeface="Tahoma" pitchFamily="34" charset="0"/>
              <a:cs typeface="Tahoma" pitchFamily="34" charset="0"/>
            </a:endParaRPr>
          </a:p>
        </p:txBody>
      </p:sp>
      <p:sp>
        <p:nvSpPr>
          <p:cNvPr id="20" name="Заголовок 1"/>
          <p:cNvSpPr txBox="1">
            <a:spLocks/>
          </p:cNvSpPr>
          <p:nvPr/>
        </p:nvSpPr>
        <p:spPr>
          <a:xfrm>
            <a:off x="1835696" y="4773135"/>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131 тыс. чел.</a:t>
            </a:r>
          </a:p>
          <a:p>
            <a:r>
              <a:rPr lang="ru-RU" sz="1800" dirty="0" smtClean="0">
                <a:latin typeface="Tahoma" pitchFamily="34" charset="0"/>
                <a:ea typeface="Tahoma" pitchFamily="34" charset="0"/>
                <a:cs typeface="Tahoma" pitchFamily="34" charset="0"/>
              </a:rPr>
              <a:t>ведут дом. хозяйство</a:t>
            </a:r>
            <a:endParaRPr lang="ru-RU" sz="1900" dirty="0">
              <a:latin typeface="Tahoma" pitchFamily="34" charset="0"/>
              <a:ea typeface="Tahoma" pitchFamily="34" charset="0"/>
              <a:cs typeface="Tahoma" pitchFamily="34" charset="0"/>
            </a:endParaRPr>
          </a:p>
        </p:txBody>
      </p:sp>
      <p:sp>
        <p:nvSpPr>
          <p:cNvPr id="21" name="Заголовок 1"/>
          <p:cNvSpPr txBox="1">
            <a:spLocks/>
          </p:cNvSpPr>
          <p:nvPr/>
        </p:nvSpPr>
        <p:spPr>
          <a:xfrm>
            <a:off x="3713776" y="4773135"/>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124 тыс. чел.</a:t>
            </a:r>
          </a:p>
          <a:p>
            <a:r>
              <a:rPr lang="ru-RU" sz="1800" dirty="0" smtClean="0">
                <a:latin typeface="Tahoma" pitchFamily="34" charset="0"/>
                <a:ea typeface="Tahoma" pitchFamily="34" charset="0"/>
                <a:cs typeface="Tahoma" pitchFamily="34" charset="0"/>
              </a:rPr>
              <a:t>ведут дом. хозяйство</a:t>
            </a:r>
            <a:endParaRPr lang="ru-RU" sz="1900" dirty="0">
              <a:latin typeface="Tahoma" pitchFamily="34" charset="0"/>
              <a:ea typeface="Tahoma" pitchFamily="34" charset="0"/>
              <a:cs typeface="Tahoma" pitchFamily="34" charset="0"/>
            </a:endParaRPr>
          </a:p>
        </p:txBody>
      </p:sp>
      <p:sp>
        <p:nvSpPr>
          <p:cNvPr id="22" name="Заголовок 1"/>
          <p:cNvSpPr txBox="1">
            <a:spLocks/>
          </p:cNvSpPr>
          <p:nvPr/>
        </p:nvSpPr>
        <p:spPr>
          <a:xfrm>
            <a:off x="5554458" y="4742083"/>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123 тыс. чел.</a:t>
            </a:r>
          </a:p>
          <a:p>
            <a:r>
              <a:rPr lang="ru-RU" sz="1800" dirty="0" smtClean="0">
                <a:latin typeface="Tahoma" pitchFamily="34" charset="0"/>
                <a:ea typeface="Tahoma" pitchFamily="34" charset="0"/>
                <a:cs typeface="Tahoma" pitchFamily="34" charset="0"/>
              </a:rPr>
              <a:t>ведут дом. хозяйство</a:t>
            </a:r>
            <a:endParaRPr lang="ru-RU" sz="1900" dirty="0">
              <a:latin typeface="Tahoma" pitchFamily="34" charset="0"/>
              <a:ea typeface="Tahoma" pitchFamily="34" charset="0"/>
              <a:cs typeface="Tahoma" pitchFamily="34" charset="0"/>
            </a:endParaRPr>
          </a:p>
        </p:txBody>
      </p:sp>
      <p:sp>
        <p:nvSpPr>
          <p:cNvPr id="23" name="Заголовок 1"/>
          <p:cNvSpPr txBox="1">
            <a:spLocks/>
          </p:cNvSpPr>
          <p:nvPr/>
        </p:nvSpPr>
        <p:spPr>
          <a:xfrm>
            <a:off x="7327042" y="4767470"/>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117 тыс. чел.</a:t>
            </a:r>
          </a:p>
          <a:p>
            <a:r>
              <a:rPr lang="ru-RU" sz="1800" dirty="0" smtClean="0">
                <a:latin typeface="Tahoma" pitchFamily="34" charset="0"/>
                <a:ea typeface="Tahoma" pitchFamily="34" charset="0"/>
                <a:cs typeface="Tahoma" pitchFamily="34" charset="0"/>
              </a:rPr>
              <a:t>ведут дом. хозяйство</a:t>
            </a:r>
            <a:endParaRPr lang="ru-RU" sz="1900" dirty="0">
              <a:latin typeface="Tahoma" pitchFamily="34" charset="0"/>
              <a:ea typeface="Tahoma" pitchFamily="34" charset="0"/>
              <a:cs typeface="Tahoma" pitchFamily="34" charset="0"/>
            </a:endParaRPr>
          </a:p>
        </p:txBody>
      </p:sp>
      <p:sp>
        <p:nvSpPr>
          <p:cNvPr id="25" name="Заголовок 1"/>
          <p:cNvSpPr txBox="1">
            <a:spLocks/>
          </p:cNvSpPr>
          <p:nvPr/>
        </p:nvSpPr>
        <p:spPr>
          <a:xfrm>
            <a:off x="1835697" y="3918651"/>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42 тыс. чел.</a:t>
            </a:r>
          </a:p>
          <a:p>
            <a:r>
              <a:rPr lang="ru-RU" sz="1800" dirty="0" smtClean="0">
                <a:latin typeface="Tahoma" pitchFamily="34" charset="0"/>
                <a:ea typeface="Tahoma" pitchFamily="34" charset="0"/>
                <a:cs typeface="Tahoma" pitchFamily="34" charset="0"/>
              </a:rPr>
              <a:t>перестали искать работу</a:t>
            </a:r>
            <a:endParaRPr lang="ru-RU" sz="1900" dirty="0">
              <a:latin typeface="Tahoma" pitchFamily="34" charset="0"/>
              <a:ea typeface="Tahoma" pitchFamily="34" charset="0"/>
              <a:cs typeface="Tahoma" pitchFamily="34" charset="0"/>
            </a:endParaRPr>
          </a:p>
        </p:txBody>
      </p:sp>
      <p:sp>
        <p:nvSpPr>
          <p:cNvPr id="26" name="Заголовок 1"/>
          <p:cNvSpPr txBox="1">
            <a:spLocks/>
          </p:cNvSpPr>
          <p:nvPr/>
        </p:nvSpPr>
        <p:spPr>
          <a:xfrm>
            <a:off x="3711801" y="3877987"/>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37 тыс. чел.</a:t>
            </a:r>
          </a:p>
          <a:p>
            <a:r>
              <a:rPr lang="ru-RU" sz="1800" dirty="0" smtClean="0">
                <a:latin typeface="Tahoma" pitchFamily="34" charset="0"/>
                <a:ea typeface="Tahoma" pitchFamily="34" charset="0"/>
                <a:cs typeface="Tahoma" pitchFamily="34" charset="0"/>
              </a:rPr>
              <a:t>перестали искать работу</a:t>
            </a:r>
            <a:endParaRPr lang="ru-RU" sz="1900" dirty="0">
              <a:latin typeface="Tahoma" pitchFamily="34" charset="0"/>
              <a:ea typeface="Tahoma" pitchFamily="34" charset="0"/>
              <a:cs typeface="Tahoma" pitchFamily="34" charset="0"/>
            </a:endParaRPr>
          </a:p>
        </p:txBody>
      </p:sp>
      <p:sp>
        <p:nvSpPr>
          <p:cNvPr id="27" name="Заголовок 1"/>
          <p:cNvSpPr txBox="1">
            <a:spLocks/>
          </p:cNvSpPr>
          <p:nvPr/>
        </p:nvSpPr>
        <p:spPr>
          <a:xfrm>
            <a:off x="5539170" y="3854674"/>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32 тыс. чел.</a:t>
            </a:r>
          </a:p>
          <a:p>
            <a:r>
              <a:rPr lang="ru-RU" sz="1800" dirty="0" smtClean="0">
                <a:latin typeface="Tahoma" pitchFamily="34" charset="0"/>
                <a:ea typeface="Tahoma" pitchFamily="34" charset="0"/>
                <a:cs typeface="Tahoma" pitchFamily="34" charset="0"/>
              </a:rPr>
              <a:t>перестали искать работу</a:t>
            </a:r>
            <a:endParaRPr lang="ru-RU" sz="1900" dirty="0">
              <a:latin typeface="Tahoma" pitchFamily="34" charset="0"/>
              <a:ea typeface="Tahoma" pitchFamily="34" charset="0"/>
              <a:cs typeface="Tahoma" pitchFamily="34" charset="0"/>
            </a:endParaRPr>
          </a:p>
        </p:txBody>
      </p:sp>
      <p:sp>
        <p:nvSpPr>
          <p:cNvPr id="28" name="Заголовок 1"/>
          <p:cNvSpPr txBox="1">
            <a:spLocks/>
          </p:cNvSpPr>
          <p:nvPr/>
        </p:nvSpPr>
        <p:spPr>
          <a:xfrm>
            <a:off x="7317174" y="3912857"/>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28 тыс. чел.</a:t>
            </a:r>
          </a:p>
          <a:p>
            <a:r>
              <a:rPr lang="ru-RU" sz="1800" dirty="0" smtClean="0">
                <a:latin typeface="Tahoma" pitchFamily="34" charset="0"/>
                <a:ea typeface="Tahoma" pitchFamily="34" charset="0"/>
                <a:cs typeface="Tahoma" pitchFamily="34" charset="0"/>
              </a:rPr>
              <a:t>перестали искать работу</a:t>
            </a:r>
            <a:endParaRPr lang="ru-RU" sz="1900" dirty="0">
              <a:latin typeface="Tahoma" pitchFamily="34" charset="0"/>
              <a:ea typeface="Tahoma" pitchFamily="34" charset="0"/>
              <a:cs typeface="Tahoma" pitchFamily="34" charset="0"/>
            </a:endParaRPr>
          </a:p>
        </p:txBody>
      </p:sp>
      <p:sp>
        <p:nvSpPr>
          <p:cNvPr id="30" name="Заголовок 1"/>
          <p:cNvSpPr txBox="1">
            <a:spLocks/>
          </p:cNvSpPr>
          <p:nvPr/>
        </p:nvSpPr>
        <p:spPr>
          <a:xfrm>
            <a:off x="1835697" y="3048761"/>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211 тыс. чел.</a:t>
            </a:r>
          </a:p>
          <a:p>
            <a:r>
              <a:rPr lang="ru-RU" sz="1600" dirty="0" smtClean="0">
                <a:latin typeface="Tahoma" pitchFamily="34" charset="0"/>
                <a:ea typeface="Tahoma" pitchFamily="34" charset="0"/>
                <a:cs typeface="Tahoma" pitchFamily="34" charset="0"/>
              </a:rPr>
              <a:t>ищут работу самостоятельно</a:t>
            </a:r>
            <a:endParaRPr lang="ru-RU" sz="1600" dirty="0">
              <a:latin typeface="Tahoma" pitchFamily="34" charset="0"/>
              <a:ea typeface="Tahoma" pitchFamily="34" charset="0"/>
              <a:cs typeface="Tahoma" pitchFamily="34" charset="0"/>
            </a:endParaRPr>
          </a:p>
        </p:txBody>
      </p:sp>
      <p:sp>
        <p:nvSpPr>
          <p:cNvPr id="31" name="Заголовок 1"/>
          <p:cNvSpPr txBox="1">
            <a:spLocks/>
          </p:cNvSpPr>
          <p:nvPr/>
        </p:nvSpPr>
        <p:spPr>
          <a:xfrm>
            <a:off x="1835696" y="2132856"/>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Tahoma" pitchFamily="34" charset="0"/>
                <a:ea typeface="Tahoma" pitchFamily="34" charset="0"/>
                <a:cs typeface="Tahoma" pitchFamily="34" charset="0"/>
              </a:rPr>
              <a:t>30 тыс. чел.</a:t>
            </a:r>
          </a:p>
          <a:p>
            <a:r>
              <a:rPr lang="ru-RU" sz="1600" dirty="0" smtClean="0">
                <a:latin typeface="Tahoma" pitchFamily="34" charset="0"/>
                <a:ea typeface="Tahoma" pitchFamily="34" charset="0"/>
                <a:cs typeface="Tahoma" pitchFamily="34" charset="0"/>
              </a:rPr>
              <a:t>не хотят или не нужно работать</a:t>
            </a:r>
            <a:endParaRPr lang="ru-RU" sz="1600" dirty="0">
              <a:latin typeface="Tahoma" pitchFamily="34" charset="0"/>
              <a:ea typeface="Tahoma" pitchFamily="34" charset="0"/>
              <a:cs typeface="Tahoma" pitchFamily="34" charset="0"/>
            </a:endParaRPr>
          </a:p>
        </p:txBody>
      </p:sp>
      <p:sp>
        <p:nvSpPr>
          <p:cNvPr id="32" name="Заголовок 1"/>
          <p:cNvSpPr txBox="1">
            <a:spLocks/>
          </p:cNvSpPr>
          <p:nvPr/>
        </p:nvSpPr>
        <p:spPr>
          <a:xfrm>
            <a:off x="3726160" y="2996952"/>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212 тыс. чел.</a:t>
            </a:r>
          </a:p>
          <a:p>
            <a:r>
              <a:rPr lang="ru-RU" sz="1600" dirty="0">
                <a:latin typeface="Tahoma" pitchFamily="34" charset="0"/>
                <a:ea typeface="Tahoma" pitchFamily="34" charset="0"/>
                <a:cs typeface="Tahoma" pitchFamily="34" charset="0"/>
              </a:rPr>
              <a:t>ищут работу самостоятельно</a:t>
            </a:r>
          </a:p>
        </p:txBody>
      </p:sp>
      <p:sp>
        <p:nvSpPr>
          <p:cNvPr id="33" name="Заголовок 1"/>
          <p:cNvSpPr txBox="1">
            <a:spLocks/>
          </p:cNvSpPr>
          <p:nvPr/>
        </p:nvSpPr>
        <p:spPr>
          <a:xfrm>
            <a:off x="5539170" y="2996952"/>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212 тыс. чел.</a:t>
            </a:r>
          </a:p>
          <a:p>
            <a:r>
              <a:rPr lang="ru-RU" sz="1600" dirty="0">
                <a:latin typeface="Tahoma" pitchFamily="34" charset="0"/>
                <a:ea typeface="Tahoma" pitchFamily="34" charset="0"/>
                <a:cs typeface="Tahoma" pitchFamily="34" charset="0"/>
              </a:rPr>
              <a:t>ищут работу самостоятельно</a:t>
            </a:r>
          </a:p>
        </p:txBody>
      </p:sp>
      <p:sp>
        <p:nvSpPr>
          <p:cNvPr id="34" name="Заголовок 1"/>
          <p:cNvSpPr txBox="1">
            <a:spLocks/>
          </p:cNvSpPr>
          <p:nvPr/>
        </p:nvSpPr>
        <p:spPr>
          <a:xfrm>
            <a:off x="7327042" y="2996952"/>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smtClean="0">
                <a:latin typeface="Tahoma" pitchFamily="34" charset="0"/>
                <a:ea typeface="Tahoma" pitchFamily="34" charset="0"/>
                <a:cs typeface="Tahoma" pitchFamily="34" charset="0"/>
              </a:rPr>
              <a:t>202 тыс. чел.</a:t>
            </a:r>
          </a:p>
          <a:p>
            <a:r>
              <a:rPr lang="ru-RU" sz="1600" dirty="0">
                <a:latin typeface="Tahoma" pitchFamily="34" charset="0"/>
                <a:ea typeface="Tahoma" pitchFamily="34" charset="0"/>
                <a:cs typeface="Tahoma" pitchFamily="34" charset="0"/>
              </a:rPr>
              <a:t>ищут работу самостоятельно</a:t>
            </a:r>
          </a:p>
        </p:txBody>
      </p:sp>
      <p:sp>
        <p:nvSpPr>
          <p:cNvPr id="35" name="Заголовок 1"/>
          <p:cNvSpPr txBox="1">
            <a:spLocks/>
          </p:cNvSpPr>
          <p:nvPr/>
        </p:nvSpPr>
        <p:spPr>
          <a:xfrm>
            <a:off x="3703447" y="2132856"/>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Tahoma" pitchFamily="34" charset="0"/>
                <a:ea typeface="Tahoma" pitchFamily="34" charset="0"/>
                <a:cs typeface="Tahoma" pitchFamily="34" charset="0"/>
              </a:rPr>
              <a:t>30 тыс. чел.</a:t>
            </a:r>
          </a:p>
          <a:p>
            <a:r>
              <a:rPr lang="ru-RU" sz="1600" dirty="0" smtClean="0">
                <a:latin typeface="Tahoma" pitchFamily="34" charset="0"/>
                <a:ea typeface="Tahoma" pitchFamily="34" charset="0"/>
                <a:cs typeface="Tahoma" pitchFamily="34" charset="0"/>
              </a:rPr>
              <a:t>не хотят или не нужно работать</a:t>
            </a:r>
            <a:endParaRPr lang="ru-RU" sz="1600" dirty="0">
              <a:latin typeface="Tahoma" pitchFamily="34" charset="0"/>
              <a:ea typeface="Tahoma" pitchFamily="34" charset="0"/>
              <a:cs typeface="Tahoma" pitchFamily="34" charset="0"/>
            </a:endParaRPr>
          </a:p>
        </p:txBody>
      </p:sp>
      <p:sp>
        <p:nvSpPr>
          <p:cNvPr id="36" name="Заголовок 1"/>
          <p:cNvSpPr txBox="1">
            <a:spLocks/>
          </p:cNvSpPr>
          <p:nvPr/>
        </p:nvSpPr>
        <p:spPr>
          <a:xfrm>
            <a:off x="5522408" y="2123989"/>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Tahoma" pitchFamily="34" charset="0"/>
                <a:ea typeface="Tahoma" pitchFamily="34" charset="0"/>
                <a:cs typeface="Tahoma" pitchFamily="34" charset="0"/>
              </a:rPr>
              <a:t>33 тыс. чел.</a:t>
            </a:r>
          </a:p>
          <a:p>
            <a:r>
              <a:rPr lang="ru-RU" sz="1600" dirty="0" smtClean="0">
                <a:latin typeface="Tahoma" pitchFamily="34" charset="0"/>
                <a:ea typeface="Tahoma" pitchFamily="34" charset="0"/>
                <a:cs typeface="Tahoma" pitchFamily="34" charset="0"/>
              </a:rPr>
              <a:t>не хотят или не нужно работать</a:t>
            </a:r>
            <a:endParaRPr lang="ru-RU" sz="1600" dirty="0">
              <a:latin typeface="Tahoma" pitchFamily="34" charset="0"/>
              <a:ea typeface="Tahoma" pitchFamily="34" charset="0"/>
              <a:cs typeface="Tahoma" pitchFamily="34" charset="0"/>
            </a:endParaRPr>
          </a:p>
        </p:txBody>
      </p:sp>
      <p:sp>
        <p:nvSpPr>
          <p:cNvPr id="37" name="Заголовок 1"/>
          <p:cNvSpPr txBox="1">
            <a:spLocks/>
          </p:cNvSpPr>
          <p:nvPr/>
        </p:nvSpPr>
        <p:spPr>
          <a:xfrm>
            <a:off x="7306331" y="2132856"/>
            <a:ext cx="1691680" cy="864096"/>
          </a:xfrm>
          <a:prstGeom prst="rect">
            <a:avLst/>
          </a:prstGeom>
          <a:solidFill>
            <a:schemeClr val="bg1"/>
          </a:solid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dirty="0" smtClean="0">
                <a:latin typeface="Tahoma" pitchFamily="34" charset="0"/>
                <a:ea typeface="Tahoma" pitchFamily="34" charset="0"/>
                <a:cs typeface="Tahoma" pitchFamily="34" charset="0"/>
              </a:rPr>
              <a:t>31 тыс. чел.</a:t>
            </a:r>
          </a:p>
          <a:p>
            <a:r>
              <a:rPr lang="ru-RU" sz="1600" dirty="0" smtClean="0">
                <a:latin typeface="Tahoma" pitchFamily="34" charset="0"/>
                <a:ea typeface="Tahoma" pitchFamily="34" charset="0"/>
                <a:cs typeface="Tahoma" pitchFamily="34" charset="0"/>
              </a:rPr>
              <a:t>не хотят или не нужно работать</a:t>
            </a:r>
            <a:endParaRPr lang="ru-RU" sz="1600" dirty="0">
              <a:latin typeface="Tahoma" pitchFamily="34" charset="0"/>
              <a:ea typeface="Tahoma" pitchFamily="34" charset="0"/>
              <a:cs typeface="Tahoma" pitchFamily="34" charset="0"/>
            </a:endParaRPr>
          </a:p>
        </p:txBody>
      </p:sp>
      <p:sp>
        <p:nvSpPr>
          <p:cNvPr id="40" name="Подзаголовок 2"/>
          <p:cNvSpPr txBox="1">
            <a:spLocks/>
          </p:cNvSpPr>
          <p:nvPr/>
        </p:nvSpPr>
        <p:spPr>
          <a:xfrm>
            <a:off x="6906" y="6436048"/>
            <a:ext cx="9144000" cy="421951"/>
          </a:xfrm>
          <a:prstGeom prst="rect">
            <a:avLst/>
          </a:prstGeom>
          <a:solidFill>
            <a:schemeClr val="accent5">
              <a:lumMod val="20000"/>
              <a:lumOff val="80000"/>
            </a:schemeClr>
          </a:solidFill>
        </p:spPr>
        <p:txBody>
          <a:bodyPr vert="horz" lIns="91440" tIns="45720" rIns="91440" bIns="45720" rtlCol="0">
            <a:noAutofit/>
          </a:bodyPr>
          <a:lstStyle/>
          <a:p>
            <a:pPr lvl="0">
              <a:spcBef>
                <a:spcPct val="20000"/>
              </a:spcBef>
            </a:pPr>
            <a:r>
              <a:rPr lang="ru-RU" dirty="0" smtClean="0">
                <a:latin typeface="Tahoma" pitchFamily="34" charset="0"/>
                <a:cs typeface="Tahoma" pitchFamily="34" charset="0"/>
              </a:rPr>
              <a:t>Лишь 30 тыс. чел. не хотят работать. Остальные хотят, но не могут найти работу.</a:t>
            </a:r>
            <a:endParaRPr lang="ru-RU" dirty="0">
              <a:latin typeface="Tahoma" pitchFamily="34" charset="0"/>
              <a:cs typeface="Tahoma" pitchFamily="34" charset="0"/>
            </a:endParaRPr>
          </a:p>
        </p:txBody>
      </p:sp>
    </p:spTree>
    <p:extLst>
      <p:ext uri="{BB962C8B-B14F-4D97-AF65-F5344CB8AC3E}">
        <p14:creationId xmlns:p14="http://schemas.microsoft.com/office/powerpoint/2010/main" val="1680678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4606526" y="6021287"/>
            <a:ext cx="4572000" cy="236007"/>
          </a:xfrm>
          <a:prstGeom prst="rect">
            <a:avLst/>
          </a:prstGeom>
        </p:spPr>
        <p:txBody>
          <a:bodyPr vert="horz" lIns="91440" tIns="45720" rIns="91440" bIns="45720" rtlCol="0">
            <a:normAutofit fontScale="62500" lnSpcReduction="20000"/>
          </a:bodyPr>
          <a:lstStyle/>
          <a:p>
            <a:pPr lvl="0">
              <a:spcBef>
                <a:spcPct val="20000"/>
              </a:spcBef>
            </a:pPr>
            <a:r>
              <a:rPr lang="ru-RU" sz="1700" dirty="0">
                <a:latin typeface="Tahoma" pitchFamily="34" charset="0"/>
                <a:cs typeface="Tahoma" pitchFamily="34" charset="0"/>
              </a:rPr>
              <a:t>Источник</a:t>
            </a:r>
            <a:r>
              <a:rPr lang="ru-RU" sz="1700" dirty="0" smtClean="0">
                <a:latin typeface="Tahoma" pitchFamily="34" charset="0"/>
                <a:cs typeface="Tahoma" pitchFamily="34" charset="0"/>
              </a:rPr>
              <a:t>:</a:t>
            </a:r>
            <a:endParaRPr lang="ru-RU" sz="1700" dirty="0">
              <a:latin typeface="Tahoma" pitchFamily="34" charset="0"/>
              <a:cs typeface="Tahoma" pitchFamily="34" charset="0"/>
            </a:endParaRPr>
          </a:p>
        </p:txBody>
      </p:sp>
      <p:sp>
        <p:nvSpPr>
          <p:cNvPr id="6" name="Заголовок 1"/>
          <p:cNvSpPr txBox="1">
            <a:spLocks/>
          </p:cNvSpPr>
          <p:nvPr/>
        </p:nvSpPr>
        <p:spPr>
          <a:xfrm>
            <a:off x="0" y="0"/>
            <a:ext cx="9144000" cy="1124744"/>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chemeClr val="bg1"/>
                </a:solidFill>
                <a:latin typeface="Tahoma" pitchFamily="34" charset="0"/>
                <a:ea typeface="Tahoma" pitchFamily="34" charset="0"/>
                <a:cs typeface="Tahoma" pitchFamily="34" charset="0"/>
              </a:rPr>
              <a:t>Лоуренс </a:t>
            </a:r>
            <a:r>
              <a:rPr lang="ru-RU" sz="2400" b="1" dirty="0" err="1" smtClean="0">
                <a:solidFill>
                  <a:schemeClr val="bg1"/>
                </a:solidFill>
                <a:latin typeface="Tahoma" pitchFamily="34" charset="0"/>
                <a:ea typeface="Tahoma" pitchFamily="34" charset="0"/>
                <a:cs typeface="Tahoma" pitchFamily="34" charset="0"/>
              </a:rPr>
              <a:t>Краусс</a:t>
            </a:r>
            <a:r>
              <a:rPr lang="ru-RU" sz="2400" b="1" dirty="0" smtClean="0">
                <a:solidFill>
                  <a:schemeClr val="bg1"/>
                </a:solidFill>
                <a:latin typeface="Tahoma" pitchFamily="34" charset="0"/>
                <a:ea typeface="Tahoma" pitchFamily="34" charset="0"/>
                <a:cs typeface="Tahoma" pitchFamily="34" charset="0"/>
              </a:rPr>
              <a:t>, современный физик, космолог, популяризатор науки: </a:t>
            </a:r>
            <a:endParaRPr lang="ru-RU" sz="2400" b="1" dirty="0">
              <a:solidFill>
                <a:schemeClr val="bg1"/>
              </a:solidFill>
              <a:latin typeface="Tahoma" pitchFamily="34" charset="0"/>
              <a:ea typeface="Tahoma" pitchFamily="34" charset="0"/>
              <a:cs typeface="Tahoma" pitchFamily="34" charset="0"/>
            </a:endParaRPr>
          </a:p>
        </p:txBody>
      </p:sp>
      <p:sp>
        <p:nvSpPr>
          <p:cNvPr id="7" name="Заголовок 1"/>
          <p:cNvSpPr>
            <a:spLocks noGrp="1"/>
          </p:cNvSpPr>
          <p:nvPr>
            <p:ph type="ctrTitle"/>
          </p:nvPr>
        </p:nvSpPr>
        <p:spPr>
          <a:xfrm>
            <a:off x="4603565" y="1128930"/>
            <a:ext cx="4540436" cy="4896544"/>
          </a:xfrm>
          <a:solidFill>
            <a:schemeClr val="bg1"/>
          </a:solidFill>
        </p:spPr>
        <p:txBody>
          <a:bodyPr>
            <a:noAutofit/>
          </a:bodyPr>
          <a:lstStyle/>
          <a:p>
            <a:pPr algn="l"/>
            <a:r>
              <a:rPr lang="ru-RU" sz="2000" dirty="0" err="1" smtClean="0">
                <a:latin typeface="Tahoma" pitchFamily="34" charset="0"/>
                <a:ea typeface="Tahoma" pitchFamily="34" charset="0"/>
                <a:cs typeface="Tahoma" pitchFamily="34" charset="0"/>
              </a:rPr>
              <a:t>Краусс</a:t>
            </a:r>
            <a:r>
              <a:rPr lang="ru-RU" sz="2000" dirty="0" smtClean="0">
                <a:latin typeface="Tahoma" pitchFamily="34" charset="0"/>
                <a:ea typeface="Tahoma" pitchFamily="34" charset="0"/>
                <a:cs typeface="Tahoma" pitchFamily="34" charset="0"/>
              </a:rPr>
              <a:t>: «На самом деле, если просто задаться вопросом: </a:t>
            </a:r>
            <a:r>
              <a:rPr lang="ru-RU" sz="2000" b="1" dirty="0" smtClean="0">
                <a:latin typeface="Tahoma" pitchFamily="34" charset="0"/>
                <a:ea typeface="Tahoma" pitchFamily="34" charset="0"/>
                <a:cs typeface="Tahoma" pitchFamily="34" charset="0"/>
              </a:rPr>
              <a:t>что такое здравый смысл</a:t>
            </a:r>
            <a:r>
              <a:rPr lang="ru-RU" sz="2000" dirty="0" smtClean="0">
                <a:latin typeface="Tahoma" pitchFamily="34" charset="0"/>
                <a:ea typeface="Tahoma" pitchFamily="34" charset="0"/>
                <a:cs typeface="Tahoma" pitchFamily="34" charset="0"/>
              </a:rPr>
              <a:t>? То мы обнаружим, что это приведение своих убеждений в соответствие с данными реальности для совершения рациональных действий. Если попытаться наоборот заставить реальность соответствовать вашим внутренним убеждениям, то вы будете совершать нерациональные поступки. Вы конечно можете выводить факты из ваших убеждений, априорных убеждений, но вы столкнетесь с проблемами».</a:t>
            </a:r>
            <a:endParaRPr lang="ru-RU" sz="1800" dirty="0">
              <a:latin typeface="Tahoma" pitchFamily="34" charset="0"/>
              <a:ea typeface="Tahoma" pitchFamily="34" charset="0"/>
              <a:cs typeface="Tahoma"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4" y="1124744"/>
            <a:ext cx="4572000" cy="363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одзаголовок 2"/>
          <p:cNvSpPr txBox="1">
            <a:spLocks/>
          </p:cNvSpPr>
          <p:nvPr/>
        </p:nvSpPr>
        <p:spPr>
          <a:xfrm>
            <a:off x="6906" y="6453336"/>
            <a:ext cx="9144000" cy="404664"/>
          </a:xfrm>
          <a:prstGeom prst="rect">
            <a:avLst/>
          </a:prstGeom>
          <a:solidFill>
            <a:schemeClr val="accent5">
              <a:lumMod val="20000"/>
              <a:lumOff val="80000"/>
            </a:schemeClr>
          </a:solidFill>
        </p:spPr>
        <p:txBody>
          <a:bodyPr vert="horz" lIns="91440" tIns="45720" rIns="91440" bIns="45720" rtlCol="0">
            <a:noAutofit/>
          </a:bodyPr>
          <a:lstStyle/>
          <a:p>
            <a:pPr lvl="0">
              <a:spcBef>
                <a:spcPct val="20000"/>
              </a:spcBef>
            </a:pPr>
            <a:r>
              <a:rPr lang="ru-RU" dirty="0" smtClean="0">
                <a:latin typeface="Tahoma" pitchFamily="34" charset="0"/>
                <a:cs typeface="Tahoma" pitchFamily="34" charset="0"/>
              </a:rPr>
              <a:t>Принятие Декрета №3 это хороший пример игнорирования данных реальности.</a:t>
            </a:r>
            <a:endParaRPr lang="ru-RU" dirty="0">
              <a:latin typeface="Tahoma" pitchFamily="34" charset="0"/>
              <a:cs typeface="Tahoma" pitchFamily="34" charset="0"/>
            </a:endParaRPr>
          </a:p>
        </p:txBody>
      </p:sp>
    </p:spTree>
    <p:extLst>
      <p:ext uri="{BB962C8B-B14F-4D97-AF65-F5344CB8AC3E}">
        <p14:creationId xmlns:p14="http://schemas.microsoft.com/office/powerpoint/2010/main" val="360614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66631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Это было связано с ростом доли занятых работников в трудоспособном возрасте с 70% в 2004 г. до 72% в 2006 г. и до 76,5% в 2011 году. В 2011-2016 гг. доля занятых работников в трудоспособном населении трудоспособного возраста оставалась примерно на одном уровне – </a:t>
            </a:r>
            <a:r>
              <a:rPr lang="ru-RU" sz="2000" b="1" dirty="0" smtClean="0">
                <a:solidFill>
                  <a:schemeClr val="bg1"/>
                </a:solidFill>
                <a:latin typeface="Tahoma" pitchFamily="34" charset="0"/>
                <a:ea typeface="Tahoma" pitchFamily="34" charset="0"/>
                <a:cs typeface="Tahoma" pitchFamily="34" charset="0"/>
              </a:rPr>
              <a:t>75%. </a:t>
            </a:r>
            <a:endParaRPr lang="ru-RU" sz="2000" b="1" dirty="0">
              <a:solidFill>
                <a:schemeClr val="bg1"/>
              </a:solidFill>
              <a:latin typeface="Tahoma" pitchFamily="34" charset="0"/>
              <a:ea typeface="Tahoma" pitchFamily="34" charset="0"/>
              <a:cs typeface="Tahoma" pitchFamily="34"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318"/>
            <a:ext cx="8172400" cy="493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8"/>
          <p:cNvSpPr>
            <a:spLocks noChangeArrowheads="1"/>
          </p:cNvSpPr>
          <p:nvPr/>
        </p:nvSpPr>
        <p:spPr bwMode="auto">
          <a:xfrm>
            <a:off x="8594350" y="58117"/>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3231647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484784"/>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000" b="1" dirty="0">
                <a:solidFill>
                  <a:schemeClr val="bg1"/>
                </a:solidFill>
                <a:latin typeface="Tahoma" pitchFamily="34" charset="0"/>
                <a:ea typeface="Tahoma" pitchFamily="34" charset="0"/>
                <a:cs typeface="Tahoma" pitchFamily="34" charset="0"/>
              </a:rPr>
              <a:t>Структура незанятого населения в трудоспособном возрасте за последние пять лет значительно изменилась только по двум категориям лиц. Число студентов уменьшилось </a:t>
            </a:r>
            <a:r>
              <a:rPr lang="ru-RU" sz="2000" b="1" dirty="0" smtClean="0">
                <a:solidFill>
                  <a:schemeClr val="bg1"/>
                </a:solidFill>
                <a:latin typeface="Tahoma" pitchFamily="34" charset="0"/>
                <a:ea typeface="Tahoma" pitchFamily="34" charset="0"/>
                <a:cs typeface="Tahoma" pitchFamily="34" charset="0"/>
              </a:rPr>
              <a:t>8%, </a:t>
            </a:r>
            <a:r>
              <a:rPr lang="ru-RU" sz="2000" b="1" dirty="0">
                <a:solidFill>
                  <a:schemeClr val="bg1"/>
                </a:solidFill>
                <a:latin typeface="Tahoma" pitchFamily="34" charset="0"/>
                <a:ea typeface="Tahoma" pitchFamily="34" charset="0"/>
                <a:cs typeface="Tahoma" pitchFamily="34" charset="0"/>
              </a:rPr>
              <a:t>а родителей, находящихся в отпуске по уходу за ребенком увеличилось </a:t>
            </a:r>
            <a:r>
              <a:rPr lang="ru-RU" sz="2000" b="1" dirty="0" smtClean="0">
                <a:solidFill>
                  <a:schemeClr val="bg1"/>
                </a:solidFill>
                <a:latin typeface="Tahoma" pitchFamily="34" charset="0"/>
                <a:ea typeface="Tahoma" pitchFamily="34" charset="0"/>
                <a:cs typeface="Tahoma" pitchFamily="34" charset="0"/>
              </a:rPr>
              <a:t>на </a:t>
            </a:r>
            <a:r>
              <a:rPr lang="ru-RU" sz="2000" b="1" dirty="0">
                <a:solidFill>
                  <a:schemeClr val="bg1"/>
                </a:solidFill>
                <a:latin typeface="Tahoma" pitchFamily="34" charset="0"/>
                <a:ea typeface="Tahoma" pitchFamily="34" charset="0"/>
                <a:cs typeface="Tahoma" pitchFamily="34" charset="0"/>
              </a:rPr>
              <a:t>6</a:t>
            </a:r>
            <a:r>
              <a:rPr lang="ru-RU" sz="2000" b="1" dirty="0" smtClean="0">
                <a:solidFill>
                  <a:schemeClr val="bg1"/>
                </a:solidFill>
                <a:latin typeface="Tahoma" pitchFamily="34" charset="0"/>
                <a:ea typeface="Tahoma" pitchFamily="34" charset="0"/>
                <a:cs typeface="Tahoma" pitchFamily="34" charset="0"/>
              </a:rPr>
              <a:t>%. </a:t>
            </a:r>
            <a:endParaRPr lang="ru-RU" sz="2000" b="1" dirty="0">
              <a:solidFill>
                <a:schemeClr val="bg1"/>
              </a:solidFill>
              <a:latin typeface="Tahoma" pitchFamily="34" charset="0"/>
              <a:ea typeface="Tahoma" pitchFamily="34" charset="0"/>
              <a:cs typeface="Tahoma" pitchFamily="34" charset="0"/>
            </a:endParaRPr>
          </a:p>
        </p:txBody>
      </p:sp>
      <p:sp>
        <p:nvSpPr>
          <p:cNvPr id="4" name="Oval 8"/>
          <p:cNvSpPr>
            <a:spLocks noChangeArrowheads="1"/>
          </p:cNvSpPr>
          <p:nvPr/>
        </p:nvSpPr>
        <p:spPr bwMode="auto">
          <a:xfrm>
            <a:off x="8699671" y="308424"/>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pic>
        <p:nvPicPr>
          <p:cNvPr id="2" name="Рисунок 1"/>
          <p:cNvPicPr>
            <a:picLocks noChangeAspect="1"/>
          </p:cNvPicPr>
          <p:nvPr/>
        </p:nvPicPr>
        <p:blipFill>
          <a:blip r:embed="rId3"/>
          <a:stretch>
            <a:fillRect/>
          </a:stretch>
        </p:blipFill>
        <p:spPr>
          <a:xfrm>
            <a:off x="-24229" y="1466916"/>
            <a:ext cx="8052614" cy="5160882"/>
          </a:xfrm>
          <a:prstGeom prst="rect">
            <a:avLst/>
          </a:prstGeom>
        </p:spPr>
      </p:pic>
      <p:sp>
        <p:nvSpPr>
          <p:cNvPr id="7"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spTree>
    <p:extLst>
      <p:ext uri="{BB962C8B-B14F-4D97-AF65-F5344CB8AC3E}">
        <p14:creationId xmlns:p14="http://schemas.microsoft.com/office/powerpoint/2010/main" val="1629152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1700808"/>
          </a:xfrm>
          <a:prstGeom prst="rect">
            <a:avLst/>
          </a:prstGeom>
          <a:solidFill>
            <a:schemeClr val="accent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b="1" dirty="0">
                <a:solidFill>
                  <a:schemeClr val="bg1"/>
                </a:solidFill>
                <a:latin typeface="Tahoma" pitchFamily="34" charset="0"/>
                <a:ea typeface="Tahoma" pitchFamily="34" charset="0"/>
                <a:cs typeface="Tahoma" pitchFamily="34" charset="0"/>
              </a:rPr>
              <a:t>Одним из факторов снижения числа занятого населения в трудоспособном возрасте является политика на стимулирования роста </a:t>
            </a:r>
            <a:r>
              <a:rPr lang="ru-RU" sz="1800" b="1" dirty="0" smtClean="0">
                <a:solidFill>
                  <a:schemeClr val="bg1"/>
                </a:solidFill>
                <a:latin typeface="Tahoma" pitchFamily="34" charset="0"/>
                <a:ea typeface="Tahoma" pitchFamily="34" charset="0"/>
                <a:cs typeface="Tahoma" pitchFamily="34" charset="0"/>
              </a:rPr>
              <a:t>рождаемости детей. </a:t>
            </a:r>
            <a:r>
              <a:rPr lang="ru-RU" sz="1800" b="1" dirty="0">
                <a:solidFill>
                  <a:schemeClr val="bg1"/>
                </a:solidFill>
                <a:latin typeface="Tahoma" pitchFamily="34" charset="0"/>
                <a:ea typeface="Tahoma" pitchFamily="34" charset="0"/>
                <a:cs typeface="Tahoma" pitchFamily="34" charset="0"/>
              </a:rPr>
              <a:t>В 2015 г. число родителей, которые находились в отпуске по уходу за детьми (99% из них – женщины), достигло максимума за последние четверть века  и составило 321 тыс. человек. </a:t>
            </a:r>
          </a:p>
        </p:txBody>
      </p:sp>
      <p:sp>
        <p:nvSpPr>
          <p:cNvPr id="4" name="Oval 8"/>
          <p:cNvSpPr>
            <a:spLocks noChangeArrowheads="1"/>
          </p:cNvSpPr>
          <p:nvPr/>
        </p:nvSpPr>
        <p:spPr bwMode="auto">
          <a:xfrm>
            <a:off x="8604448" y="116632"/>
            <a:ext cx="431800" cy="433387"/>
          </a:xfrm>
          <a:prstGeom prst="ellipse">
            <a:avLst/>
          </a:prstGeom>
          <a:solidFill>
            <a:srgbClr val="FF0000"/>
          </a:solidFill>
          <a:ln w="9525">
            <a:solidFill>
              <a:srgbClr val="FF0000"/>
            </a:solidFill>
            <a:round/>
            <a:headEnd/>
            <a:tailEnd/>
          </a:ln>
        </p:spPr>
        <p:txBody>
          <a:bodyPr anchor="ctr"/>
          <a:lstStyle/>
          <a:p>
            <a:pPr algn="ctr"/>
            <a:r>
              <a:rPr lang="en-US" sz="1400" dirty="0"/>
              <a:t> </a:t>
            </a:r>
            <a:r>
              <a:rPr lang="en-US" sz="2000" dirty="0"/>
              <a:t>I</a:t>
            </a:r>
            <a:endParaRPr lang="en-US" sz="2000" b="1" dirty="0"/>
          </a:p>
        </p:txBody>
      </p:sp>
      <p:sp>
        <p:nvSpPr>
          <p:cNvPr id="5" name="Подзаголовок 2"/>
          <p:cNvSpPr txBox="1">
            <a:spLocks/>
          </p:cNvSpPr>
          <p:nvPr/>
        </p:nvSpPr>
        <p:spPr>
          <a:xfrm>
            <a:off x="0" y="6597352"/>
            <a:ext cx="9144000" cy="260648"/>
          </a:xfrm>
          <a:prstGeom prst="rect">
            <a:avLst/>
          </a:prstGeom>
        </p:spPr>
        <p:txBody>
          <a:bodyPr vert="horz" lIns="91440" tIns="45720" rIns="91440" bIns="45720" rtlCol="0">
            <a:normAutofit fontScale="77500" lnSpcReduction="20000"/>
          </a:bodyPr>
          <a:lstStyle/>
          <a:p>
            <a:r>
              <a:rPr lang="ru-RU" sz="1700" dirty="0">
                <a:latin typeface="Tahoma" pitchFamily="34" charset="0"/>
                <a:cs typeface="Tahoma" pitchFamily="34" charset="0"/>
              </a:rPr>
              <a:t>Источник: </a:t>
            </a:r>
            <a:r>
              <a:rPr lang="ru-RU" sz="1600" dirty="0" smtClean="0"/>
              <a:t>разработка автора</a:t>
            </a:r>
            <a:endParaRPr lang="ru-RU" sz="1600" dirty="0"/>
          </a:p>
        </p:txBody>
      </p:sp>
      <p:pic>
        <p:nvPicPr>
          <p:cNvPr id="2" name="Рисунок 1"/>
          <p:cNvPicPr>
            <a:picLocks noChangeAspect="1"/>
          </p:cNvPicPr>
          <p:nvPr/>
        </p:nvPicPr>
        <p:blipFill>
          <a:blip r:embed="rId2"/>
          <a:stretch>
            <a:fillRect/>
          </a:stretch>
        </p:blipFill>
        <p:spPr>
          <a:xfrm>
            <a:off x="0" y="1697469"/>
            <a:ext cx="7610624" cy="4899883"/>
          </a:xfrm>
          <a:prstGeom prst="rect">
            <a:avLst/>
          </a:prstGeom>
        </p:spPr>
      </p:pic>
    </p:spTree>
    <p:extLst>
      <p:ext uri="{BB962C8B-B14F-4D97-AF65-F5344CB8AC3E}">
        <p14:creationId xmlns:p14="http://schemas.microsoft.com/office/powerpoint/2010/main" val="1170134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4252</Words>
  <Application>Microsoft Office PowerPoint</Application>
  <PresentationFormat>Экран (4:3)</PresentationFormat>
  <Paragraphs>302</Paragraphs>
  <Slides>63</Slides>
  <Notes>37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63</vt:i4>
      </vt:variant>
    </vt:vector>
  </HeadingPairs>
  <TitlesOfParts>
    <vt:vector size="71" baseType="lpstr">
      <vt:lpstr>ＭＳ Ｐゴシック</vt:lpstr>
      <vt:lpstr>Arial</vt:lpstr>
      <vt:lpstr>Calibri</vt:lpstr>
      <vt:lpstr>Helvetica</vt:lpstr>
      <vt:lpstr>Tahoma</vt:lpstr>
      <vt:lpstr>Times New Roman</vt:lpstr>
      <vt:lpstr>Wingdings</vt:lpstr>
      <vt:lpstr>Тема Office</vt:lpstr>
      <vt:lpstr>Курс: «Национальная экономика Беларуси» для специальности: «Национальная экономика»</vt:lpstr>
      <vt:lpstr>Презентация PowerPoint</vt:lpstr>
      <vt:lpstr>Презентация PowerPoint</vt:lpstr>
      <vt:lpstr>Презентация PowerPoint</vt:lpstr>
      <vt:lpstr>Презентация PowerPoint</vt:lpstr>
      <vt:lpstr>Число работающих пенсионеров выросло с 270 тыс. в 2006 году до 340 тыс. в 2011 г. и до 430 тыс. в 2015 году.</vt:lpstr>
      <vt:lpstr>Презентация PowerPoint</vt:lpstr>
      <vt:lpstr>Презентация PowerPoint</vt:lpstr>
      <vt:lpstr>Презентация PowerPoint</vt:lpstr>
      <vt:lpstr>Например, в центральных регионах Беларуси – в Минске и Минской области, где проживает 38% населения в трудоспособном возрасте, к категории «другие незанятые» отнесены всего 5,8 тыс. человек или 0,25% к населению в трудоспособном возрасте, включая лиц, неофициально работающих за границей.   Численность населения, которое работает и официально нигде не оформлено составляет порядка 10-20 тыс. человек или 0,25% к населению в трудоспособном возрасте. </vt:lpstr>
      <vt:lpstr>Презентация PowerPoint</vt:lpstr>
      <vt:lpstr>Презентация PowerPoint</vt:lpstr>
      <vt:lpstr>По данным Белстата, ожидаемая продолжительность жизни мужчин и женщин в возрасте 65 лет в 2015 г. составила соответственно 78 и 83 года. Эти данные опровергают аргумент противников повышения пенсионного возраста о том, что большинство мужчин если и доживут до пенсии, то не успеют на нее пожить.</vt:lpstr>
      <vt:lpstr>Сокращение ВВП в 2016 году не привело к снижению поступлений в бюджет расширенного правительства. Степень централизации финансов (государственной квоты ВВП) растет второй год подряд и достигла в 2016 г. рекордной величины – 42,7% ВВП. В 2015 г. она составляла – 41,3%, в 2014 г. – 40,3%. В 2010-2013 гг. она в среднем составляла 40,8% ВВП, а в кризисном 2011 г. она достигала минимума – 39,2% ВВП. </vt:lpstr>
      <vt:lpstr>Количество вакансий на бирже труда выросло с 31 тыс. в 2015 г. до 32 тыс. в 2016 г. или на 4%. За содействием в трудоустройстве в 2016 г. обратились 239 тыс. человек или 5,4% к экономически активному населению (в 2015 г. –  250 тыс. или 5,7% соответственно). Исследовательский центр RABOTA.TUT.BY на основе анализа их собственной базы вакансий и резюме также отмечает, что в 2016 г. происходил: с одной стороны рост вакансий (на 33%), с другой стороны – сокращение числа поданных резюме (на 4%).</vt:lpstr>
      <vt:lpstr>Презентация PowerPoint</vt:lpstr>
      <vt:lpstr>Средняя продолжительность безработицы выросла (с 4,1 месяца в 2015 г. до 4,2 месяца в 2016 г.). Средний период трудоустройства также вырос (с 1,9 месяца в 2015 г. до 2,3 месяца в 2016 г.). Согласно данным Белстата, в 2015 г. каждый четвертый (24%) из зарегистрированных на бирже труда безработных не был трудоустроен в течение шести месяцев. У лиц, которые ищут работу самостоятельно, средняя продолжительность безработицы составляет 7 месяцев. У лиц, которые ищут работу через службу занятости, она составляла в январе-сентябре 2016 г. 5 месяцев, но, например, в 2000 г. – 6,4 месяца, в 2005 г. – 5,8 месяцев.  Средняя продолжительность безработицы в странах СНГ (2013 г.) составляла  10 месяцев, странах OECD (2015 г.) – 8 месяцев, странах ЕС (2015 г.) – 18 месяцев, странах G7 (2015 г.) – 6,5 месяцев. </vt:lpstr>
      <vt:lpstr>Размер пособия по безработице в 2014-2016 гг. в среднем составлял 3% к средней заработной плате или 13% к бюджету прожиточного минимума. Для сравнения в странах ЕС размер пособия по безработице составляет порядка 50-70% к средней заработной плате. Доля безработных в Беларуси, которые получали пособие по безработице, в 2016 г. составляла 14% (в 2015 г. – 17%). Остальные не регистрируются в службах занятости по причине мизерного размера пособия. В 2016 году из средств ФСЗН на поддержку безработных и содействие занятости было направлено 26,8 млн. BYN или 0,03% к ВВП (в 2017 г. запланировано направить 38 млн. BYN или 0,04% к ВВП). В странах OECD (2013 г.) в среднем расходы на выплату пособий по безработице составляют 0,9% к ВВП.</vt:lpstr>
      <vt:lpstr>Уровень безработицы значительно повысился до 6,1% (298 тыс.) в 2009 году вследствие влияния мирового финансово-экономического кризиса, но быстро понизился. В 2013 г. он достиг низшей точки – 4,9% (234 тыс.)  В 2015-2016 гг. он повысился, но не достиг уровня 2009 года. По зарегистрированной безработице в 2015-2016 гг. также почти не было реакции.  В 2016 г. снижение реальных доходов населения в Беларуси составило 7,3% (в 2015 г. – 5,6%). Медианный уровень среднедушевых реальных располагаемых доходов населения снизился в 2016 г. на 4,4% (в 2015 г. – на 4,5%). По данным обследования Белстата, 38% домашних хозяйств в 2016 г. заявили об ухудшении своего материального положения и только 9% об улучшении (в 2015 г. – 33% и 11% соответственно). При этом 31% домашних хозяйств оценивают уровень своего материального положения как ниже среднего и только 3% как выше среднего (в 2015 г. – 30% и 4% соответственно). </vt:lpstr>
      <vt:lpstr>По данным Белстата (2012 г.), 28% домашних хозяйств используют в качестве способа повышения доходов – смену места работы. Этот способ занимает второе место после поиска работы по совместительству. У малообеспеченных домашних хозяйств смена места работы как способ повышения доходов является главным и составляет 39%. Эти результаты коррелируют с результатами других исследований. По данным исследовательского центра РАБОТА.TUT.BY (2016 г.), чаще всего увольнения происходят из-за низкой зарплаты (48% опрошенных). Большинство работников (73%) на вопрос: «Что вы ждете от руководства в 2016 году?» ответило, что ждет повышения зарплаты “Опрос: чаще всего белорусы ищут новую работу из-за низкой зарплаты”. [TUT.BY. 20 Mar 2017.  Web. 6 Apr. 2017. https://finance.tut.by/news535989.html ]</vt:lpstr>
      <vt:lpstr>По расчетам Исследовательского центра ИПМ, чтобы «добиться повышения средней зарплаты с 400 долл. в декабре 2016 г. до 500 долл. в декабре 2017 г., при неизменном обменном курсе и запланированных темпах инфляции и ВВП, придется сократить занятость на 12,9%». https://news.tut.by/economics/524760.html </vt:lpstr>
      <vt:lpstr>Презентация PowerPoint</vt:lpstr>
      <vt:lpstr>Вариант 1. Начиная с 2023 года продолжить постепенно увеличивать пенсионный возраст до 65 лет у мужчин и женщин. Вариант 2. Изменить отношение к мигрантам, смягчить миграционную политику и начать избирательное привлечение молодых мигрантов в Беларусь. Вариант 3. Отказаться от модели социально-ориентированной экономики, что даст возможность повысить заработную плату, и вернуть 100-150 тысяч белорусов, работающих в России и других странах, на рынок труда Беларуси.  Вариант 4. Уменьшить долю незанятого населения в трудоспособном возрасте, заставить все незанятое население работать и платить налоги, или пусть не работают, но платят сбор на финансирование госрасходов (На это, по сути, и направлен Декрет №3). Вариант 5. Повысить налоги на богатых. Вернуть прогрессивную шкалу налогообложения по подоходному налогу (до 2005 г. ставки составляли от 9 до 30%). Ввести налог на богатство (на покупку дорогих автомобилей, домов, на товары роскоши).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Сколько в Беларуси тунеядцев? Позволит ли Декрет №1 решить проблему снижения численности занятых в экономике Беларуси?</vt:lpstr>
      <vt:lpstr>«О необходимости борьбы с «тунеядцами» Михаил Мясникович в качестве премьер-министра заявил еще в августе 2012 года. Тогда, правда, он сделал упор на то, что нужно искоренить фиктивное устройство. И впервые назвал цифру в 400 тысяч человек, которые не числятся в качестве работающих или учащихся, и которых нужно привлечь к формированию пенсионного фонда и уплате подоходных налогов. То выступление Мясниковича запомнилось не многим. Бомбой стало сделанное им через год, в июле 2013 года, заявление о том, что в Беларуси может быть введен «налог с неработающих граждан». Именно после этого стало известно, что за работу взялось Минтруда».</vt:lpstr>
      <vt:lpstr>Поскольку статсборник «Трудовые ресурсы и занятость населения Республики Беларусь» (Баланс трудовых ресурсов) выходит 23 июня каждого года, то в августе 2012 года Михаил Мясникович мог привести данные за 2011 год. И действительно, согласно «Балансу трудовых ресурсов» в 2011 году в разделе «Другие» значилось 455 тысяч человек среди незанятого населения в трудоспособном возрасте. Скорее всего тогдашний премьер просто округлил ее до 400 тыс. чел.</vt:lpstr>
      <vt:lpstr>Презентация PowerPoint</vt:lpstr>
      <vt:lpstr>Презентация PowerPoint</vt:lpstr>
      <vt:lpstr>Всего в 2015 г. искали работу 243 тыс. чел., из них лишь 20% через службу занятости (в 2016 г. – 272 тыс. чел. и 14% соответственно).</vt:lpstr>
      <vt:lpstr>31 тыс. чел.</vt:lpstr>
      <vt:lpstr>Елисеев: «С 2012 г. в Беларуси проводится ежеквартальное обследование домашних хозяйств в целях изучения проблем занятости населения. Такие опросы позволяют получить более-менее достоверные данные о состоянии рабочей силы, экономически активном населении и безработных, а также информацию о количестве трудовых мигрантов за границей. К сожалению, результаты опросов до сих пор не обнародованы и доступны лишь для служебного пользования» (Белорусские новости, апрель 2013 г.)</vt:lpstr>
      <vt:lpstr>Презентация PowerPoint</vt:lpstr>
      <vt:lpstr>Презентация PowerPoint</vt:lpstr>
      <vt:lpstr>Краусс: «На самом деле, если просто задаться вопросом: что такое здравый смысл? То мы обнаружим, что это приведение своих убеждений в соответствие с данными реальности для совершения рациональных действий. Если попытаться наоборот заставить реальность соответствовать вашим внутренним убеждениям, то вы будете совершать нерациональные поступки. Вы конечно можете выводить факты из ваших убеждений, априорных убеждений, но вы столкнетесь с проблемами».</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 Аристотеля можно найти представление о том, как нужно правильно строить научное исследование и излагать его результаты</dc:title>
  <dc:creator>User_ntu</dc:creator>
  <cp:lastModifiedBy>Пользователь Windows</cp:lastModifiedBy>
  <cp:revision>93</cp:revision>
  <dcterms:created xsi:type="dcterms:W3CDTF">2017-04-24T11:32:00Z</dcterms:created>
  <dcterms:modified xsi:type="dcterms:W3CDTF">2018-02-13T11:17:52Z</dcterms:modified>
</cp:coreProperties>
</file>