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6" r:id="rId2"/>
    <p:sldId id="625" r:id="rId3"/>
    <p:sldId id="626" r:id="rId4"/>
    <p:sldId id="627" r:id="rId5"/>
    <p:sldId id="628" r:id="rId6"/>
    <p:sldId id="643" r:id="rId7"/>
    <p:sldId id="644" r:id="rId8"/>
    <p:sldId id="645" r:id="rId9"/>
    <p:sldId id="647" r:id="rId10"/>
    <p:sldId id="648" r:id="rId11"/>
    <p:sldId id="646" r:id="rId12"/>
    <p:sldId id="630" r:id="rId13"/>
    <p:sldId id="642" r:id="rId14"/>
  </p:sldIdLst>
  <p:sldSz cx="9144000" cy="6858000" type="screen4x3"/>
  <p:notesSz cx="6858000" cy="9144000"/>
  <p:defaultTextStyle>
    <a:defPPr>
      <a:defRPr lang="be-BY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43CEFF"/>
    <a:srgbClr val="CC9B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1" autoAdjust="0"/>
    <p:restoredTop sz="81588" autoAdjust="0"/>
  </p:normalViewPr>
  <p:slideViewPr>
    <p:cSldViewPr>
      <p:cViewPr varScale="1">
        <p:scale>
          <a:sx n="95" d="100"/>
          <a:sy n="95" d="100"/>
        </p:scale>
        <p:origin x="96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6E5DB12-3276-4449-9C48-8FCEF8765E51}" type="datetimeFigureOut">
              <a:rPr lang="ru-RU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08D029-E1C7-451A-ACF6-A96BC006B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34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389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103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500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964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109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479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283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247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711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837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296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480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235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93283-C084-4495-95BE-151259D83987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50947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D0FF2-D6D5-42F1-9DBC-F57FAF2D4965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184575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2B849-734A-4535-A97F-91051121BB27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09254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YellowGrid3"/>
          <p:cNvPicPr>
            <a:picLocks noChangeAspect="1" noChangeArrowheads="1"/>
          </p:cNvPicPr>
          <p:nvPr/>
        </p:nvPicPr>
        <p:blipFill>
          <a:blip r:embed="rId2">
            <a:lum bright="20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312"/>
          <a:stretch>
            <a:fillRect/>
          </a:stretch>
        </p:blipFill>
        <p:spPr bwMode="auto">
          <a:xfrm>
            <a:off x="1676400" y="0"/>
            <a:ext cx="7467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orange-bar1"/>
          <p:cNvPicPr>
            <a:picLocks noChangeAspect="1" noChangeArrowheads="1"/>
          </p:cNvPicPr>
          <p:nvPr/>
        </p:nvPicPr>
        <p:blipFill>
          <a:blip r:embed="rId3">
            <a:lum bright="-4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67000" y="2895600"/>
            <a:ext cx="5410200" cy="3124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120000"/>
              </a:spcBef>
              <a:defRPr/>
            </a:pPr>
            <a:r>
              <a:rPr lang="en-US" sz="5000" smtClean="0">
                <a:solidFill>
                  <a:srgbClr val="660033"/>
                </a:solidFill>
              </a:rPr>
              <a:t>macroeconomics</a:t>
            </a:r>
            <a:r>
              <a:rPr lang="en-US" sz="5000" smtClean="0">
                <a:solidFill>
                  <a:srgbClr val="6D92DB"/>
                </a:solidFill>
              </a:rPr>
              <a:t> </a:t>
            </a:r>
            <a:r>
              <a:rPr lang="en-US" sz="2200" smtClean="0">
                <a:solidFill>
                  <a:srgbClr val="6D92DB"/>
                </a:solidFill>
              </a:rPr>
              <a:t>	</a:t>
            </a:r>
            <a:r>
              <a:rPr lang="en-US" sz="2200" smtClean="0">
                <a:solidFill>
                  <a:srgbClr val="8CAFCE"/>
                </a:solidFill>
              </a:rPr>
              <a:t>fifth edition</a:t>
            </a:r>
          </a:p>
          <a:p>
            <a:pPr algn="ctr" eaLnBrk="1" hangingPunct="1">
              <a:spcBef>
                <a:spcPct val="100000"/>
              </a:spcBef>
              <a:defRPr/>
            </a:pPr>
            <a:r>
              <a:rPr lang="en-US" sz="3000" b="1" smtClean="0">
                <a:solidFill>
                  <a:srgbClr val="6D92DB"/>
                </a:solidFill>
              </a:rPr>
              <a:t>	</a:t>
            </a:r>
            <a:r>
              <a:rPr lang="en-US" sz="3000" b="1" smtClean="0">
                <a:solidFill>
                  <a:srgbClr val="C24F00"/>
                </a:solidFill>
              </a:rPr>
              <a:t>N. Gregory Mankiw</a:t>
            </a:r>
          </a:p>
          <a:p>
            <a:pPr algn="ctr" eaLnBrk="1" hangingPunct="1">
              <a:spcBef>
                <a:spcPct val="100000"/>
              </a:spcBef>
              <a:defRPr/>
            </a:pPr>
            <a:r>
              <a:rPr lang="en-US" smtClean="0">
                <a:solidFill>
                  <a:srgbClr val="C24F00"/>
                </a:solidFill>
              </a:rPr>
              <a:t>	</a:t>
            </a:r>
            <a:r>
              <a:rPr lang="en-US" smtClean="0">
                <a:solidFill>
                  <a:srgbClr val="660033"/>
                </a:solidFill>
              </a:rPr>
              <a:t>PowerPoint</a:t>
            </a:r>
            <a:r>
              <a:rPr lang="en-US" baseline="40000" smtClean="0">
                <a:solidFill>
                  <a:srgbClr val="660033"/>
                </a:solidFill>
              </a:rPr>
              <a:t>®</a:t>
            </a:r>
            <a:r>
              <a:rPr lang="en-US" smtClean="0">
                <a:solidFill>
                  <a:srgbClr val="660033"/>
                </a:solidFill>
              </a:rPr>
              <a:t> Slides </a:t>
            </a:r>
            <a:br>
              <a:rPr lang="en-US" smtClean="0">
                <a:solidFill>
                  <a:srgbClr val="660033"/>
                </a:solidFill>
              </a:rPr>
            </a:br>
            <a:r>
              <a:rPr lang="en-US" smtClean="0">
                <a:solidFill>
                  <a:srgbClr val="660033"/>
                </a:solidFill>
              </a:rPr>
              <a:t>	by Ron Cronovich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 rot="16200000">
            <a:off x="-2460625" y="2538413"/>
            <a:ext cx="6400800" cy="20574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5000" b="1" smtClean="0">
                <a:solidFill>
                  <a:srgbClr val="F58803"/>
                </a:solidFill>
              </a:rPr>
              <a:t>macro 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819400" y="6324600"/>
            <a:ext cx="510540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i="1" smtClean="0"/>
              <a:t>© 2002 Worth Publishers,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0152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A0440-CA4A-496C-B953-4192EF5BDF47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15370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FD374-56A0-4215-B7FA-E5F1CCB0B7F0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80061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6ECA4-65F9-4050-87C6-CB3AA42F2BA9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24312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16D25-D062-4FB1-8A40-1D41A70C3A8D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17717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ECFA2-18C7-4BA6-A41A-BA1B879E4EEB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9652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C16C0-EB70-4571-B08B-247CC221CC04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08911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28C5F-2978-4208-84DF-98CCF46E9D39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05456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87EA1-A329-4C78-B73E-F76381B84A97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80991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e-BY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e-BY" smtClean="0"/>
              <a:t>Click to edit Master text styles</a:t>
            </a:r>
          </a:p>
          <a:p>
            <a:pPr lvl="1"/>
            <a:r>
              <a:rPr lang="be-BY" smtClean="0"/>
              <a:t>Second level</a:t>
            </a:r>
          </a:p>
          <a:p>
            <a:pPr lvl="2"/>
            <a:r>
              <a:rPr lang="be-BY" smtClean="0"/>
              <a:t>Third level</a:t>
            </a:r>
          </a:p>
          <a:p>
            <a:pPr lvl="3"/>
            <a:r>
              <a:rPr lang="be-BY" smtClean="0"/>
              <a:t>Fourth level</a:t>
            </a:r>
          </a:p>
          <a:p>
            <a:pPr lvl="4"/>
            <a:r>
              <a:rPr lang="be-BY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5B42994-6443-40FD-B580-50E50512C598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  <p:sldLayoutId id="214748405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63713" y="609600"/>
            <a:ext cx="7129462" cy="1431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ru-RU" sz="1600" b="1">
                <a:solidFill>
                  <a:srgbClr val="660033"/>
                </a:solidFill>
              </a:rPr>
              <a:t>Дисциплина: Эконометрика и экономико-математические методы и модели</a:t>
            </a:r>
            <a:endParaRPr lang="ru-RU" sz="1600" b="1" dirty="0" smtClean="0">
              <a:solidFill>
                <a:srgbClr val="660033"/>
              </a:solidFill>
            </a:endParaRP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35150" y="2205038"/>
            <a:ext cx="7058025" cy="44640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000" b="1" dirty="0" smtClean="0"/>
              <a:t>Акулич Владимир Алексеевич</a:t>
            </a:r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/>
              <a:t>Доцент кафедры математических методов в экономике БГЭУ  </a:t>
            </a:r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050" dirty="0"/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/>
              <a:t>Кафедра находится: корпус 4, </a:t>
            </a:r>
            <a:r>
              <a:rPr lang="ru-RU" sz="2400" dirty="0" err="1"/>
              <a:t>каб</a:t>
            </a:r>
            <a:r>
              <a:rPr lang="ru-RU" sz="2400" dirty="0"/>
              <a:t>. 804</a:t>
            </a:r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endParaRPr lang="ru-RU" sz="2200" b="1" dirty="0" smtClean="0">
              <a:solidFill>
                <a:srgbClr val="C00000"/>
              </a:solidFill>
            </a:endParaRPr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Лекция.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Множественная </a:t>
            </a:r>
            <a:r>
              <a:rPr lang="ru-RU" sz="2200" b="1" dirty="0" smtClean="0">
                <a:solidFill>
                  <a:srgbClr val="C00000"/>
                </a:solidFill>
              </a:rPr>
              <a:t>линейная </a:t>
            </a:r>
            <a:r>
              <a:rPr lang="ru-RU" sz="2200" b="1" dirty="0" smtClean="0">
                <a:solidFill>
                  <a:srgbClr val="C00000"/>
                </a:solidFill>
              </a:rPr>
              <a:t>регрессии</a:t>
            </a:r>
            <a:endParaRPr lang="ru-RU" sz="2200" b="1" dirty="0" smtClean="0">
              <a:solidFill>
                <a:srgbClr val="C00000"/>
              </a:solidFill>
            </a:endParaRPr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r>
              <a:rPr lang="ru-RU" sz="2200" b="1" dirty="0" smtClean="0"/>
              <a:t>Теория</a:t>
            </a:r>
            <a:r>
              <a:rPr lang="ru-RU" sz="2200" dirty="0" smtClean="0"/>
              <a:t>. </a:t>
            </a:r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endParaRPr lang="ru-RU" sz="22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17871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dirty="0" smtClean="0"/>
              <a:t>Критическое значение </a:t>
            </a:r>
            <a:r>
              <a:rPr lang="en-US" sz="2800" dirty="0" smtClean="0"/>
              <a:t>t</a:t>
            </a:r>
            <a:r>
              <a:rPr lang="ru-RU" sz="2800" dirty="0" smtClean="0"/>
              <a:t>-статистики </a:t>
            </a:r>
            <a:r>
              <a:rPr lang="ru-RU" sz="2800" dirty="0"/>
              <a:t>для коэффициентов </a:t>
            </a:r>
            <a:r>
              <a:rPr lang="ru-RU" sz="2800" dirty="0" smtClean="0"/>
              <a:t>регрессии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87014"/>
            <a:ext cx="1728192" cy="79208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006754"/>
            <a:ext cx="8676456" cy="487719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5125" y="1148795"/>
            <a:ext cx="1666875" cy="7620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056578" y="1256825"/>
            <a:ext cx="144821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Если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1256825"/>
            <a:ext cx="446449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то коэффициент регрессии статистически значим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4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0099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dirty="0"/>
              <a:t>Д</a:t>
            </a:r>
            <a:r>
              <a:rPr lang="ru-RU" sz="2800" dirty="0" smtClean="0"/>
              <a:t>оверительные </a:t>
            </a:r>
            <a:r>
              <a:rPr lang="ru-RU" sz="2800" dirty="0"/>
              <a:t>интервалы для коэффициентов регрессии при уровне значимости 0.05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1707" y="3794975"/>
            <a:ext cx="4809731" cy="5040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Вывод итогов в </a:t>
            </a:r>
            <a:r>
              <a:rPr lang="en-US" sz="2400" dirty="0" smtClean="0">
                <a:solidFill>
                  <a:schemeClr val="tx1"/>
                </a:solidFill>
              </a:rPr>
              <a:t>Excel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06" y="4365104"/>
            <a:ext cx="4171950" cy="6286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6550" y="3007791"/>
            <a:ext cx="4029075" cy="27146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06" y="1408144"/>
            <a:ext cx="5562266" cy="86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4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386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dirty="0" smtClean="0"/>
              <a:t>Стандартная ошибка регрессии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(</a:t>
            </a:r>
            <a:r>
              <a:rPr lang="en-US" sz="3600" dirty="0" smtClean="0"/>
              <a:t>S.E. of regression</a:t>
            </a:r>
            <a:r>
              <a:rPr lang="ru-RU" sz="3600" dirty="0" smtClean="0"/>
              <a:t>).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91369" y="3655028"/>
            <a:ext cx="4149207" cy="5040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Вывод итогов в </a:t>
            </a:r>
            <a:r>
              <a:rPr lang="en-US" sz="2400" dirty="0" err="1" smtClean="0">
                <a:solidFill>
                  <a:schemeClr val="tx1"/>
                </a:solidFill>
              </a:rPr>
              <a:t>EViews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1707" y="3794975"/>
            <a:ext cx="4149207" cy="5040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Вывод итогов в </a:t>
            </a:r>
            <a:r>
              <a:rPr lang="en-US" sz="2400" dirty="0" smtClean="0">
                <a:solidFill>
                  <a:schemeClr val="tx1"/>
                </a:solidFill>
              </a:rPr>
              <a:t>Excel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46" y="993868"/>
            <a:ext cx="2603042" cy="121716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2479" y="1017785"/>
            <a:ext cx="3990975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62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429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ru-RU" sz="1800" b="1" dirty="0" smtClean="0"/>
              <a:t>Задание. </a:t>
            </a:r>
            <a:r>
              <a:rPr lang="ru-RU" sz="1800" dirty="0" smtClean="0"/>
              <a:t>Рядом с этой презентацией </a:t>
            </a:r>
            <a:r>
              <a:rPr lang="ru-RU" sz="1800" dirty="0" smtClean="0"/>
              <a:t>на странице </a:t>
            </a:r>
            <a:r>
              <a:rPr lang="en-US" sz="1800" dirty="0" smtClean="0"/>
              <a:t>ekonomika.by/</a:t>
            </a:r>
            <a:r>
              <a:rPr lang="en-US" sz="1800" dirty="0" err="1" smtClean="0"/>
              <a:t>akulich</a:t>
            </a:r>
            <a:r>
              <a:rPr lang="en-US" sz="1800" dirty="0" smtClean="0"/>
              <a:t> </a:t>
            </a:r>
            <a:r>
              <a:rPr lang="ru-RU" sz="1800" dirty="0" smtClean="0"/>
              <a:t>справа </a:t>
            </a:r>
            <a:r>
              <a:rPr lang="ru-RU" sz="1800" dirty="0" smtClean="0"/>
              <a:t>размещен файл в </a:t>
            </a:r>
            <a:r>
              <a:rPr lang="en-US" sz="1800" dirty="0" smtClean="0"/>
              <a:t>Excel </a:t>
            </a:r>
            <a:r>
              <a:rPr lang="ru-RU" sz="1800" dirty="0" smtClean="0"/>
              <a:t>(</a:t>
            </a:r>
            <a:r>
              <a:rPr lang="en-US" sz="1800" dirty="0" smtClean="0"/>
              <a:t>File</a:t>
            </a:r>
            <a:r>
              <a:rPr lang="ru-RU" sz="1800" dirty="0" smtClean="0"/>
              <a:t> или </a:t>
            </a:r>
            <a:r>
              <a:rPr lang="en-US" sz="1800" dirty="0"/>
              <a:t>suicides_alcohol_unemployed_124_theory.xlsx)</a:t>
            </a:r>
            <a:r>
              <a:rPr lang="ru-RU" sz="1800" dirty="0" smtClean="0"/>
              <a:t>, в котором на основе этих формул рассчитаны вручную все параметры </a:t>
            </a:r>
            <a:r>
              <a:rPr lang="ru-RU" sz="1800" dirty="0" smtClean="0"/>
              <a:t>множественной </a:t>
            </a:r>
            <a:r>
              <a:rPr lang="ru-RU" sz="1800" dirty="0" smtClean="0"/>
              <a:t>линейной </a:t>
            </a:r>
            <a:r>
              <a:rPr lang="ru-RU" sz="1800" dirty="0" smtClean="0"/>
              <a:t>регрессии</a:t>
            </a:r>
            <a:r>
              <a:rPr lang="ru-RU" sz="1800" dirty="0" smtClean="0"/>
              <a:t>: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ru-RU" sz="1800" dirty="0" smtClean="0"/>
              <a:t>расчет </a:t>
            </a:r>
            <a:r>
              <a:rPr lang="ru-RU" sz="1800" dirty="0" smtClean="0"/>
              <a:t>по которой был получен автоматически в </a:t>
            </a:r>
            <a:r>
              <a:rPr lang="en-US" sz="1800" dirty="0" err="1" smtClean="0"/>
              <a:t>Eviews</a:t>
            </a:r>
            <a:r>
              <a:rPr lang="en-US" sz="1800" dirty="0" smtClean="0"/>
              <a:t> </a:t>
            </a:r>
            <a:r>
              <a:rPr lang="ru-RU" sz="1800" dirty="0" smtClean="0"/>
              <a:t>и в </a:t>
            </a:r>
            <a:r>
              <a:rPr lang="en-US" sz="1800" dirty="0" smtClean="0"/>
              <a:t>Excel.</a:t>
            </a:r>
            <a:br>
              <a:rPr lang="en-US" sz="1800" dirty="0" smtClean="0"/>
            </a:br>
            <a:r>
              <a:rPr lang="ru-RU" sz="1800" dirty="0" smtClean="0"/>
              <a:t>Возьмите эти или другие ваши ряды. Сначала автоматически рассчитайте линейную </a:t>
            </a:r>
            <a:r>
              <a:rPr lang="ru-RU" sz="1800" dirty="0" smtClean="0"/>
              <a:t>множественную </a:t>
            </a:r>
            <a:r>
              <a:rPr lang="ru-RU" sz="1800" dirty="0" smtClean="0"/>
              <a:t>регрессию, а затем вручную. </a:t>
            </a:r>
            <a:r>
              <a:rPr lang="ru-RU" sz="1800" dirty="0" smtClean="0"/>
              <a:t>Сравните </a:t>
            </a:r>
            <a:r>
              <a:rPr lang="ru-RU" sz="1800" dirty="0" smtClean="0"/>
              <a:t>полученные значения. Все должно сходиться с точностью до 6 знаков после запятой и больше. </a:t>
            </a:r>
            <a:endParaRPr lang="ru-RU" sz="1800" b="1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485691"/>
            <a:ext cx="5762625" cy="4191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390481"/>
            <a:ext cx="7742122" cy="317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3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3600" dirty="0" smtClean="0"/>
              <a:t>Коэффициенты </a:t>
            </a:r>
            <a:r>
              <a:rPr lang="ru-RU" sz="3600" dirty="0" smtClean="0"/>
              <a:t>регрессии и константа.</a:t>
            </a:r>
            <a:br>
              <a:rPr lang="ru-RU" sz="3600" dirty="0" smtClean="0"/>
            </a:br>
            <a:r>
              <a:rPr lang="ru-RU" sz="3600" dirty="0" smtClean="0"/>
              <a:t>Формула </a:t>
            </a:r>
            <a:r>
              <a:rPr lang="ru-RU" sz="3600" dirty="0" smtClean="0"/>
              <a:t>для расчета.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84125" y="2723327"/>
            <a:ext cx="3528392" cy="552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Вектор параметров уравнения множественной регрессии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34298" y="1340769"/>
            <a:ext cx="4149207" cy="5040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Вывод итогов в </a:t>
            </a:r>
            <a:r>
              <a:rPr lang="en-US" sz="2400" dirty="0" smtClean="0">
                <a:solidFill>
                  <a:schemeClr val="tx1"/>
                </a:solidFill>
              </a:rPr>
              <a:t>Excel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74510" y="3138225"/>
            <a:ext cx="4149207" cy="5040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Вывод итогов в </a:t>
            </a:r>
            <a:r>
              <a:rPr lang="en-US" sz="2400" dirty="0" err="1" smtClean="0">
                <a:solidFill>
                  <a:schemeClr val="tx1"/>
                </a:solidFill>
              </a:rPr>
              <a:t>EViews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9180" y="3789040"/>
            <a:ext cx="4124325" cy="28003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712955"/>
            <a:ext cx="4333077" cy="9810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560" y="3418443"/>
            <a:ext cx="523875" cy="44767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5760" y="2580243"/>
            <a:ext cx="447675" cy="83820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884125" y="3390301"/>
            <a:ext cx="3528392" cy="552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Транспонированная матрица от матрицы Х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0561" y="4190481"/>
            <a:ext cx="1114425" cy="400050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1337887" y="4089060"/>
            <a:ext cx="3528392" cy="552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Обратная матрица от матрицы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42896" y="4546484"/>
            <a:ext cx="638175" cy="41910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9369" y="5033106"/>
            <a:ext cx="753564" cy="565173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1081384" y="5058475"/>
            <a:ext cx="3852914" cy="9776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Вектор, полученный от произведения транспонированной матрицы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18309" y="5679787"/>
            <a:ext cx="294444" cy="348526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2492681" y="5776942"/>
            <a:ext cx="2212198" cy="6374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и</a:t>
            </a:r>
            <a:r>
              <a:rPr lang="ru-RU" dirty="0" smtClean="0">
                <a:solidFill>
                  <a:schemeClr val="tx1"/>
                </a:solidFill>
              </a:rPr>
              <a:t> ряда значений зависимой переменной </a:t>
            </a:r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49385" y="1873182"/>
            <a:ext cx="4134119" cy="74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42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576431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dirty="0" smtClean="0"/>
              <a:t>Средние коэффициенты эластичности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(представляют значения коэффициентов регрессии в относительном виде, а именно – при изменении на 1% значения каждого регрессора на сколько процентов изменится значение зависимой переменной) 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764" y="1588758"/>
            <a:ext cx="5148064" cy="6921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Запись формулы в общем виде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308624"/>
            <a:ext cx="1670256" cy="11206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679" y="4122064"/>
            <a:ext cx="1885129" cy="129300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681" y="5415069"/>
            <a:ext cx="1836204" cy="1224136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53752" y="3367431"/>
            <a:ext cx="5598368" cy="6921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Запись формулы для данного случая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35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3200" dirty="0" smtClean="0"/>
              <a:t>Коэффициент детерминации или </a:t>
            </a:r>
            <a:r>
              <a:rPr lang="en-US" sz="3200" dirty="0" smtClean="0"/>
              <a:t>R </a:t>
            </a:r>
            <a:r>
              <a:rPr lang="ru-RU" sz="3200" dirty="0" smtClean="0"/>
              <a:t>квадрат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(</a:t>
            </a:r>
            <a:r>
              <a:rPr lang="en-US" sz="3600" dirty="0" smtClean="0"/>
              <a:t>R-squared</a:t>
            </a:r>
            <a:r>
              <a:rPr lang="ru-RU" sz="3600" dirty="0" smtClean="0"/>
              <a:t>).</a:t>
            </a:r>
            <a:r>
              <a:rPr lang="en-US" sz="3600" dirty="0" smtClean="0"/>
              <a:t>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42006" y="4962948"/>
            <a:ext cx="3460346" cy="82368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Формула для расчета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6" name="Стрелка вниз 35"/>
          <p:cNvSpPr/>
          <p:nvPr/>
        </p:nvSpPr>
        <p:spPr>
          <a:xfrm rot="10628541">
            <a:off x="2279595" y="4669665"/>
            <a:ext cx="244634" cy="30359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471820" y="5465191"/>
            <a:ext cx="3460346" cy="11085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Эта же формула может встречаться в </a:t>
            </a:r>
            <a:r>
              <a:rPr lang="ru-RU" sz="2400" dirty="0" smtClean="0">
                <a:solidFill>
                  <a:schemeClr val="tx1"/>
                </a:solidFill>
              </a:rPr>
              <a:t>виде таких записей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8" name="Стрелка вниз 37"/>
          <p:cNvSpPr/>
          <p:nvPr/>
        </p:nvSpPr>
        <p:spPr>
          <a:xfrm rot="8558777">
            <a:off x="5667015" y="4567183"/>
            <a:ext cx="244634" cy="94685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 rot="11314798">
            <a:off x="7520957" y="4623177"/>
            <a:ext cx="244634" cy="87927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084991"/>
            <a:ext cx="8534400" cy="250507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1219118"/>
            <a:ext cx="9113699" cy="697714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Для коэффициента детерминации формулы для парной и множественной регрессии совпадают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9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6890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ru-RU" sz="2400" dirty="0" smtClean="0"/>
              <a:t>Скорректированный </a:t>
            </a:r>
            <a:r>
              <a:rPr lang="en-US" sz="2400" dirty="0" smtClean="0"/>
              <a:t>(</a:t>
            </a:r>
            <a:r>
              <a:rPr lang="ru-RU" sz="2400" dirty="0" smtClean="0"/>
              <a:t>нормированный) коэффициент детерминации или </a:t>
            </a:r>
            <a:r>
              <a:rPr lang="ru-RU" sz="2400" b="1" dirty="0" smtClean="0"/>
              <a:t>скорректированный </a:t>
            </a:r>
            <a:r>
              <a:rPr lang="en-US" sz="2400" b="1" dirty="0" smtClean="0"/>
              <a:t>R </a:t>
            </a:r>
            <a:r>
              <a:rPr lang="ru-RU" sz="2400" b="1" dirty="0" smtClean="0"/>
              <a:t>квадрат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(</a:t>
            </a:r>
            <a:r>
              <a:rPr lang="en-US" sz="2400" dirty="0"/>
              <a:t>A</a:t>
            </a:r>
            <a:r>
              <a:rPr lang="en-US" sz="2400" dirty="0" smtClean="0"/>
              <a:t>djusted R-squared</a:t>
            </a:r>
            <a:r>
              <a:rPr lang="ru-RU" sz="2400" dirty="0" smtClean="0"/>
              <a:t>).</a:t>
            </a:r>
            <a:r>
              <a:rPr lang="en-US" sz="2400" dirty="0" smtClean="0"/>
              <a:t>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9337" y="2600615"/>
            <a:ext cx="4277018" cy="82368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n</a:t>
            </a:r>
            <a:r>
              <a:rPr lang="en-US" sz="2400" dirty="0" smtClean="0">
                <a:solidFill>
                  <a:schemeClr val="tx1"/>
                </a:solidFill>
              </a:rPr>
              <a:t> – </a:t>
            </a:r>
            <a:r>
              <a:rPr lang="ru-RU" sz="2400" dirty="0" smtClean="0">
                <a:solidFill>
                  <a:schemeClr val="tx1"/>
                </a:solidFill>
              </a:rPr>
              <a:t>число </a:t>
            </a:r>
            <a:r>
              <a:rPr lang="ru-RU" sz="2400" dirty="0" smtClean="0">
                <a:solidFill>
                  <a:schemeClr val="tx1"/>
                </a:solidFill>
              </a:rPr>
              <a:t>наблюдений,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в данном примере = 124.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-2973" y="3424300"/>
            <a:ext cx="4318945" cy="11085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m - </a:t>
            </a:r>
            <a:r>
              <a:rPr lang="ru-RU" sz="2400" dirty="0" smtClean="0">
                <a:solidFill>
                  <a:schemeClr val="tx1"/>
                </a:solidFill>
              </a:rPr>
              <a:t>число регрессоров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(независимых переменных</a:t>
            </a:r>
            <a:r>
              <a:rPr lang="ru-RU" sz="2400" dirty="0" smtClean="0">
                <a:solidFill>
                  <a:schemeClr val="tx1"/>
                </a:solidFill>
              </a:rPr>
              <a:t>), в данном примере = 2.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2973" y="4532828"/>
            <a:ext cx="4149207" cy="5040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Вывод итогов в </a:t>
            </a:r>
            <a:r>
              <a:rPr lang="en-US" sz="2400" dirty="0" smtClean="0">
                <a:solidFill>
                  <a:schemeClr val="tx1"/>
                </a:solidFill>
              </a:rPr>
              <a:t>Excel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94793" y="3992084"/>
            <a:ext cx="4149207" cy="5040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Вывод итогов в </a:t>
            </a:r>
            <a:r>
              <a:rPr lang="en-US" sz="2400" dirty="0" err="1" smtClean="0">
                <a:solidFill>
                  <a:schemeClr val="tx1"/>
                </a:solidFill>
              </a:rPr>
              <a:t>EViews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8104" y="1598892"/>
            <a:ext cx="3635896" cy="2397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rgbClr val="22222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Для того, чтобы была возможность сравнивать модели с разным числом регрессоров (</a:t>
            </a:r>
            <a:r>
              <a:rPr lang="en-US" sz="1400" dirty="0">
                <a:solidFill>
                  <a:srgbClr val="22222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u-RU" sz="1400" dirty="0">
                <a:solidFill>
                  <a:srgbClr val="22222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 так, чтобы это число не влияло на статистику </a:t>
            </a:r>
            <a:r>
              <a:rPr lang="en-US" sz="1400" dirty="0">
                <a:solidFill>
                  <a:srgbClr val="22222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 </a:t>
            </a:r>
            <a:r>
              <a:rPr lang="ru-RU" sz="1400" dirty="0">
                <a:solidFill>
                  <a:srgbClr val="22222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квадрата </a:t>
            </a:r>
            <a:r>
              <a:rPr lang="ru-RU" sz="1400" dirty="0" smtClean="0">
                <a:solidFill>
                  <a:srgbClr val="22222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обычно  используется</a:t>
            </a:r>
            <a:r>
              <a:rPr lang="ru-RU" sz="1400" dirty="0">
                <a:solidFill>
                  <a:srgbClr val="22222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solidFill>
                  <a:srgbClr val="22222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скорректированный </a:t>
            </a:r>
            <a:r>
              <a:rPr lang="ru-RU" sz="1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коэффициент </a:t>
            </a:r>
            <a:r>
              <a:rPr lang="ru-RU" sz="14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детерминации (</a:t>
            </a:r>
            <a:r>
              <a:rPr lang="en-US" sz="1400" b="1" dirty="0"/>
              <a:t>Adjusted R-squared</a:t>
            </a:r>
            <a:r>
              <a:rPr lang="ru-RU" sz="14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 котором используются несмещенные оценки дисперсий. </a:t>
            </a:r>
            <a:r>
              <a:rPr lang="en-US" sz="1400" dirty="0"/>
              <a:t>Adjusted R-squared</a:t>
            </a:r>
            <a:r>
              <a:rPr lang="ru-RU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дает штраф за дополнительно включенные регрессоры. </a:t>
            </a:r>
            <a:endParaRPr lang="ru-RU" sz="1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793" y="4496140"/>
            <a:ext cx="3518488" cy="2359265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0" y="1149507"/>
            <a:ext cx="9113699" cy="483311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Для скорректированного коэффициента детерминации формулы для парной и множественной регрессии совпадают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696" y="1667165"/>
            <a:ext cx="3914775" cy="9334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973" y="5057110"/>
            <a:ext cx="2990797" cy="173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67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2530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2800" dirty="0"/>
              <a:t>F-</a:t>
            </a:r>
            <a:r>
              <a:rPr lang="ru-RU" sz="2800" dirty="0" smtClean="0"/>
              <a:t>критерий </a:t>
            </a:r>
            <a:r>
              <a:rPr lang="ru-RU" sz="2800" dirty="0"/>
              <a:t>Фишера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5229200"/>
            <a:ext cx="4809731" cy="5040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Вывод итогов в </a:t>
            </a:r>
            <a:r>
              <a:rPr lang="en-US" sz="2400" dirty="0" smtClean="0">
                <a:solidFill>
                  <a:schemeClr val="tx1"/>
                </a:solidFill>
              </a:rPr>
              <a:t>Excel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69911" y="1484784"/>
            <a:ext cx="4149207" cy="5040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Вывод итогов в </a:t>
            </a:r>
            <a:r>
              <a:rPr lang="en-US" sz="2400" dirty="0" err="1" smtClean="0">
                <a:solidFill>
                  <a:schemeClr val="tx1"/>
                </a:solidFill>
              </a:rPr>
              <a:t>EViews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83" y="977828"/>
            <a:ext cx="2552700" cy="93345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9337" y="1966596"/>
            <a:ext cx="4277018" cy="82368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n</a:t>
            </a:r>
            <a:r>
              <a:rPr lang="en-US" sz="2400" dirty="0" smtClean="0">
                <a:solidFill>
                  <a:schemeClr val="tx1"/>
                </a:solidFill>
              </a:rPr>
              <a:t> – </a:t>
            </a:r>
            <a:r>
              <a:rPr lang="ru-RU" sz="2400" dirty="0" smtClean="0">
                <a:solidFill>
                  <a:schemeClr val="tx1"/>
                </a:solidFill>
              </a:rPr>
              <a:t>число </a:t>
            </a:r>
            <a:r>
              <a:rPr lang="ru-RU" sz="2400" dirty="0" smtClean="0">
                <a:solidFill>
                  <a:schemeClr val="tx1"/>
                </a:solidFill>
              </a:rPr>
              <a:t>наблюдений,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в данном примере = 124.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337" y="2795751"/>
            <a:ext cx="4318945" cy="11085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m - </a:t>
            </a:r>
            <a:r>
              <a:rPr lang="ru-RU" sz="2400" dirty="0" smtClean="0">
                <a:solidFill>
                  <a:schemeClr val="tx1"/>
                </a:solidFill>
              </a:rPr>
              <a:t>число регрессоров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(независимых переменных</a:t>
            </a:r>
            <a:r>
              <a:rPr lang="ru-RU" sz="2400" dirty="0" smtClean="0">
                <a:solidFill>
                  <a:schemeClr val="tx1"/>
                </a:solidFill>
              </a:rPr>
              <a:t>), в данном примере = 2.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82" y="4082383"/>
            <a:ext cx="3133725" cy="5715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7235" y="2036416"/>
            <a:ext cx="4105275" cy="29051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82" y="5877272"/>
            <a:ext cx="713752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2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9269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dirty="0" smtClean="0"/>
              <a:t>Расчет критического значения </a:t>
            </a:r>
            <a:r>
              <a:rPr lang="en-US" sz="2800" dirty="0" smtClean="0"/>
              <a:t>F-</a:t>
            </a:r>
            <a:r>
              <a:rPr lang="ru-RU" sz="2800" dirty="0" smtClean="0"/>
              <a:t>критерия </a:t>
            </a:r>
            <a:r>
              <a:rPr lang="ru-RU" sz="2800" dirty="0"/>
              <a:t>Фишера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692696"/>
            <a:ext cx="4277018" cy="82368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n</a:t>
            </a:r>
            <a:r>
              <a:rPr lang="en-US" sz="2400" dirty="0" smtClean="0">
                <a:solidFill>
                  <a:schemeClr val="tx1"/>
                </a:solidFill>
              </a:rPr>
              <a:t> – </a:t>
            </a:r>
            <a:r>
              <a:rPr lang="ru-RU" sz="2400" dirty="0" smtClean="0">
                <a:solidFill>
                  <a:schemeClr val="tx1"/>
                </a:solidFill>
              </a:rPr>
              <a:t>число </a:t>
            </a:r>
            <a:r>
              <a:rPr lang="ru-RU" sz="2400" dirty="0" smtClean="0">
                <a:solidFill>
                  <a:schemeClr val="tx1"/>
                </a:solidFill>
              </a:rPr>
              <a:t>наблюдений,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в данном примере = 124.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09542" y="1516381"/>
            <a:ext cx="4318945" cy="11085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m - </a:t>
            </a:r>
            <a:r>
              <a:rPr lang="ru-RU" sz="2400" dirty="0" smtClean="0">
                <a:solidFill>
                  <a:schemeClr val="tx1"/>
                </a:solidFill>
              </a:rPr>
              <a:t>число регрессоров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(независимых переменных</a:t>
            </a:r>
            <a:r>
              <a:rPr lang="ru-RU" sz="2400" dirty="0" smtClean="0">
                <a:solidFill>
                  <a:schemeClr val="tx1"/>
                </a:solidFill>
              </a:rPr>
              <a:t>), в данном примере = 2.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749890"/>
            <a:ext cx="3133725" cy="5715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19" y="2793036"/>
            <a:ext cx="8869013" cy="406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94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17871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dirty="0" smtClean="0"/>
              <a:t>Стандартные ошибки коэффициентов регрессии </a:t>
            </a:r>
            <a:r>
              <a:rPr lang="ru-RU" sz="3600" dirty="0" smtClean="0"/>
              <a:t>(</a:t>
            </a:r>
            <a:r>
              <a:rPr lang="en-US" sz="3600" dirty="0" smtClean="0"/>
              <a:t>Std. Error</a:t>
            </a:r>
            <a:r>
              <a:rPr lang="ru-RU" sz="3600" dirty="0" smtClean="0"/>
              <a:t>)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67037" y="3501008"/>
            <a:ext cx="4149207" cy="5040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Вывод итогов в </a:t>
            </a:r>
            <a:r>
              <a:rPr lang="en-US" sz="2400" dirty="0" err="1" smtClean="0">
                <a:solidFill>
                  <a:schemeClr val="tx1"/>
                </a:solidFill>
              </a:rPr>
              <a:t>EViews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441" y="4897550"/>
            <a:ext cx="4809731" cy="5040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Вывод итогов в </a:t>
            </a:r>
            <a:r>
              <a:rPr lang="en-US" sz="2400" dirty="0" smtClean="0">
                <a:solidFill>
                  <a:schemeClr val="tx1"/>
                </a:solidFill>
              </a:rPr>
              <a:t>Excel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41" y="1161182"/>
            <a:ext cx="2780367" cy="94461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3" y="2272766"/>
            <a:ext cx="2369899" cy="71861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40" y="3089283"/>
            <a:ext cx="2510330" cy="81504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427" y="4088819"/>
            <a:ext cx="2573041" cy="74350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80362" y="4005064"/>
            <a:ext cx="4095750" cy="282892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913" y="5440235"/>
            <a:ext cx="4856259" cy="77527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15949" y="1286491"/>
            <a:ext cx="1390650" cy="70485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11186" y="2231257"/>
            <a:ext cx="1400175" cy="67627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20724" y="3156374"/>
            <a:ext cx="1285875" cy="62865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180506" y="4108148"/>
            <a:ext cx="1485900" cy="70485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289040" y="2156096"/>
            <a:ext cx="3505200" cy="752475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084168" y="1442988"/>
            <a:ext cx="838200" cy="38100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164288" y="1441721"/>
            <a:ext cx="885825" cy="390525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238502" y="1449979"/>
            <a:ext cx="923925" cy="381000"/>
          </a:xfrm>
          <a:prstGeom prst="rect">
            <a:avLst/>
          </a:prstGeom>
        </p:spPr>
      </p:pic>
      <p:sp>
        <p:nvSpPr>
          <p:cNvPr id="31" name="Стрелка вправо 30"/>
          <p:cNvSpPr/>
          <p:nvPr/>
        </p:nvSpPr>
        <p:spPr>
          <a:xfrm rot="2551939">
            <a:off x="6650020" y="1972427"/>
            <a:ext cx="544693" cy="2113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rot="4877195">
            <a:off x="7485932" y="2019830"/>
            <a:ext cx="706523" cy="26387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6113804">
            <a:off x="8425137" y="2166960"/>
            <a:ext cx="926597" cy="21161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53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17871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2800" dirty="0" smtClean="0"/>
              <a:t>t</a:t>
            </a:r>
            <a:r>
              <a:rPr lang="ru-RU" sz="2800" dirty="0" smtClean="0"/>
              <a:t>-статистики </a:t>
            </a:r>
            <a:r>
              <a:rPr lang="ru-RU" sz="2800" dirty="0"/>
              <a:t>для коэффициентов </a:t>
            </a:r>
            <a:r>
              <a:rPr lang="ru-RU" sz="2800" dirty="0" smtClean="0"/>
              <a:t>регрессии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3600" dirty="0" smtClean="0"/>
              <a:t>(</a:t>
            </a:r>
            <a:r>
              <a:rPr lang="en-US" sz="3600" dirty="0" smtClean="0"/>
              <a:t>t-Statistics</a:t>
            </a:r>
            <a:r>
              <a:rPr lang="ru-RU" sz="3600" dirty="0" smtClean="0"/>
              <a:t>)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67037" y="3501008"/>
            <a:ext cx="4149207" cy="5040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Вывод итогов в </a:t>
            </a:r>
            <a:r>
              <a:rPr lang="en-US" sz="2400" dirty="0" err="1" smtClean="0">
                <a:solidFill>
                  <a:schemeClr val="tx1"/>
                </a:solidFill>
              </a:rPr>
              <a:t>EViews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444" y="5227441"/>
            <a:ext cx="4809731" cy="5040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Вывод итогов в </a:t>
            </a:r>
            <a:r>
              <a:rPr lang="en-US" sz="2400" dirty="0" smtClean="0">
                <a:solidFill>
                  <a:schemeClr val="tx1"/>
                </a:solidFill>
              </a:rPr>
              <a:t>Excel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0809" y="4088819"/>
            <a:ext cx="4095750" cy="27813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44" y="5834533"/>
            <a:ext cx="5010150" cy="74295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44" y="2430960"/>
            <a:ext cx="870286" cy="7927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512" y="3326732"/>
            <a:ext cx="871660" cy="93786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678" y="4346853"/>
            <a:ext cx="860290" cy="84881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28" y="1094464"/>
            <a:ext cx="1233460" cy="123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76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6555</TotalTime>
  <Words>390</Words>
  <Application>Microsoft Office PowerPoint</Application>
  <PresentationFormat>Экран (4:3)</PresentationFormat>
  <Paragraphs>70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Default Design</vt:lpstr>
      <vt:lpstr>Дисциплина: Эконометрика и экономико-математические методы и модели</vt:lpstr>
      <vt:lpstr>Коэффициенты регрессии и константа. Формула для расчета.</vt:lpstr>
      <vt:lpstr>Средние коэффициенты эластичности  (представляют значения коэффициентов регрессии в относительном виде, а именно – при изменении на 1% значения каждого регрессора на сколько процентов изменится значение зависимой переменной)  </vt:lpstr>
      <vt:lpstr>Коэффициент детерминации или R квадрат (R-squared). </vt:lpstr>
      <vt:lpstr>Скорректированный (нормированный) коэффициент детерминации или скорректированный R квадрат (Adjusted R-squared). </vt:lpstr>
      <vt:lpstr>F-критерий Фишера</vt:lpstr>
      <vt:lpstr>Расчет критического значения F-критерия Фишера</vt:lpstr>
      <vt:lpstr>Стандартные ошибки коэффициентов регрессии (Std. Error)</vt:lpstr>
      <vt:lpstr>t-статистики для коэффициентов регрессии  (t-Statistics)</vt:lpstr>
      <vt:lpstr>Критическое значение t-статистики для коэффициентов регрессии </vt:lpstr>
      <vt:lpstr>Доверительные интервалы для коэффициентов регрессии при уровне значимости 0.05</vt:lpstr>
      <vt:lpstr>Стандартная ошибка регрессии (S.E. of regression).</vt:lpstr>
      <vt:lpstr>Задание. Рядом с этой презентацией на странице ekonomika.by/akulich справа размещен файл в Excel (File или suicides_alcohol_unemployed_124_theory.xlsx), в котором на основе этих формул рассчитаны вручную все параметры множественной линейной регрессии:    расчет по которой был получен автоматически в Eviews и в Excel. Возьмите эти или другие ваши ряды. Сначала автоматически рассчитайте линейную множественную регрессию, а затем вручную. Сравните полученные значения. Все должно сходиться с точностью до 6 знаков после запятой и больше. </vt:lpstr>
    </vt:vector>
  </TitlesOfParts>
  <Company>Bielarus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Uladz</dc:creator>
  <cp:lastModifiedBy>Пользователь Windows</cp:lastModifiedBy>
  <cp:revision>404</cp:revision>
  <dcterms:created xsi:type="dcterms:W3CDTF">2005-09-02T03:59:20Z</dcterms:created>
  <dcterms:modified xsi:type="dcterms:W3CDTF">2019-10-14T14:37:24Z</dcterms:modified>
</cp:coreProperties>
</file>