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5" r:id="rId1"/>
  </p:sldMasterIdLst>
  <p:notesMasterIdLst>
    <p:notesMasterId r:id="rId47"/>
  </p:notesMasterIdLst>
  <p:handoutMasterIdLst>
    <p:handoutMasterId r:id="rId48"/>
  </p:handoutMasterIdLst>
  <p:sldIdLst>
    <p:sldId id="443" r:id="rId2"/>
    <p:sldId id="931" r:id="rId3"/>
    <p:sldId id="973" r:id="rId4"/>
    <p:sldId id="933" r:id="rId5"/>
    <p:sldId id="937" r:id="rId6"/>
    <p:sldId id="932" r:id="rId7"/>
    <p:sldId id="977" r:id="rId8"/>
    <p:sldId id="974" r:id="rId9"/>
    <p:sldId id="972" r:id="rId10"/>
    <p:sldId id="935" r:id="rId11"/>
    <p:sldId id="936" r:id="rId12"/>
    <p:sldId id="938" r:id="rId13"/>
    <p:sldId id="939" r:id="rId14"/>
    <p:sldId id="975" r:id="rId15"/>
    <p:sldId id="940" r:id="rId16"/>
    <p:sldId id="941" r:id="rId17"/>
    <p:sldId id="958" r:id="rId18"/>
    <p:sldId id="959" r:id="rId19"/>
    <p:sldId id="970" r:id="rId20"/>
    <p:sldId id="971" r:id="rId21"/>
    <p:sldId id="942" r:id="rId22"/>
    <p:sldId id="943" r:id="rId23"/>
    <p:sldId id="945" r:id="rId24"/>
    <p:sldId id="946" r:id="rId25"/>
    <p:sldId id="947" r:id="rId26"/>
    <p:sldId id="948" r:id="rId27"/>
    <p:sldId id="950" r:id="rId28"/>
    <p:sldId id="951" r:id="rId29"/>
    <p:sldId id="944" r:id="rId30"/>
    <p:sldId id="952" r:id="rId31"/>
    <p:sldId id="953" r:id="rId32"/>
    <p:sldId id="967" r:id="rId33"/>
    <p:sldId id="968" r:id="rId34"/>
    <p:sldId id="954" r:id="rId35"/>
    <p:sldId id="969" r:id="rId36"/>
    <p:sldId id="956" r:id="rId37"/>
    <p:sldId id="957" r:id="rId38"/>
    <p:sldId id="961" r:id="rId39"/>
    <p:sldId id="960" r:id="rId40"/>
    <p:sldId id="964" r:id="rId41"/>
    <p:sldId id="965" r:id="rId42"/>
    <p:sldId id="966" r:id="rId43"/>
    <p:sldId id="962" r:id="rId44"/>
    <p:sldId id="963" r:id="rId45"/>
    <p:sldId id="976"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7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5A2781"/>
    <a:srgbClr val="0066FF"/>
    <a:srgbClr val="FFE0B3"/>
    <a:srgbClr val="CCFFFF"/>
    <a:srgbClr val="CCFF99"/>
    <a:srgbClr val="FFDC6D"/>
    <a:srgbClr val="FFEAA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2128" autoAdjust="0"/>
  </p:normalViewPr>
  <p:slideViewPr>
    <p:cSldViewPr>
      <p:cViewPr varScale="1">
        <p:scale>
          <a:sx n="100" d="100"/>
          <a:sy n="100" d="100"/>
        </p:scale>
        <p:origin x="222" y="102"/>
      </p:cViewPr>
      <p:guideLst>
        <p:guide orient="horz" pos="2880"/>
        <p:guide pos="7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6" d="100"/>
        <a:sy n="96" d="100"/>
      </p:scale>
      <p:origin x="0" y="4896"/>
    </p:cViewPr>
  </p:sorterViewPr>
  <p:notesViewPr>
    <p:cSldViewPr>
      <p:cViewPr>
        <p:scale>
          <a:sx n="80" d="100"/>
          <a:sy n="80" d="100"/>
        </p:scale>
        <p:origin x="-1206"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40291"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40292"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40293"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9F73003-08B0-4E33-B498-59D0247E291B}" type="slidenum">
              <a:rPr lang="en-US"/>
              <a:pPr>
                <a:defRPr/>
              </a:pPr>
              <a:t>‹#›</a:t>
            </a:fld>
            <a:endParaRPr lang="en-US"/>
          </a:p>
        </p:txBody>
      </p:sp>
    </p:spTree>
    <p:extLst>
      <p:ext uri="{BB962C8B-B14F-4D97-AF65-F5344CB8AC3E}">
        <p14:creationId xmlns:p14="http://schemas.microsoft.com/office/powerpoint/2010/main" val="396096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Lecture notes:</a:t>
            </a:r>
          </a:p>
          <a:p>
            <a:pPr lvl="0"/>
            <a:r>
              <a:rPr lang="en-US" noProof="0" smtClean="0"/>
              <a:t>n.a.</a:t>
            </a:r>
          </a:p>
          <a:p>
            <a:pPr lvl="0"/>
            <a:endParaRPr lang="en-US" noProof="0" smtClean="0"/>
          </a:p>
          <a:p>
            <a:pPr lvl="0"/>
            <a:r>
              <a:rPr lang="en-US" noProof="0" smtClean="0"/>
              <a:t>To the Instructor:</a:t>
            </a:r>
          </a:p>
          <a:p>
            <a:pPr lvl="0"/>
            <a:r>
              <a:rPr lang="en-US" noProof="0" smtClean="0"/>
              <a:t>n.a. </a:t>
            </a:r>
          </a:p>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4AF292F-3E0C-4B07-9AB9-CF56BA574635}" type="slidenum">
              <a:rPr lang="en-US"/>
              <a:pPr>
                <a:defRPr/>
              </a:pPr>
              <a:t>‹#›</a:t>
            </a:fld>
            <a:endParaRPr lang="en-US"/>
          </a:p>
        </p:txBody>
      </p:sp>
    </p:spTree>
    <p:extLst>
      <p:ext uri="{BB962C8B-B14F-4D97-AF65-F5344CB8AC3E}">
        <p14:creationId xmlns:p14="http://schemas.microsoft.com/office/powerpoint/2010/main" val="4148760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80AD0AF-9641-4A2F-9829-B8F7233F1E0E}" type="slidenum">
              <a:rPr lang="en-US" sz="1200" smtClean="0"/>
              <a:pPr/>
              <a:t>1</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885678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10</a:t>
            </a:fld>
            <a:endParaRPr lang="ru-RU"/>
          </a:p>
        </p:txBody>
      </p:sp>
    </p:spTree>
    <p:extLst>
      <p:ext uri="{BB962C8B-B14F-4D97-AF65-F5344CB8AC3E}">
        <p14:creationId xmlns:p14="http://schemas.microsoft.com/office/powerpoint/2010/main" val="1599835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11</a:t>
            </a:fld>
            <a:endParaRPr lang="ru-RU"/>
          </a:p>
        </p:txBody>
      </p:sp>
    </p:spTree>
    <p:extLst>
      <p:ext uri="{BB962C8B-B14F-4D97-AF65-F5344CB8AC3E}">
        <p14:creationId xmlns:p14="http://schemas.microsoft.com/office/powerpoint/2010/main" val="4091661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12</a:t>
            </a:fld>
            <a:endParaRPr lang="ru-RU"/>
          </a:p>
        </p:txBody>
      </p:sp>
    </p:spTree>
    <p:extLst>
      <p:ext uri="{BB962C8B-B14F-4D97-AF65-F5344CB8AC3E}">
        <p14:creationId xmlns:p14="http://schemas.microsoft.com/office/powerpoint/2010/main" val="3063887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13</a:t>
            </a:fld>
            <a:endParaRPr lang="ru-RU"/>
          </a:p>
        </p:txBody>
      </p:sp>
    </p:spTree>
    <p:extLst>
      <p:ext uri="{BB962C8B-B14F-4D97-AF65-F5344CB8AC3E}">
        <p14:creationId xmlns:p14="http://schemas.microsoft.com/office/powerpoint/2010/main" val="373165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14</a:t>
            </a:fld>
            <a:endParaRPr lang="ru-RU"/>
          </a:p>
        </p:txBody>
      </p:sp>
    </p:spTree>
    <p:extLst>
      <p:ext uri="{BB962C8B-B14F-4D97-AF65-F5344CB8AC3E}">
        <p14:creationId xmlns:p14="http://schemas.microsoft.com/office/powerpoint/2010/main" val="3679159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15</a:t>
            </a:fld>
            <a:endParaRPr lang="ru-RU"/>
          </a:p>
        </p:txBody>
      </p:sp>
    </p:spTree>
    <p:extLst>
      <p:ext uri="{BB962C8B-B14F-4D97-AF65-F5344CB8AC3E}">
        <p14:creationId xmlns:p14="http://schemas.microsoft.com/office/powerpoint/2010/main" val="4156597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16</a:t>
            </a:fld>
            <a:endParaRPr lang="ru-RU"/>
          </a:p>
        </p:txBody>
      </p:sp>
    </p:spTree>
    <p:extLst>
      <p:ext uri="{BB962C8B-B14F-4D97-AF65-F5344CB8AC3E}">
        <p14:creationId xmlns:p14="http://schemas.microsoft.com/office/powerpoint/2010/main" val="239410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17</a:t>
            </a:fld>
            <a:endParaRPr lang="ru-RU"/>
          </a:p>
        </p:txBody>
      </p:sp>
    </p:spTree>
    <p:extLst>
      <p:ext uri="{BB962C8B-B14F-4D97-AF65-F5344CB8AC3E}">
        <p14:creationId xmlns:p14="http://schemas.microsoft.com/office/powerpoint/2010/main" val="1046198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18</a:t>
            </a:fld>
            <a:endParaRPr lang="ru-RU"/>
          </a:p>
        </p:txBody>
      </p:sp>
    </p:spTree>
    <p:extLst>
      <p:ext uri="{BB962C8B-B14F-4D97-AF65-F5344CB8AC3E}">
        <p14:creationId xmlns:p14="http://schemas.microsoft.com/office/powerpoint/2010/main" val="3262556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19</a:t>
            </a:fld>
            <a:endParaRPr lang="ru-RU"/>
          </a:p>
        </p:txBody>
      </p:sp>
    </p:spTree>
    <p:extLst>
      <p:ext uri="{BB962C8B-B14F-4D97-AF65-F5344CB8AC3E}">
        <p14:creationId xmlns:p14="http://schemas.microsoft.com/office/powerpoint/2010/main" val="279611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80AD0AF-9641-4A2F-9829-B8F7233F1E0E}" type="slidenum">
              <a:rPr lang="en-US" sz="1200" smtClean="0"/>
              <a:pPr/>
              <a:t>2</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263719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20</a:t>
            </a:fld>
            <a:endParaRPr lang="ru-RU"/>
          </a:p>
        </p:txBody>
      </p:sp>
    </p:spTree>
    <p:extLst>
      <p:ext uri="{BB962C8B-B14F-4D97-AF65-F5344CB8AC3E}">
        <p14:creationId xmlns:p14="http://schemas.microsoft.com/office/powerpoint/2010/main" val="4004538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21</a:t>
            </a:fld>
            <a:endParaRPr lang="ru-RU"/>
          </a:p>
        </p:txBody>
      </p:sp>
    </p:spTree>
    <p:extLst>
      <p:ext uri="{BB962C8B-B14F-4D97-AF65-F5344CB8AC3E}">
        <p14:creationId xmlns:p14="http://schemas.microsoft.com/office/powerpoint/2010/main" val="372176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22</a:t>
            </a:fld>
            <a:endParaRPr lang="ru-RU"/>
          </a:p>
        </p:txBody>
      </p:sp>
    </p:spTree>
    <p:extLst>
      <p:ext uri="{BB962C8B-B14F-4D97-AF65-F5344CB8AC3E}">
        <p14:creationId xmlns:p14="http://schemas.microsoft.com/office/powerpoint/2010/main" val="4216366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23</a:t>
            </a:fld>
            <a:endParaRPr lang="ru-RU"/>
          </a:p>
        </p:txBody>
      </p:sp>
    </p:spTree>
    <p:extLst>
      <p:ext uri="{BB962C8B-B14F-4D97-AF65-F5344CB8AC3E}">
        <p14:creationId xmlns:p14="http://schemas.microsoft.com/office/powerpoint/2010/main" val="2320008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24</a:t>
            </a:fld>
            <a:endParaRPr lang="ru-RU"/>
          </a:p>
        </p:txBody>
      </p:sp>
    </p:spTree>
    <p:extLst>
      <p:ext uri="{BB962C8B-B14F-4D97-AF65-F5344CB8AC3E}">
        <p14:creationId xmlns:p14="http://schemas.microsoft.com/office/powerpoint/2010/main" val="4235714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25</a:t>
            </a:fld>
            <a:endParaRPr lang="ru-RU"/>
          </a:p>
        </p:txBody>
      </p:sp>
    </p:spTree>
    <p:extLst>
      <p:ext uri="{BB962C8B-B14F-4D97-AF65-F5344CB8AC3E}">
        <p14:creationId xmlns:p14="http://schemas.microsoft.com/office/powerpoint/2010/main" val="1776601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26</a:t>
            </a:fld>
            <a:endParaRPr lang="ru-RU"/>
          </a:p>
        </p:txBody>
      </p:sp>
    </p:spTree>
    <p:extLst>
      <p:ext uri="{BB962C8B-B14F-4D97-AF65-F5344CB8AC3E}">
        <p14:creationId xmlns:p14="http://schemas.microsoft.com/office/powerpoint/2010/main" val="2844508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27</a:t>
            </a:fld>
            <a:endParaRPr lang="ru-RU"/>
          </a:p>
        </p:txBody>
      </p:sp>
    </p:spTree>
    <p:extLst>
      <p:ext uri="{BB962C8B-B14F-4D97-AF65-F5344CB8AC3E}">
        <p14:creationId xmlns:p14="http://schemas.microsoft.com/office/powerpoint/2010/main" val="1775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28</a:t>
            </a:fld>
            <a:endParaRPr lang="ru-RU"/>
          </a:p>
        </p:txBody>
      </p:sp>
    </p:spTree>
    <p:extLst>
      <p:ext uri="{BB962C8B-B14F-4D97-AF65-F5344CB8AC3E}">
        <p14:creationId xmlns:p14="http://schemas.microsoft.com/office/powerpoint/2010/main" val="1714287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29</a:t>
            </a:fld>
            <a:endParaRPr lang="ru-RU"/>
          </a:p>
        </p:txBody>
      </p:sp>
    </p:spTree>
    <p:extLst>
      <p:ext uri="{BB962C8B-B14F-4D97-AF65-F5344CB8AC3E}">
        <p14:creationId xmlns:p14="http://schemas.microsoft.com/office/powerpoint/2010/main" val="136536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80AD0AF-9641-4A2F-9829-B8F7233F1E0E}" type="slidenum">
              <a:rPr lang="en-US" sz="1200" smtClean="0"/>
              <a:pPr/>
              <a:t>3</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536109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30</a:t>
            </a:fld>
            <a:endParaRPr lang="ru-RU"/>
          </a:p>
        </p:txBody>
      </p:sp>
    </p:spTree>
    <p:extLst>
      <p:ext uri="{BB962C8B-B14F-4D97-AF65-F5344CB8AC3E}">
        <p14:creationId xmlns:p14="http://schemas.microsoft.com/office/powerpoint/2010/main" val="2458838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4AF292F-3E0C-4B07-9AB9-CF56BA574635}" type="slidenum">
              <a:rPr lang="en-US" smtClean="0"/>
              <a:pPr>
                <a:defRPr/>
              </a:pPr>
              <a:t>31</a:t>
            </a:fld>
            <a:endParaRPr lang="en-US"/>
          </a:p>
        </p:txBody>
      </p:sp>
    </p:spTree>
    <p:extLst>
      <p:ext uri="{BB962C8B-B14F-4D97-AF65-F5344CB8AC3E}">
        <p14:creationId xmlns:p14="http://schemas.microsoft.com/office/powerpoint/2010/main" val="823691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4AF292F-3E0C-4B07-9AB9-CF56BA574635}" type="slidenum">
              <a:rPr lang="en-US" smtClean="0"/>
              <a:pPr>
                <a:defRPr/>
              </a:pPr>
              <a:t>32</a:t>
            </a:fld>
            <a:endParaRPr lang="en-US"/>
          </a:p>
        </p:txBody>
      </p:sp>
    </p:spTree>
    <p:extLst>
      <p:ext uri="{BB962C8B-B14F-4D97-AF65-F5344CB8AC3E}">
        <p14:creationId xmlns:p14="http://schemas.microsoft.com/office/powerpoint/2010/main" val="3754323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33</a:t>
            </a:fld>
            <a:endParaRPr lang="ru-RU"/>
          </a:p>
        </p:txBody>
      </p:sp>
    </p:spTree>
    <p:extLst>
      <p:ext uri="{BB962C8B-B14F-4D97-AF65-F5344CB8AC3E}">
        <p14:creationId xmlns:p14="http://schemas.microsoft.com/office/powerpoint/2010/main" val="2937640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4AF292F-3E0C-4B07-9AB9-CF56BA574635}" type="slidenum">
              <a:rPr lang="en-US" smtClean="0"/>
              <a:pPr>
                <a:defRPr/>
              </a:pPr>
              <a:t>34</a:t>
            </a:fld>
            <a:endParaRPr lang="en-US"/>
          </a:p>
        </p:txBody>
      </p:sp>
    </p:spTree>
    <p:extLst>
      <p:ext uri="{BB962C8B-B14F-4D97-AF65-F5344CB8AC3E}">
        <p14:creationId xmlns:p14="http://schemas.microsoft.com/office/powerpoint/2010/main" val="226546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35</a:t>
            </a:fld>
            <a:endParaRPr lang="ru-RU"/>
          </a:p>
        </p:txBody>
      </p:sp>
    </p:spTree>
    <p:extLst>
      <p:ext uri="{BB962C8B-B14F-4D97-AF65-F5344CB8AC3E}">
        <p14:creationId xmlns:p14="http://schemas.microsoft.com/office/powerpoint/2010/main" val="3031332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36</a:t>
            </a:fld>
            <a:endParaRPr lang="ru-RU"/>
          </a:p>
        </p:txBody>
      </p:sp>
    </p:spTree>
    <p:extLst>
      <p:ext uri="{BB962C8B-B14F-4D97-AF65-F5344CB8AC3E}">
        <p14:creationId xmlns:p14="http://schemas.microsoft.com/office/powerpoint/2010/main" val="3814871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37</a:t>
            </a:fld>
            <a:endParaRPr lang="ru-RU"/>
          </a:p>
        </p:txBody>
      </p:sp>
    </p:spTree>
    <p:extLst>
      <p:ext uri="{BB962C8B-B14F-4D97-AF65-F5344CB8AC3E}">
        <p14:creationId xmlns:p14="http://schemas.microsoft.com/office/powerpoint/2010/main" val="14615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38</a:t>
            </a:fld>
            <a:endParaRPr lang="ru-RU"/>
          </a:p>
        </p:txBody>
      </p:sp>
    </p:spTree>
    <p:extLst>
      <p:ext uri="{BB962C8B-B14F-4D97-AF65-F5344CB8AC3E}">
        <p14:creationId xmlns:p14="http://schemas.microsoft.com/office/powerpoint/2010/main" val="2328723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39</a:t>
            </a:fld>
            <a:endParaRPr lang="ru-RU"/>
          </a:p>
        </p:txBody>
      </p:sp>
    </p:spTree>
    <p:extLst>
      <p:ext uri="{BB962C8B-B14F-4D97-AF65-F5344CB8AC3E}">
        <p14:creationId xmlns:p14="http://schemas.microsoft.com/office/powerpoint/2010/main" val="202328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80AD0AF-9641-4A2F-9829-B8F7233F1E0E}" type="slidenum">
              <a:rPr lang="en-US" sz="1200" smtClean="0"/>
              <a:pPr/>
              <a:t>4</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smtClean="0">
              <a:latin typeface="Arial" pitchFamily="34" charset="0"/>
              <a:ea typeface="ＭＳ Ｐゴシック" pitchFamily="34" charset="-128"/>
            </a:endParaRPr>
          </a:p>
        </p:txBody>
      </p:sp>
    </p:spTree>
    <p:extLst>
      <p:ext uri="{BB962C8B-B14F-4D97-AF65-F5344CB8AC3E}">
        <p14:creationId xmlns:p14="http://schemas.microsoft.com/office/powerpoint/2010/main" val="4062604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40</a:t>
            </a:fld>
            <a:endParaRPr lang="ru-RU"/>
          </a:p>
        </p:txBody>
      </p:sp>
    </p:spTree>
    <p:extLst>
      <p:ext uri="{BB962C8B-B14F-4D97-AF65-F5344CB8AC3E}">
        <p14:creationId xmlns:p14="http://schemas.microsoft.com/office/powerpoint/2010/main" val="2439865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41</a:t>
            </a:fld>
            <a:endParaRPr lang="ru-RU"/>
          </a:p>
        </p:txBody>
      </p:sp>
    </p:spTree>
    <p:extLst>
      <p:ext uri="{BB962C8B-B14F-4D97-AF65-F5344CB8AC3E}">
        <p14:creationId xmlns:p14="http://schemas.microsoft.com/office/powerpoint/2010/main" val="21188331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42</a:t>
            </a:fld>
            <a:endParaRPr lang="ru-RU"/>
          </a:p>
        </p:txBody>
      </p:sp>
    </p:spTree>
    <p:extLst>
      <p:ext uri="{BB962C8B-B14F-4D97-AF65-F5344CB8AC3E}">
        <p14:creationId xmlns:p14="http://schemas.microsoft.com/office/powerpoint/2010/main" val="28349502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43</a:t>
            </a:fld>
            <a:endParaRPr lang="ru-RU"/>
          </a:p>
        </p:txBody>
      </p:sp>
    </p:spTree>
    <p:extLst>
      <p:ext uri="{BB962C8B-B14F-4D97-AF65-F5344CB8AC3E}">
        <p14:creationId xmlns:p14="http://schemas.microsoft.com/office/powerpoint/2010/main" val="913468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44</a:t>
            </a:fld>
            <a:endParaRPr lang="ru-RU"/>
          </a:p>
        </p:txBody>
      </p:sp>
    </p:spTree>
    <p:extLst>
      <p:ext uri="{BB962C8B-B14F-4D97-AF65-F5344CB8AC3E}">
        <p14:creationId xmlns:p14="http://schemas.microsoft.com/office/powerpoint/2010/main" val="2031047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5</a:t>
            </a:fld>
            <a:endParaRPr lang="ru-RU"/>
          </a:p>
        </p:txBody>
      </p:sp>
    </p:spTree>
    <p:extLst>
      <p:ext uri="{BB962C8B-B14F-4D97-AF65-F5344CB8AC3E}">
        <p14:creationId xmlns:p14="http://schemas.microsoft.com/office/powerpoint/2010/main" val="324972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6</a:t>
            </a:fld>
            <a:endParaRPr lang="ru-RU"/>
          </a:p>
        </p:txBody>
      </p:sp>
    </p:spTree>
    <p:extLst>
      <p:ext uri="{BB962C8B-B14F-4D97-AF65-F5344CB8AC3E}">
        <p14:creationId xmlns:p14="http://schemas.microsoft.com/office/powerpoint/2010/main" val="221947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7</a:t>
            </a:fld>
            <a:endParaRPr lang="ru-RU"/>
          </a:p>
        </p:txBody>
      </p:sp>
    </p:spTree>
    <p:extLst>
      <p:ext uri="{BB962C8B-B14F-4D97-AF65-F5344CB8AC3E}">
        <p14:creationId xmlns:p14="http://schemas.microsoft.com/office/powerpoint/2010/main" val="423170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8</a:t>
            </a:fld>
            <a:endParaRPr lang="ru-RU"/>
          </a:p>
        </p:txBody>
      </p:sp>
    </p:spTree>
    <p:extLst>
      <p:ext uri="{BB962C8B-B14F-4D97-AF65-F5344CB8AC3E}">
        <p14:creationId xmlns:p14="http://schemas.microsoft.com/office/powerpoint/2010/main" val="282151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9</a:t>
            </a:fld>
            <a:endParaRPr lang="ru-RU"/>
          </a:p>
        </p:txBody>
      </p:sp>
    </p:spTree>
    <p:extLst>
      <p:ext uri="{BB962C8B-B14F-4D97-AF65-F5344CB8AC3E}">
        <p14:creationId xmlns:p14="http://schemas.microsoft.com/office/powerpoint/2010/main" val="3076770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pic>
        <p:nvPicPr>
          <p:cNvPr id="2" name="Picture 2" descr="YellowGrid3"/>
          <p:cNvPicPr>
            <a:picLocks noChangeAspect="1" noChangeArrowheads="1"/>
          </p:cNvPicPr>
          <p:nvPr/>
        </p:nvPicPr>
        <p:blipFill>
          <a:blip r:embed="rId2">
            <a:lum bright="20000" contrast="-30000"/>
            <a:extLst>
              <a:ext uri="{28A0092B-C50C-407E-A947-70E740481C1C}">
                <a14:useLocalDpi xmlns:a14="http://schemas.microsoft.com/office/drawing/2010/main" val="0"/>
              </a:ext>
            </a:extLst>
          </a:blip>
          <a:srcRect b="41312"/>
          <a:stretch>
            <a:fillRect/>
          </a:stretch>
        </p:blipFill>
        <p:spPr bwMode="auto">
          <a:xfrm>
            <a:off x="1676400"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orange-bar1"/>
          <p:cNvPicPr>
            <a:picLocks noChangeAspect="1" noChangeArrowheads="1"/>
          </p:cNvPicPr>
          <p:nvPr/>
        </p:nvPicPr>
        <p:blipFill>
          <a:blip r:embed="rId3">
            <a:lum bright="-4000" contrast="10000"/>
            <a:extLst>
              <a:ext uri="{28A0092B-C50C-407E-A947-70E740481C1C}">
                <a14:useLocalDpi xmlns:a14="http://schemas.microsoft.com/office/drawing/2010/main" val="0"/>
              </a:ext>
            </a:extLst>
          </a:blip>
          <a:srcRect/>
          <a:stretch>
            <a:fillRect/>
          </a:stretch>
        </p:blipFill>
        <p:spPr bwMode="auto">
          <a:xfrm>
            <a:off x="0" y="0"/>
            <a:ext cx="167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667000" y="2895600"/>
            <a:ext cx="5410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348163" algn="r"/>
              </a:tabLst>
              <a:defRPr sz="2400">
                <a:solidFill>
                  <a:schemeClr val="tx1"/>
                </a:solidFill>
                <a:latin typeface="Times New Roman" pitchFamily="18" charset="0"/>
              </a:defRPr>
            </a:lvl1pPr>
            <a:lvl2pPr marL="742950" indent="-285750" eaLnBrk="0" hangingPunct="0">
              <a:tabLst>
                <a:tab pos="4348163" algn="r"/>
              </a:tabLst>
              <a:defRPr sz="2400">
                <a:solidFill>
                  <a:schemeClr val="tx1"/>
                </a:solidFill>
                <a:latin typeface="Times New Roman" pitchFamily="18" charset="0"/>
              </a:defRPr>
            </a:lvl2pPr>
            <a:lvl3pPr marL="1143000" indent="-228600" eaLnBrk="0" hangingPunct="0">
              <a:tabLst>
                <a:tab pos="4348163" algn="r"/>
              </a:tabLst>
              <a:defRPr sz="2400">
                <a:solidFill>
                  <a:schemeClr val="tx1"/>
                </a:solidFill>
                <a:latin typeface="Times New Roman" pitchFamily="18" charset="0"/>
              </a:defRPr>
            </a:lvl3pPr>
            <a:lvl4pPr marL="1600200" indent="-228600" eaLnBrk="0" hangingPunct="0">
              <a:tabLst>
                <a:tab pos="4348163" algn="r"/>
              </a:tabLst>
              <a:defRPr sz="2400">
                <a:solidFill>
                  <a:schemeClr val="tx1"/>
                </a:solidFill>
                <a:latin typeface="Times New Roman" pitchFamily="18" charset="0"/>
              </a:defRPr>
            </a:lvl4pPr>
            <a:lvl5pPr marL="2057400" indent="-228600" eaLnBrk="0" hangingPunct="0">
              <a:tabLst>
                <a:tab pos="4348163"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348163"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348163"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348163"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348163" algn="r"/>
              </a:tabLst>
              <a:defRPr sz="2400">
                <a:solidFill>
                  <a:schemeClr val="tx1"/>
                </a:solidFill>
                <a:latin typeface="Times New Roman" pitchFamily="18" charset="0"/>
              </a:defRPr>
            </a:lvl9pPr>
          </a:lstStyle>
          <a:p>
            <a:pPr algn="ctr" eaLnBrk="1" hangingPunct="1">
              <a:lnSpc>
                <a:spcPct val="75000"/>
              </a:lnSpc>
              <a:spcBef>
                <a:spcPct val="120000"/>
              </a:spcBef>
              <a:defRPr/>
            </a:pPr>
            <a:r>
              <a:rPr lang="en-US" sz="5000" smtClean="0">
                <a:solidFill>
                  <a:srgbClr val="660033"/>
                </a:solidFill>
                <a:latin typeface="Arial" charset="0"/>
              </a:rPr>
              <a:t>macroeconomics</a:t>
            </a:r>
            <a:r>
              <a:rPr lang="en-US" sz="5000" smtClean="0">
                <a:solidFill>
                  <a:srgbClr val="6D92DB"/>
                </a:solidFill>
                <a:latin typeface="Arial" charset="0"/>
              </a:rPr>
              <a:t> </a:t>
            </a:r>
            <a:r>
              <a:rPr lang="en-US" sz="2200" smtClean="0">
                <a:solidFill>
                  <a:srgbClr val="6D92DB"/>
                </a:solidFill>
                <a:latin typeface="Arial" charset="0"/>
              </a:rPr>
              <a:t>	</a:t>
            </a:r>
            <a:r>
              <a:rPr lang="en-US" sz="2200" smtClean="0">
                <a:solidFill>
                  <a:srgbClr val="8CAFCE"/>
                </a:solidFill>
                <a:latin typeface="Arial" charset="0"/>
              </a:rPr>
              <a:t>fifth edition</a:t>
            </a:r>
          </a:p>
          <a:p>
            <a:pPr algn="ctr" eaLnBrk="1" hangingPunct="1">
              <a:spcBef>
                <a:spcPct val="100000"/>
              </a:spcBef>
              <a:defRPr/>
            </a:pPr>
            <a:r>
              <a:rPr lang="en-US" sz="3000" b="1" smtClean="0">
                <a:solidFill>
                  <a:srgbClr val="6D92DB"/>
                </a:solidFill>
                <a:latin typeface="Arial" charset="0"/>
              </a:rPr>
              <a:t>	</a:t>
            </a:r>
            <a:r>
              <a:rPr lang="en-US" sz="3000" b="1" smtClean="0">
                <a:solidFill>
                  <a:srgbClr val="C24F00"/>
                </a:solidFill>
                <a:latin typeface="Arial" charset="0"/>
              </a:rPr>
              <a:t>N. Gregory Mankiw</a:t>
            </a:r>
          </a:p>
          <a:p>
            <a:pPr algn="ctr" eaLnBrk="1" hangingPunct="1">
              <a:spcBef>
                <a:spcPct val="100000"/>
              </a:spcBef>
              <a:defRPr/>
            </a:pPr>
            <a:r>
              <a:rPr lang="en-US" smtClean="0">
                <a:solidFill>
                  <a:srgbClr val="C24F00"/>
                </a:solidFill>
                <a:latin typeface="Arial" charset="0"/>
              </a:rPr>
              <a:t>	</a:t>
            </a:r>
            <a:r>
              <a:rPr lang="en-US" smtClean="0">
                <a:solidFill>
                  <a:srgbClr val="660033"/>
                </a:solidFill>
                <a:latin typeface="Arial" charset="0"/>
              </a:rPr>
              <a:t>PowerPoint</a:t>
            </a:r>
            <a:r>
              <a:rPr lang="en-US" baseline="40000" smtClean="0">
                <a:solidFill>
                  <a:srgbClr val="660033"/>
                </a:solidFill>
                <a:latin typeface="Arial" charset="0"/>
              </a:rPr>
              <a:t>®</a:t>
            </a:r>
            <a:r>
              <a:rPr lang="en-US" smtClean="0">
                <a:solidFill>
                  <a:srgbClr val="660033"/>
                </a:solidFill>
                <a:latin typeface="Arial" charset="0"/>
              </a:rPr>
              <a:t> Slides </a:t>
            </a:r>
            <a:br>
              <a:rPr lang="en-US" smtClean="0">
                <a:solidFill>
                  <a:srgbClr val="660033"/>
                </a:solidFill>
                <a:latin typeface="Arial" charset="0"/>
              </a:rPr>
            </a:br>
            <a:r>
              <a:rPr lang="en-US" smtClean="0">
                <a:solidFill>
                  <a:srgbClr val="660033"/>
                </a:solidFill>
                <a:latin typeface="Arial" charset="0"/>
              </a:rPr>
              <a:t>	by Ron Cronovich</a:t>
            </a:r>
          </a:p>
        </p:txBody>
      </p:sp>
      <p:sp>
        <p:nvSpPr>
          <p:cNvPr id="5" name="Text Box 6"/>
          <p:cNvSpPr txBox="1">
            <a:spLocks noChangeArrowheads="1"/>
          </p:cNvSpPr>
          <p:nvPr/>
        </p:nvSpPr>
        <p:spPr bwMode="auto">
          <a:xfrm rot="16200000">
            <a:off x="-2460625" y="2538413"/>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sz="15000" b="1" smtClean="0">
                <a:solidFill>
                  <a:srgbClr val="F58803"/>
                </a:solidFill>
                <a:latin typeface="Arial" charset="0"/>
              </a:rPr>
              <a:t>macro  </a:t>
            </a:r>
          </a:p>
        </p:txBody>
      </p:sp>
      <p:sp>
        <p:nvSpPr>
          <p:cNvPr id="6" name="Text Box 7"/>
          <p:cNvSpPr txBox="1">
            <a:spLocks noChangeArrowheads="1"/>
          </p:cNvSpPr>
          <p:nvPr/>
        </p:nvSpPr>
        <p:spPr bwMode="auto">
          <a:xfrm>
            <a:off x="2819400" y="6324600"/>
            <a:ext cx="510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i="1" smtClean="0"/>
              <a:t>© 2002 Worth Publishers, all rights reserved</a:t>
            </a:r>
          </a:p>
        </p:txBody>
      </p:sp>
    </p:spTree>
    <p:extLst>
      <p:ext uri="{BB962C8B-B14F-4D97-AF65-F5344CB8AC3E}">
        <p14:creationId xmlns:p14="http://schemas.microsoft.com/office/powerpoint/2010/main" val="25358099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sldNum" sz="quarter" idx="10"/>
          </p:nvPr>
        </p:nvSpPr>
        <p:spPr>
          <a:ln/>
        </p:spPr>
        <p:txBody>
          <a:bodyPr/>
          <a:lstStyle>
            <a:lvl1pPr>
              <a:defRPr/>
            </a:lvl1pPr>
          </a:lstStyle>
          <a:p>
            <a:pPr>
              <a:defRPr/>
            </a:pPr>
            <a:r>
              <a:rPr lang="en-US"/>
              <a:t>slide </a:t>
            </a:r>
            <a:fld id="{BE79E4CD-1988-477F-BDC0-6F14148522E9}" type="slidenum">
              <a:rPr lang="en-US"/>
              <a:pPr>
                <a:defRPr/>
              </a:pPr>
              <a:t>‹#›</a:t>
            </a:fld>
            <a:endParaRPr lang="en-US"/>
          </a:p>
        </p:txBody>
      </p:sp>
    </p:spTree>
    <p:extLst>
      <p:ext uri="{BB962C8B-B14F-4D97-AF65-F5344CB8AC3E}">
        <p14:creationId xmlns:p14="http://schemas.microsoft.com/office/powerpoint/2010/main" val="147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67500" y="228600"/>
            <a:ext cx="20955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81000" y="228600"/>
            <a:ext cx="61341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sldNum" sz="quarter" idx="10"/>
          </p:nvPr>
        </p:nvSpPr>
        <p:spPr>
          <a:ln/>
        </p:spPr>
        <p:txBody>
          <a:bodyPr/>
          <a:lstStyle>
            <a:lvl1pPr>
              <a:defRPr/>
            </a:lvl1pPr>
          </a:lstStyle>
          <a:p>
            <a:pPr>
              <a:defRPr/>
            </a:pPr>
            <a:r>
              <a:rPr lang="en-US"/>
              <a:t>slide </a:t>
            </a:r>
            <a:fld id="{98DBB316-3B1C-426C-922A-74EC58D89FDC}" type="slidenum">
              <a:rPr lang="en-US"/>
              <a:pPr>
                <a:defRPr/>
              </a:pPr>
              <a:t>‹#›</a:t>
            </a:fld>
            <a:endParaRPr lang="en-US"/>
          </a:p>
        </p:txBody>
      </p:sp>
    </p:spTree>
    <p:extLst>
      <p:ext uri="{BB962C8B-B14F-4D97-AF65-F5344CB8AC3E}">
        <p14:creationId xmlns:p14="http://schemas.microsoft.com/office/powerpoint/2010/main" val="334247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736600"/>
            <a:ext cx="6477000" cy="53975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685800" y="1981200"/>
            <a:ext cx="7772400" cy="4114800"/>
          </a:xfrm>
        </p:spPr>
        <p:txBody>
          <a:bodyPr/>
          <a:lstStyle/>
          <a:p>
            <a:pPr lvl="0"/>
            <a:endParaRPr lang="ru-RU" noProof="0"/>
          </a:p>
        </p:txBody>
      </p:sp>
      <p:sp>
        <p:nvSpPr>
          <p:cNvPr id="4" name="Нижний колонтитул 3"/>
          <p:cNvSpPr>
            <a:spLocks noGrp="1"/>
          </p:cNvSpPr>
          <p:nvPr>
            <p:ph type="ftr" sz="quarter" idx="10"/>
          </p:nvPr>
        </p:nvSpPr>
        <p:spPr>
          <a:xfrm>
            <a:off x="3124200" y="6248400"/>
            <a:ext cx="2895600" cy="457200"/>
          </a:xfrm>
          <a:prstGeom prst="rect">
            <a:avLst/>
          </a:prstGeom>
        </p:spPr>
        <p:txBody>
          <a:bodyPr/>
          <a:lstStyle>
            <a:lvl1pPr>
              <a:defRPr/>
            </a:lvl1pPr>
          </a:lstStyle>
          <a:p>
            <a:pPr>
              <a:defRPr/>
            </a:pPr>
            <a:endParaRPr lang="ru-RU"/>
          </a:p>
        </p:txBody>
      </p:sp>
      <p:sp>
        <p:nvSpPr>
          <p:cNvPr id="5" name="Номер слайда 4"/>
          <p:cNvSpPr>
            <a:spLocks noGrp="1"/>
          </p:cNvSpPr>
          <p:nvPr>
            <p:ph type="sldNum" sz="quarter" idx="11"/>
          </p:nvPr>
        </p:nvSpPr>
        <p:spPr>
          <a:xfrm>
            <a:off x="7188200" y="6527800"/>
            <a:ext cx="1905000" cy="457200"/>
          </a:xfrm>
        </p:spPr>
        <p:txBody>
          <a:bodyPr/>
          <a:lstStyle>
            <a:lvl1pPr>
              <a:defRPr/>
            </a:lvl1pPr>
          </a:lstStyle>
          <a:p>
            <a:fld id="{F261C3A5-3BB7-485B-B49B-5EC821B88A7A}" type="slidenum">
              <a:rPr lang="ru-RU"/>
              <a:pPr/>
              <a:t>‹#›</a:t>
            </a:fld>
            <a:endParaRPr lang="ru-RU"/>
          </a:p>
        </p:txBody>
      </p:sp>
    </p:spTree>
    <p:extLst>
      <p:ext uri="{BB962C8B-B14F-4D97-AF65-F5344CB8AC3E}">
        <p14:creationId xmlns:p14="http://schemas.microsoft.com/office/powerpoint/2010/main" val="3735174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75344460-5FC5-4C9B-999E-2EA7FBB14385}" type="datetimeFigureOut">
              <a:rPr lang="ru-RU" smtClean="0"/>
              <a:pPr/>
              <a:t>11.10.2018</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24E23B81-53EC-462E-82D2-30AD1A7E8B35}" type="slidenum">
              <a:rPr lang="ru-RU" smtClean="0"/>
              <a:pPr/>
              <a:t>‹#›</a:t>
            </a:fld>
            <a:endParaRPr lang="ru-RU"/>
          </a:p>
        </p:txBody>
      </p:sp>
    </p:spTree>
    <p:extLst>
      <p:ext uri="{BB962C8B-B14F-4D97-AF65-F5344CB8AC3E}">
        <p14:creationId xmlns:p14="http://schemas.microsoft.com/office/powerpoint/2010/main" val="101549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sldNum" sz="quarter" idx="10"/>
          </p:nvPr>
        </p:nvSpPr>
        <p:spPr>
          <a:ln/>
        </p:spPr>
        <p:txBody>
          <a:bodyPr/>
          <a:lstStyle>
            <a:lvl1pPr>
              <a:defRPr/>
            </a:lvl1pPr>
          </a:lstStyle>
          <a:p>
            <a:pPr>
              <a:defRPr/>
            </a:pPr>
            <a:r>
              <a:rPr lang="en-US"/>
              <a:t>slide </a:t>
            </a:r>
            <a:fld id="{6C1576B6-006C-4850-9B4B-0315E4C51696}" type="slidenum">
              <a:rPr lang="en-US"/>
              <a:pPr>
                <a:defRPr/>
              </a:pPr>
              <a:t>‹#›</a:t>
            </a:fld>
            <a:endParaRPr lang="en-US"/>
          </a:p>
        </p:txBody>
      </p:sp>
    </p:spTree>
    <p:extLst>
      <p:ext uri="{BB962C8B-B14F-4D97-AF65-F5344CB8AC3E}">
        <p14:creationId xmlns:p14="http://schemas.microsoft.com/office/powerpoint/2010/main" val="28050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sldNum" sz="quarter" idx="10"/>
          </p:nvPr>
        </p:nvSpPr>
        <p:spPr>
          <a:ln/>
        </p:spPr>
        <p:txBody>
          <a:bodyPr/>
          <a:lstStyle>
            <a:lvl1pPr>
              <a:defRPr/>
            </a:lvl1pPr>
          </a:lstStyle>
          <a:p>
            <a:pPr>
              <a:defRPr/>
            </a:pPr>
            <a:r>
              <a:rPr lang="en-US"/>
              <a:t>slide </a:t>
            </a:r>
            <a:fld id="{B21FF954-1B7C-4EE2-B8C2-240691F94771}" type="slidenum">
              <a:rPr lang="en-US"/>
              <a:pPr>
                <a:defRPr/>
              </a:pPr>
              <a:t>‹#›</a:t>
            </a:fld>
            <a:endParaRPr lang="en-US"/>
          </a:p>
        </p:txBody>
      </p:sp>
    </p:spTree>
    <p:extLst>
      <p:ext uri="{BB962C8B-B14F-4D97-AF65-F5344CB8AC3E}">
        <p14:creationId xmlns:p14="http://schemas.microsoft.com/office/powerpoint/2010/main" val="263422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90600" y="1295400"/>
            <a:ext cx="3695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838700" y="1295400"/>
            <a:ext cx="36957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sldNum" sz="quarter" idx="10"/>
          </p:nvPr>
        </p:nvSpPr>
        <p:spPr>
          <a:ln/>
        </p:spPr>
        <p:txBody>
          <a:bodyPr/>
          <a:lstStyle>
            <a:lvl1pPr>
              <a:defRPr/>
            </a:lvl1pPr>
          </a:lstStyle>
          <a:p>
            <a:pPr>
              <a:defRPr/>
            </a:pPr>
            <a:r>
              <a:rPr lang="en-US"/>
              <a:t>slide </a:t>
            </a:r>
            <a:fld id="{5CD03C19-601E-45EA-AF20-9CF633FC1F65}" type="slidenum">
              <a:rPr lang="en-US"/>
              <a:pPr>
                <a:defRPr/>
              </a:pPr>
              <a:t>‹#›</a:t>
            </a:fld>
            <a:endParaRPr lang="en-US"/>
          </a:p>
        </p:txBody>
      </p:sp>
    </p:spTree>
    <p:extLst>
      <p:ext uri="{BB962C8B-B14F-4D97-AF65-F5344CB8AC3E}">
        <p14:creationId xmlns:p14="http://schemas.microsoft.com/office/powerpoint/2010/main" val="15529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8"/>
          <p:cNvSpPr>
            <a:spLocks noGrp="1" noChangeArrowheads="1"/>
          </p:cNvSpPr>
          <p:nvPr>
            <p:ph type="sldNum" sz="quarter" idx="10"/>
          </p:nvPr>
        </p:nvSpPr>
        <p:spPr>
          <a:ln/>
        </p:spPr>
        <p:txBody>
          <a:bodyPr/>
          <a:lstStyle>
            <a:lvl1pPr>
              <a:defRPr/>
            </a:lvl1pPr>
          </a:lstStyle>
          <a:p>
            <a:pPr>
              <a:defRPr/>
            </a:pPr>
            <a:r>
              <a:rPr lang="en-US"/>
              <a:t>slide </a:t>
            </a:r>
            <a:fld id="{2BA80E9B-4489-45D9-9C56-3079BAD39EE6}" type="slidenum">
              <a:rPr lang="en-US"/>
              <a:pPr>
                <a:defRPr/>
              </a:pPr>
              <a:t>‹#›</a:t>
            </a:fld>
            <a:endParaRPr lang="en-US"/>
          </a:p>
        </p:txBody>
      </p:sp>
    </p:spTree>
    <p:extLst>
      <p:ext uri="{BB962C8B-B14F-4D97-AF65-F5344CB8AC3E}">
        <p14:creationId xmlns:p14="http://schemas.microsoft.com/office/powerpoint/2010/main" val="243561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8"/>
          <p:cNvSpPr>
            <a:spLocks noGrp="1" noChangeArrowheads="1"/>
          </p:cNvSpPr>
          <p:nvPr>
            <p:ph type="sldNum" sz="quarter" idx="10"/>
          </p:nvPr>
        </p:nvSpPr>
        <p:spPr>
          <a:ln/>
        </p:spPr>
        <p:txBody>
          <a:bodyPr/>
          <a:lstStyle>
            <a:lvl1pPr>
              <a:defRPr/>
            </a:lvl1pPr>
          </a:lstStyle>
          <a:p>
            <a:pPr>
              <a:defRPr/>
            </a:pPr>
            <a:r>
              <a:rPr lang="en-US"/>
              <a:t>slide </a:t>
            </a:r>
            <a:fld id="{098E05D7-AD4A-4858-A942-CBA7B7080C86}" type="slidenum">
              <a:rPr lang="en-US"/>
              <a:pPr>
                <a:defRPr/>
              </a:pPr>
              <a:t>‹#›</a:t>
            </a:fld>
            <a:endParaRPr lang="en-US"/>
          </a:p>
        </p:txBody>
      </p:sp>
    </p:spTree>
    <p:extLst>
      <p:ext uri="{BB962C8B-B14F-4D97-AF65-F5344CB8AC3E}">
        <p14:creationId xmlns:p14="http://schemas.microsoft.com/office/powerpoint/2010/main" val="249423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r>
              <a:rPr lang="en-US"/>
              <a:t>slide </a:t>
            </a:r>
            <a:fld id="{5CA5B2A2-6246-40FA-9B4D-18DF8C86215C}" type="slidenum">
              <a:rPr lang="en-US"/>
              <a:pPr>
                <a:defRPr/>
              </a:pPr>
              <a:t>‹#›</a:t>
            </a:fld>
            <a:endParaRPr lang="en-US"/>
          </a:p>
        </p:txBody>
      </p:sp>
    </p:spTree>
    <p:extLst>
      <p:ext uri="{BB962C8B-B14F-4D97-AF65-F5344CB8AC3E}">
        <p14:creationId xmlns:p14="http://schemas.microsoft.com/office/powerpoint/2010/main" val="296566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t>slide </a:t>
            </a:r>
            <a:fld id="{4FE3765E-9A40-4DC5-B5EC-549E3A2AE9C4}" type="slidenum">
              <a:rPr lang="en-US"/>
              <a:pPr>
                <a:defRPr/>
              </a:pPr>
              <a:t>‹#›</a:t>
            </a:fld>
            <a:endParaRPr lang="en-US"/>
          </a:p>
        </p:txBody>
      </p:sp>
    </p:spTree>
    <p:extLst>
      <p:ext uri="{BB962C8B-B14F-4D97-AF65-F5344CB8AC3E}">
        <p14:creationId xmlns:p14="http://schemas.microsoft.com/office/powerpoint/2010/main" val="159131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t>slide </a:t>
            </a:r>
            <a:fld id="{2555561E-B343-4174-A2C4-455CFA29523E}" type="slidenum">
              <a:rPr lang="en-US"/>
              <a:pPr>
                <a:defRPr/>
              </a:pPr>
              <a:t>‹#›</a:t>
            </a:fld>
            <a:endParaRPr lang="en-US"/>
          </a:p>
        </p:txBody>
      </p:sp>
    </p:spTree>
    <p:extLst>
      <p:ext uri="{BB962C8B-B14F-4D97-AF65-F5344CB8AC3E}">
        <p14:creationId xmlns:p14="http://schemas.microsoft.com/office/powerpoint/2010/main" val="839312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bwMode="auto">
          <a:xfrm>
            <a:off x="990600" y="1295400"/>
            <a:ext cx="7543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ChangeArrowheads="1"/>
          </p:cNvSpPr>
          <p:nvPr/>
        </p:nvSpPr>
        <p:spPr bwMode="auto">
          <a:xfrm>
            <a:off x="0" y="5943600"/>
            <a:ext cx="9144000" cy="914400"/>
          </a:xfrm>
          <a:prstGeom prst="rect">
            <a:avLst/>
          </a:prstGeom>
          <a:gradFill rotWithShape="0">
            <a:gsLst>
              <a:gs pos="0">
                <a:srgbClr val="FFFFFF"/>
              </a:gs>
              <a:gs pos="100000">
                <a:srgbClr val="4583C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ru-RU" smtClean="0"/>
          </a:p>
        </p:txBody>
      </p:sp>
      <p:pic>
        <p:nvPicPr>
          <p:cNvPr id="1028" name="Picture 4" descr="YellowGrid-VerticalBar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3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5" name="Rectangle 5"/>
          <p:cNvSpPr>
            <a:spLocks noGrp="1" noChangeArrowheads="1"/>
          </p:cNvSpPr>
          <p:nvPr>
            <p:ph type="title"/>
          </p:nvPr>
        </p:nvSpPr>
        <p:spPr bwMode="auto">
          <a:xfrm>
            <a:off x="381000" y="228600"/>
            <a:ext cx="8382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6"/>
          <p:cNvSpPr>
            <a:spLocks noChangeArrowheads="1"/>
          </p:cNvSpPr>
          <p:nvPr/>
        </p:nvSpPr>
        <p:spPr bwMode="auto">
          <a:xfrm>
            <a:off x="615950" y="1087438"/>
            <a:ext cx="7924800" cy="46037"/>
          </a:xfrm>
          <a:prstGeom prst="rect">
            <a:avLst/>
          </a:prstGeom>
          <a:solidFill>
            <a:srgbClr val="7598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ru-RU" smtClean="0"/>
          </a:p>
        </p:txBody>
      </p:sp>
      <p:sp>
        <p:nvSpPr>
          <p:cNvPr id="194568" name="Rectangle 8"/>
          <p:cNvSpPr>
            <a:spLocks noGrp="1" noChangeArrowheads="1"/>
          </p:cNvSpPr>
          <p:nvPr>
            <p:ph type="sldNum" sz="quarter" idx="4"/>
          </p:nvPr>
        </p:nvSpPr>
        <p:spPr bwMode="auto">
          <a:xfrm>
            <a:off x="7924800" y="6477000"/>
            <a:ext cx="11430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600">
                <a:solidFill>
                  <a:srgbClr val="003366"/>
                </a:solidFill>
                <a:latin typeface="Arial" panose="020B0604020202020204" pitchFamily="34" charset="0"/>
              </a:defRPr>
            </a:lvl1pPr>
          </a:lstStyle>
          <a:p>
            <a:pPr>
              <a:defRPr/>
            </a:pPr>
            <a:r>
              <a:rPr lang="en-US"/>
              <a:t>slide </a:t>
            </a:r>
            <a:fld id="{F4673CD7-E17A-4FED-829F-9F9897945C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12" r:id="rId1"/>
    <p:sldLayoutId id="2147485902" r:id="rId2"/>
    <p:sldLayoutId id="2147485903" r:id="rId3"/>
    <p:sldLayoutId id="2147485904" r:id="rId4"/>
    <p:sldLayoutId id="2147485905" r:id="rId5"/>
    <p:sldLayoutId id="2147485906" r:id="rId6"/>
    <p:sldLayoutId id="2147485907" r:id="rId7"/>
    <p:sldLayoutId id="2147485908" r:id="rId8"/>
    <p:sldLayoutId id="2147485909" r:id="rId9"/>
    <p:sldLayoutId id="2147485910" r:id="rId10"/>
    <p:sldLayoutId id="2147485911" r:id="rId11"/>
    <p:sldLayoutId id="2147485913" r:id="rId12"/>
    <p:sldLayoutId id="2147485914"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62">
                                            <p:txEl>
                                              <p:pRg st="0" end="0"/>
                                            </p:txEl>
                                          </p:spTgt>
                                        </p:tgtEl>
                                        <p:attrNameLst>
                                          <p:attrName>style.visibility</p:attrName>
                                        </p:attrNameLst>
                                      </p:cBhvr>
                                      <p:to>
                                        <p:strVal val="visible"/>
                                      </p:to>
                                    </p:set>
                                    <p:animEffect transition="in" filter="wipe(left)">
                                      <p:cBhvr>
                                        <p:cTn id="7" dur="500"/>
                                        <p:tgtEl>
                                          <p:spTgt spid="1945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62">
                                            <p:txEl>
                                              <p:pRg st="1" end="1"/>
                                            </p:txEl>
                                          </p:spTgt>
                                        </p:tgtEl>
                                        <p:attrNameLst>
                                          <p:attrName>style.visibility</p:attrName>
                                        </p:attrNameLst>
                                      </p:cBhvr>
                                      <p:to>
                                        <p:strVal val="visible"/>
                                      </p:to>
                                    </p:set>
                                    <p:animEffect transition="in" filter="wipe(left)">
                                      <p:cBhvr>
                                        <p:cTn id="12" dur="500"/>
                                        <p:tgtEl>
                                          <p:spTgt spid="1945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62">
                                            <p:txEl>
                                              <p:pRg st="2" end="2"/>
                                            </p:txEl>
                                          </p:spTgt>
                                        </p:tgtEl>
                                        <p:attrNameLst>
                                          <p:attrName>style.visibility</p:attrName>
                                        </p:attrNameLst>
                                      </p:cBhvr>
                                      <p:to>
                                        <p:strVal val="visible"/>
                                      </p:to>
                                    </p:set>
                                    <p:animEffect transition="in" filter="wipe(left)">
                                      <p:cBhvr>
                                        <p:cTn id="17" dur="500"/>
                                        <p:tgtEl>
                                          <p:spTgt spid="194562">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4562">
                                            <p:txEl>
                                              <p:pRg st="3" end="3"/>
                                            </p:txEl>
                                          </p:spTgt>
                                        </p:tgtEl>
                                        <p:attrNameLst>
                                          <p:attrName>style.visibility</p:attrName>
                                        </p:attrNameLst>
                                      </p:cBhvr>
                                      <p:to>
                                        <p:strVal val="visible"/>
                                      </p:to>
                                    </p:set>
                                    <p:animEffect transition="in" filter="wipe(left)">
                                      <p:cBhvr>
                                        <p:cTn id="20" dur="500"/>
                                        <p:tgtEl>
                                          <p:spTgt spid="194562">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4562">
                                            <p:txEl>
                                              <p:pRg st="4" end="4"/>
                                            </p:txEl>
                                          </p:spTgt>
                                        </p:tgtEl>
                                        <p:attrNameLst>
                                          <p:attrName>style.visibility</p:attrName>
                                        </p:attrNameLst>
                                      </p:cBhvr>
                                      <p:to>
                                        <p:strVal val="visible"/>
                                      </p:to>
                                    </p:set>
                                    <p:animEffect transition="in" filter="wipe(left)">
                                      <p:cBhvr>
                                        <p:cTn id="23" dur="500"/>
                                        <p:tgtEl>
                                          <p:spTgt spid="1945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194562"/>
                        </p:tgtEl>
                        <p:attrNameLst>
                          <p:attrName>style.visibility</p:attrName>
                        </p:attrNameLst>
                      </p:cBhvr>
                      <p:to>
                        <p:strVal val="visible"/>
                      </p:to>
                    </p:set>
                    <p:animEffect transition="in" filter="wipe(left)">
                      <p:cBhvr>
                        <p:cTn dur="500"/>
                        <p:tgtEl>
                          <p:spTgt spid="19456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94562"/>
                        </p:tgtEl>
                        <p:attrNameLst>
                          <p:attrName>style.visibility</p:attrName>
                        </p:attrNameLst>
                      </p:cBhvr>
                      <p:to>
                        <p:strVal val="visible"/>
                      </p:to>
                    </p:set>
                    <p:animEffect transition="in" filter="wipe(left)">
                      <p:cBhvr>
                        <p:cTn dur="500"/>
                        <p:tgtEl>
                          <p:spTgt spid="19456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94562"/>
                        </p:tgtEl>
                        <p:attrNameLst>
                          <p:attrName>style.visibility</p:attrName>
                        </p:attrNameLst>
                      </p:cBhvr>
                      <p:to>
                        <p:strVal val="visible"/>
                      </p:to>
                    </p:set>
                    <p:animEffect transition="in" filter="wipe(left)">
                      <p:cBhvr>
                        <p:cTn dur="500"/>
                        <p:tgtEl>
                          <p:spTgt spid="194562"/>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94562"/>
                        </p:tgtEl>
                        <p:attrNameLst>
                          <p:attrName>style.visibility</p:attrName>
                        </p:attrNameLst>
                      </p:cBhvr>
                      <p:to>
                        <p:strVal val="visible"/>
                      </p:to>
                    </p:set>
                    <p:animEffect transition="in" filter="wipe(left)">
                      <p:cBhvr>
                        <p:cTn dur="500"/>
                        <p:tgtEl>
                          <p:spTgt spid="194562"/>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94562"/>
                        </p:tgtEl>
                        <p:attrNameLst>
                          <p:attrName>style.visibility</p:attrName>
                        </p:attrNameLst>
                      </p:cBhvr>
                      <p:to>
                        <p:strVal val="visible"/>
                      </p:to>
                    </p:set>
                    <p:animEffect transition="in" filter="wipe(left)">
                      <p:cBhvr>
                        <p:cTn dur="500"/>
                        <p:tgtEl>
                          <p:spTgt spid="194562"/>
                        </p:tgtEl>
                      </p:cBhvr>
                    </p:animEffect>
                  </p:childTnLst>
                </p:cTn>
              </p:par>
            </p:tnLst>
          </p:tmpl>
        </p:tmplLst>
      </p:bldP>
    </p:bldLst>
  </p:timing>
  <p:hf hdr="0" ftr="0" dt="0"/>
  <p:txStyles>
    <p:titleStyle>
      <a:lvl1pPr algn="ctr" rtl="0" eaLnBrk="0" fontAlgn="base" hangingPunct="0">
        <a:spcBef>
          <a:spcPct val="0"/>
        </a:spcBef>
        <a:spcAft>
          <a:spcPct val="0"/>
        </a:spcAft>
        <a:defRPr sz="3800" b="1">
          <a:solidFill>
            <a:srgbClr val="523985"/>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800" b="1">
          <a:solidFill>
            <a:srgbClr val="523985"/>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800" b="1">
          <a:solidFill>
            <a:srgbClr val="523985"/>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800" b="1">
          <a:solidFill>
            <a:srgbClr val="523985"/>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800" b="1">
          <a:solidFill>
            <a:srgbClr val="523985"/>
          </a:solidFill>
          <a:effectLst>
            <a:outerShdw blurRad="38100" dist="38100" dir="2700000" algn="tl">
              <a:srgbClr val="C0C0C0"/>
            </a:outerShdw>
          </a:effectLst>
          <a:latin typeface="Arial" charset="0"/>
        </a:defRPr>
      </a:lvl5pPr>
      <a:lvl6pPr marL="457200" algn="ctr" rtl="0" fontAlgn="base">
        <a:spcBef>
          <a:spcPct val="0"/>
        </a:spcBef>
        <a:spcAft>
          <a:spcPct val="0"/>
        </a:spcAft>
        <a:defRPr sz="3800" b="1">
          <a:solidFill>
            <a:srgbClr val="523985"/>
          </a:solidFill>
          <a:effectLst>
            <a:outerShdw blurRad="38100" dist="38100" dir="2700000" algn="tl">
              <a:srgbClr val="C0C0C0"/>
            </a:outerShdw>
          </a:effectLst>
          <a:latin typeface="Arial" charset="0"/>
        </a:defRPr>
      </a:lvl6pPr>
      <a:lvl7pPr marL="914400" algn="ctr" rtl="0" fontAlgn="base">
        <a:spcBef>
          <a:spcPct val="0"/>
        </a:spcBef>
        <a:spcAft>
          <a:spcPct val="0"/>
        </a:spcAft>
        <a:defRPr sz="3800" b="1">
          <a:solidFill>
            <a:srgbClr val="523985"/>
          </a:solidFill>
          <a:effectLst>
            <a:outerShdw blurRad="38100" dist="38100" dir="2700000" algn="tl">
              <a:srgbClr val="C0C0C0"/>
            </a:outerShdw>
          </a:effectLst>
          <a:latin typeface="Arial" charset="0"/>
        </a:defRPr>
      </a:lvl7pPr>
      <a:lvl8pPr marL="1371600" algn="ctr" rtl="0" fontAlgn="base">
        <a:spcBef>
          <a:spcPct val="0"/>
        </a:spcBef>
        <a:spcAft>
          <a:spcPct val="0"/>
        </a:spcAft>
        <a:defRPr sz="3800" b="1">
          <a:solidFill>
            <a:srgbClr val="523985"/>
          </a:solidFill>
          <a:effectLst>
            <a:outerShdw blurRad="38100" dist="38100" dir="2700000" algn="tl">
              <a:srgbClr val="C0C0C0"/>
            </a:outerShdw>
          </a:effectLst>
          <a:latin typeface="Arial" charset="0"/>
        </a:defRPr>
      </a:lvl8pPr>
      <a:lvl9pPr marL="1828800" algn="ctr" rtl="0" fontAlgn="base">
        <a:spcBef>
          <a:spcPct val="0"/>
        </a:spcBef>
        <a:spcAft>
          <a:spcPct val="0"/>
        </a:spcAft>
        <a:defRPr sz="3800" b="1">
          <a:solidFill>
            <a:srgbClr val="523985"/>
          </a:solidFill>
          <a:effectLst>
            <a:outerShdw blurRad="38100" dist="38100" dir="2700000" algn="tl">
              <a:srgbClr val="C0C0C0"/>
            </a:outerShdw>
          </a:effectLst>
          <a:latin typeface="Arial" charset="0"/>
        </a:defRPr>
      </a:lvl9pPr>
    </p:titleStyle>
    <p:bodyStyle>
      <a:lvl1pPr marL="287338" indent="-287338" algn="l" rtl="0" eaLnBrk="0" fontAlgn="base" hangingPunct="0">
        <a:spcBef>
          <a:spcPct val="40000"/>
        </a:spcBef>
        <a:spcAft>
          <a:spcPct val="0"/>
        </a:spcAft>
        <a:buClr>
          <a:schemeClr val="accent2"/>
        </a:buClr>
        <a:buSzPct val="110000"/>
        <a:buFont typeface="Wingdings" panose="05000000000000000000" pitchFamily="2" charset="2"/>
        <a:buChar char="§"/>
        <a:defRPr sz="2800">
          <a:solidFill>
            <a:schemeClr val="tx1"/>
          </a:solidFill>
          <a:latin typeface="+mn-lt"/>
          <a:ea typeface="+mn-ea"/>
          <a:cs typeface="+mn-cs"/>
        </a:defRPr>
      </a:lvl1pPr>
      <a:lvl2pPr marL="692150" indent="-290513" algn="l" rtl="0" eaLnBrk="0" fontAlgn="base" hangingPunct="0">
        <a:spcBef>
          <a:spcPct val="15000"/>
        </a:spcBef>
        <a:spcAft>
          <a:spcPct val="0"/>
        </a:spcAft>
        <a:buClr>
          <a:srgbClr val="FF9900"/>
        </a:buClr>
        <a:buSzPct val="110000"/>
        <a:buChar char="•"/>
        <a:defRPr sz="2600">
          <a:solidFill>
            <a:schemeClr val="tx1"/>
          </a:solidFill>
          <a:latin typeface="+mn-lt"/>
        </a:defRPr>
      </a:lvl2pPr>
      <a:lvl3pPr marL="1143000" indent="-228600" algn="l" rtl="0" eaLnBrk="0" fontAlgn="base" hangingPunct="0">
        <a:spcBef>
          <a:spcPct val="10000"/>
        </a:spcBef>
        <a:spcAft>
          <a:spcPct val="0"/>
        </a:spcAft>
        <a:buClr>
          <a:srgbClr val="339933"/>
        </a:buClr>
        <a:buSzPct val="110000"/>
        <a:buChar char="–"/>
        <a:defRPr sz="2600">
          <a:solidFill>
            <a:schemeClr val="tx1"/>
          </a:solidFill>
          <a:latin typeface="+mn-lt"/>
        </a:defRPr>
      </a:lvl3pPr>
      <a:lvl4pPr marL="1600200" indent="-228600" algn="l" rtl="0" eaLnBrk="0" fontAlgn="base" hangingPunct="0">
        <a:spcBef>
          <a:spcPct val="5000"/>
        </a:spcBef>
        <a:spcAft>
          <a:spcPct val="0"/>
        </a:spcAft>
        <a:buChar char="–"/>
        <a:defRPr sz="2000">
          <a:solidFill>
            <a:schemeClr val="tx1"/>
          </a:solidFill>
          <a:latin typeface="+mn-lt"/>
        </a:defRPr>
      </a:lvl4pPr>
      <a:lvl5pPr marL="2057400" indent="-228600" algn="l" rtl="0" eaLnBrk="0" fontAlgn="base" hangingPunct="0">
        <a:spcBef>
          <a:spcPct val="5000"/>
        </a:spcBef>
        <a:spcAft>
          <a:spcPct val="0"/>
        </a:spcAft>
        <a:buChar char="»"/>
        <a:defRPr sz="2000">
          <a:solidFill>
            <a:schemeClr val="tx1"/>
          </a:solidFill>
          <a:latin typeface="+mn-lt"/>
        </a:defRPr>
      </a:lvl5pPr>
      <a:lvl6pPr marL="2514600" indent="-228600" algn="l" rtl="0" fontAlgn="base">
        <a:spcBef>
          <a:spcPct val="5000"/>
        </a:spcBef>
        <a:spcAft>
          <a:spcPct val="0"/>
        </a:spcAft>
        <a:buChar char="»"/>
        <a:defRPr sz="2000">
          <a:solidFill>
            <a:schemeClr val="tx1"/>
          </a:solidFill>
          <a:latin typeface="+mn-lt"/>
        </a:defRPr>
      </a:lvl6pPr>
      <a:lvl7pPr marL="2971800" indent="-228600" algn="l" rtl="0" fontAlgn="base">
        <a:spcBef>
          <a:spcPct val="5000"/>
        </a:spcBef>
        <a:spcAft>
          <a:spcPct val="0"/>
        </a:spcAft>
        <a:buChar char="»"/>
        <a:defRPr sz="2000">
          <a:solidFill>
            <a:schemeClr val="tx1"/>
          </a:solidFill>
          <a:latin typeface="+mn-lt"/>
        </a:defRPr>
      </a:lvl7pPr>
      <a:lvl8pPr marL="3429000" indent="-228600" algn="l" rtl="0" fontAlgn="base">
        <a:spcBef>
          <a:spcPct val="5000"/>
        </a:spcBef>
        <a:spcAft>
          <a:spcPct val="0"/>
        </a:spcAft>
        <a:buChar char="»"/>
        <a:defRPr sz="2000">
          <a:solidFill>
            <a:schemeClr val="tx1"/>
          </a:solidFill>
          <a:latin typeface="+mn-lt"/>
        </a:defRPr>
      </a:lvl8pPr>
      <a:lvl9pPr marL="3886200" indent="-228600" algn="l" rtl="0" fontAlgn="base">
        <a:spcBef>
          <a:spcPct val="5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ru.wikipedia.org/wiki/%D0%AD%D1%88%D0%B1%D0%B8,_%D0%A3%D0%B8%D0%BB%D1%8C%D1%8F%D0%BC_%D0%A0%D0%BE%D1%81%D1%81" TargetMode="Externa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Butterfly_effect" TargetMode="External"/><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s://ru.wikipedia.org/wiki/%D0%AD%D1%88%D0%B1%D0%B8,_%D0%A3%D0%B8%D0%BB%D1%8C%D1%8F%D0%BC_%D0%A0%D0%BE%D1%81%D1%81" TargetMode="External"/><Relationship Id="rId4" Type="http://schemas.openxmlformats.org/officeDocument/2006/relationships/hyperlink" Target="https://en.wikipedia.org/wiki/Dynamical_system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en.wikipedia.org/wiki/Chaos_theory" TargetMode="External"/><Relationship Id="rId5" Type="http://schemas.openxmlformats.org/officeDocument/2006/relationships/hyperlink" Target="https://en.wikipedia.org/wiki/Edward_Norton_Lorenz" TargetMode="External"/><Relationship Id="rId4" Type="http://schemas.openxmlformats.org/officeDocument/2006/relationships/hyperlink" Target="https://en.wikipedia.org/wiki/Ordinary_differential_equ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ru.wikipedia.org/wiki/%D0%9F%D1%83%D0%B0%D0%BD%D0%BA%D0%B0%D1%80%D0%B5,_%D0%90%D0%BD%D1%80%D0%B8"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s://ru.wikipedia.org/w/index.php?title=%D0%9A%D0%B0%D1%80%D0%B4%D0%B8%D0%BE%D1%84%D0%B8%D0%B7%D0%B8%D0%BA%D0%B0&amp;action=edit&amp;redlink=1" TargetMode="External"/><Relationship Id="rId3" Type="http://schemas.openxmlformats.org/officeDocument/2006/relationships/hyperlink" Target="https://ru.wikipedia.org/wiki/%D0%9D%D0%B5%D0%BB%D0%B8%D0%BD%D0%B5%D0%B9%D0%BD%D0%B0%D1%8F_%D1%81%D0%B8%D1%81%D1%82%D0%B5%D0%BC%D0%B0" TargetMode="External"/><Relationship Id="rId7" Type="http://schemas.openxmlformats.org/officeDocument/2006/relationships/hyperlink" Target="https://ru.wikipedia.org/wiki/%D0%A2%D1%83%D1%80%D0%B1%D1%83%D0%BB%D0%B5%D0%BD%D1%82%D0%BD%D0%BE%D1%81%D1%82%D1%8C"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s://ru.wikipedia.org/wiki/%D0%90%D1%82%D0%BC%D0%BE%D1%81%D1%84%D0%B5%D1%80%D0%B0_%D0%97%D0%B5%D0%BC%D0%BB%D0%B8" TargetMode="External"/><Relationship Id="rId11" Type="http://schemas.openxmlformats.org/officeDocument/2006/relationships/hyperlink" Target="https://ru.wikipedia.org/wiki/%D0%9C%D0%B0%D1%82%D0%B5%D0%BC%D0%B0%D1%82%D0%B8%D1%87%D0%B5%D1%81%D0%BA%D0%B0%D1%8F_%D0%BC%D0%BE%D0%B4%D0%B5%D0%BB%D1%8C" TargetMode="External"/><Relationship Id="rId5" Type="http://schemas.openxmlformats.org/officeDocument/2006/relationships/hyperlink" Target="https://ru.wikipedia.org/wiki/%D0%94%D0%B5%D1%82%D0%B5%D1%80%D0%BC%D0%B8%D0%BD%D0%B8%D1%80%D0%BE%D0%B2%D0%B0%D0%BD%D0%BD%D0%BE%D1%81%D1%82%D1%8C" TargetMode="External"/><Relationship Id="rId10" Type="http://schemas.openxmlformats.org/officeDocument/2006/relationships/hyperlink" Target="https://ru.wikipedia.org/wiki/%D0%9E%D0%B1%D1%89%D0%B5%D1%81%D1%82%D0%B2%D0%BE" TargetMode="External"/><Relationship Id="rId4" Type="http://schemas.openxmlformats.org/officeDocument/2006/relationships/hyperlink" Target="https://ru.wikipedia.org/wiki/%D0%94%D0%B8%D0%BD%D0%B0%D0%BC%D0%B8%D1%87%D0%B5%D1%81%D0%BA%D0%B8%D0%B9_%D1%85%D0%B0%D0%BE%D1%81" TargetMode="External"/><Relationship Id="rId9" Type="http://schemas.openxmlformats.org/officeDocument/2006/relationships/hyperlink" Target="https://ru.wikipedia.org/wiki/%D0%9F%D0%BE%D0%BF%D1%83%D0%BB%D1%8F%D1%86%D0%B8%D1%8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ru.wikipedia.org/wiki/%D0%9A%D0%B8%D1%81%D0%BB%D0%BE%D1%80%D0%BE%D0%B4" TargetMode="External"/><Relationship Id="rId3" Type="http://schemas.openxmlformats.org/officeDocument/2006/relationships/hyperlink" Target="https://ru.wikipedia.org/wiki/%D0%A1%D0%BE%D0%BB%D1%91%D0%BD%D0%BE%D1%81%D1%82%D1%8C" TargetMode="External"/><Relationship Id="rId7" Type="http://schemas.openxmlformats.org/officeDocument/2006/relationships/hyperlink" Target="https://ru.wikipedia.org/wiki/%D0%98%D0%BE%D0%BD"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ru.wikipedia.org/wiki/%D0%93%D0%BB%D1%8E%D0%BA%D0%BE%D0%B7%D0%B0" TargetMode="External"/><Relationship Id="rId5" Type="http://schemas.openxmlformats.org/officeDocument/2006/relationships/hyperlink" Target="https://ru.wikipedia.org/wiki/%D0%9A%D0%BE%D0%BD%D1%86%D0%B5%D0%BD%D1%82%D1%80%D0%B0%D1%86%D0%B8%D1%8F" TargetMode="External"/><Relationship Id="rId10" Type="http://schemas.openxmlformats.org/officeDocument/2006/relationships/hyperlink" Target="https://ru.wikipedia.org/wiki/%D0%9C%D0%BE%D1%87%D0%B0" TargetMode="External"/><Relationship Id="rId4" Type="http://schemas.openxmlformats.org/officeDocument/2006/relationships/hyperlink" Target="https://ru.wikipedia.org/wiki/%D0%9A%D0%B8%D1%81%D0%BB%D0%BE%D1%82%D0%BD%D0%BE%D1%81%D1%82%D1%8C" TargetMode="External"/><Relationship Id="rId9" Type="http://schemas.openxmlformats.org/officeDocument/2006/relationships/hyperlink" Target="https://ru.wikipedia.org/wiki/%D0%A3%D0%B3%D0%BB%D0%B5%D0%BA%D0%B8%D1%81%D0%BB%D1%8B%D0%B9_%D0%B3%D0%B0%D0%B7"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ru.wikipedia.org/wiki/%D0%A1%D0%B0%D0%BC%D0%BE%D0%BE%D1%80%D0%B3%D0%B0%D0%BD%D0%B8%D0%B7%D0%B0%D1%86%D0%B8%D1%8F" TargetMode="External"/><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s://ru.wikipedia.org/wiki/%D0%A2%D0%B5%D1%80%D0%BC%D0%BE%D0%B4%D0%B8%D0%BD%D0%B0%D0%BC%D0%B8%D1%87%D0%B5%D1%81%D0%BA%D0%BE%D0%B5_%D1%80%D0%B0%D0%B2%D0%BD%D0%BE%D0%B2%D0%B5%D1%81%D0%B8%D0%B5" TargetMode="External"/><Relationship Id="rId4" Type="http://schemas.openxmlformats.org/officeDocument/2006/relationships/hyperlink" Target="https://ru.wikipedia.org/wiki/%D0%9E%D1%82%D0%BA%D1%80%D1%8B%D1%82%D0%B0%D1%8F_%D1%81%D0%B8%D1%81%D1%82%D0%B5%D0%BC%D0%B0_(%D1%84%D0%B8%D0%B7%D0%B8%D0%BA%D0%B0)"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ru.wikipedia.org/wiki/%D0%A1%D0%B8%D1%81%D1%82%D0%B5%D0%BC%D0%B0" TargetMode="External"/><Relationship Id="rId3" Type="http://schemas.openxmlformats.org/officeDocument/2006/relationships/hyperlink" Target="https://ru.wikipedia.org/wiki/%D0%AD%D0%92%D0%9C" TargetMode="External"/><Relationship Id="rId7" Type="http://schemas.openxmlformats.org/officeDocument/2006/relationships/hyperlink" Target="https://ru.wikipedia.org/wiki/%D0%9D%D0%B0%D1%83%D1%87%D0%BD%D1%8B%D0%B9_%D0%BC%D0%B5%D1%82%D0%BE%D0%B4"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s://ru.wikipedia.org/wiki/%D0%A2%D0%B5%D0%BE%D1%80%D0%B8%D1%8F_%D1%83%D0%BF%D1%80%D0%B0%D0%B2%D0%BB%D0%B5%D0%BD%D0%B8%D1%8F" TargetMode="External"/><Relationship Id="rId5" Type="http://schemas.openxmlformats.org/officeDocument/2006/relationships/hyperlink" Target="https://ru.wikipedia.org/wiki/%D0%98%D1%81%D1%81%D0%BB%D0%B5%D0%B4%D0%BE%D0%B2%D0%B0%D0%BD%D0%B8%D0%B5_%D0%BE%D0%BF%D0%B5%D1%80%D0%B0%D1%86%D0%B8%D0%B9" TargetMode="External"/><Relationship Id="rId4" Type="http://schemas.openxmlformats.org/officeDocument/2006/relationships/hyperlink" Target="https://ru.wikipedia.org/wiki/%D0%A1%D0%BB%D0%BE%D0%B6%D0%BD%D0%B0%D1%8F_%D1%81%D0%B8%D1%81%D1%82%D0%B5%D0%BC%D0%B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ru.wikipedia.org/wiki/&#1055;&#1086;&#1083;&#1086;&#1078;&#1080;&#1090;&#1077;&#1083;&#1100;&#1085;&#1072;&#1103;_&#1086;&#1073;&#1088;&#1072;&#1090;&#1085;&#1072;&#1103;_&#1089;&#1074;&#1103;&#1079;&#1100;_&#1074;_&#1084;&#1072;&#1082;&#1088;&#1086;&#1101;&#1074;&#1086;&#1083;&#1102;&#1094;&#1080;&#1080;%202" TargetMode="External"/><Relationship Id="rId7" Type="http://schemas.openxmlformats.org/officeDocument/2006/relationships/hyperlink" Target="https://ru.wikipedia.org/wiki/%D0%9E%D1%82%D1%80%D0%B8%D1%86%D0%B0%D1%82%D0%B5%D0%BB%D1%8C%D0%BD%D0%B0%D1%8F_%D0%BE%D0%B1%D1%80%D0%B0%D1%82%D0%BD%D0%B0%D1%8F_%D1%81%D0%B2%D1%8F%D0%B7%D1%8C"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ru.wikipedia.org/wiki/%D0%A1%D0%B8%D0%B3%D0%BD%D0%B0%D0%BB" TargetMode="External"/><Relationship Id="rId5" Type="http://schemas.openxmlformats.org/officeDocument/2006/relationships/hyperlink" Target="https://ru.wikipedia.org/wiki/%D0%9E%D0%B1%D1%80%D0%B0%D1%82%D0%BD%D0%B0%D1%8F_%D1%81%D0%B2%D1%8F%D0%B7%D1%8C" TargetMode="External"/><Relationship Id="rId4" Type="http://schemas.openxmlformats.org/officeDocument/2006/relationships/hyperlink" Target="https://ru.wikipedia.org/wiki/&#1054;&#1090;&#1088;&#1080;&#1094;&#1072;&#1090;&#1077;&#1083;&#1100;&#1085;&#1072;&#1103;_&#1086;&#1073;&#1088;&#1072;&#1090;&#1085;&#1072;&#1103;_&#1089;&#1074;&#1103;&#1079;&#1100;" TargetMode="External"/><Relationship Id="rId9" Type="http://schemas.openxmlformats.org/officeDocument/2006/relationships/hyperlink" Target="https://ru.wikipedia.org/wiki/%D0%A0%D0%B5%D0%B3%D1%83%D0%BB%D1%8F%D1%82%D0%BE%D1%80_(%D1%82%D0%B5%D0%BE%D1%80%D0%B8%D1%8F_%D1%83%D0%BF%D1%80%D0%B0%D0%B2%D0%BB%D0%B5%D0%BD%D0%B8%D1%8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isuisa.livejournal.com/22494.html"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hyperlink" Target="https://ru.wikipedia.org/wiki/&#1053;&#1077;&#1083;&#1080;&#1085;&#1077;&#1081;&#1085;&#1072;&#1103;_&#1089;&#1080;&#1089;&#1090;&#1077;&#1084;&#1072;" TargetMode="External"/><Relationship Id="rId3" Type="http://schemas.openxmlformats.org/officeDocument/2006/relationships/hyperlink" Target="https://ru.wikipedia.org/wiki/%D0%94%D0%B8%D0%BD%D0%B0%D0%BC%D0%B8%D1%87%D0%B5%D1%81%D0%BA%D0%B0%D1%8F_%D1%81%D0%B8%D1%81%D1%82%D0%B5%D0%BC%D0%B0" TargetMode="External"/><Relationship Id="rId7" Type="http://schemas.openxmlformats.org/officeDocument/2006/relationships/hyperlink" Target="https://ru.wikipedia.org/wiki/%D0%9B%D0%B8%D0%BD%D0%B5%D0%B0%D1%80%D0%B8%D0%B7%D0%B0%D1%86%D0%B8%D1%8F"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s://ru.wikipedia.org/wiki/%D0%9F%D1%80%D0%B8%D0%BD%D1%86%D0%B8%D0%BF_%D1%81%D1%83%D0%BF%D0%B5%D1%80%D0%BF%D0%BE%D0%B7%D0%B8%D1%86%D0%B8%D0%B8" TargetMode="External"/><Relationship Id="rId5" Type="http://schemas.openxmlformats.org/officeDocument/2006/relationships/hyperlink" Target="https://ru.wikipedia.org/wiki/%D0%9B%D0%B8%D0%BD%D0%B5%D0%B9%D0%BD%D0%B0%D1%8F_%D1%81%D0%B8%D1%81%D1%82%D0%B5%D0%BC%D0%B0" TargetMode="External"/><Relationship Id="rId10" Type="http://schemas.openxmlformats.org/officeDocument/2006/relationships/hyperlink" Target="https://ru.wikipedia.org/wiki/%D0%9D%D0%B5%D0%BB%D0%B8%D0%BD%D0%B5%D0%B9%D0%BD%D0%B0%D1%8F_%D1%81%D0%B8%D1%81%D1%82%D0%B5%D0%BC%D0%B0" TargetMode="External"/><Relationship Id="rId4" Type="http://schemas.openxmlformats.org/officeDocument/2006/relationships/hyperlink" Target="https://ru.wikipedia.org/wiki/%D0%94%D0%B8%D1%84%D1%84%D0%B5%D1%80%D0%B5%D0%BD%D1%86%D0%B8%D0%B0%D0%BB%D1%8C%D0%BD%D0%BE%D0%B5_%D1%83%D1%80%D0%B0%D0%B2%D0%BD%D0%B5%D0%BD%D0%B8%D0%B5" TargetMode="External"/><Relationship Id="rId9" Type="http://schemas.openxmlformats.org/officeDocument/2006/relationships/hyperlink" Target="https://ru.wikipedia.org/wiki/%D0%9B%D0%B0%D1%82%D0%B8%D0%BD%D1%81%D0%BA%D0%B8%D0%B9_%D1%8F%D0%B7%D1%8B%D0%BA"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hyperlink" Target="https://ru.wikipedia.org/wiki/%D0%AD%D0%BA%D0%BE%D0%BD%D0%BE%D0%BC%D0%B8%D1%87%D0%B5%D1%81%D0%BA%D0%B0%D1%8F_%D1%82%D0%B5%D0%BE%D1%80%D0%B8%D1%8F" TargetMode="External"/><Relationship Id="rId4" Type="http://schemas.openxmlformats.org/officeDocument/2006/relationships/hyperlink" Target="https://ru.wikipedia.org/wiki/%D0%9C%D0%B0%D1%82%D0%B5%D0%BC%D0%B0%D1%82%D0%B8%D0%BA%D0%B0"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mergence"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ru.wikipedia.org/wiki/%D0%A2%D0%B5%D0%BE%D1%80%D0%B8%D1%8F_%D1%81%D0%B8%D1%81%D1%82%D0%B5%D0%BC" TargetMode="External"/><Relationship Id="rId5" Type="http://schemas.openxmlformats.org/officeDocument/2006/relationships/hyperlink" Target="https://ru.wikipedia.org/wiki/%D0%AD%D0%BC%D0%B5%D1%80%D0%B4%D0%B6%D0%B5%D0%BD%D1%82%D0%BD%D0%BE%D1%81%D1%82%D1%8C#cite_note-1" TargetMode="External"/><Relationship Id="rId4" Type="http://schemas.openxmlformats.org/officeDocument/2006/relationships/hyperlink" Target="https://ru.wikipedia.org/wiki/%D0%90%D0%BD%D0%B3%D0%BB%D0%B8%D0%B9%D1%81%D0%BA%D0%B8%D0%B9_%D1%8F%D0%B7%D1%8B%D0%B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ews.tut.by/culture/603558.htm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Emergence#CITEREFAnderson1972" TargetMode="External"/><Relationship Id="rId3" Type="http://schemas.openxmlformats.org/officeDocument/2006/relationships/hyperlink" Target="https://en.wikipedia.org/wiki/Emergence#CITEREFBedau1997" TargetMode="External"/><Relationship Id="rId7" Type="http://schemas.openxmlformats.org/officeDocument/2006/relationships/hyperlink" Target="https://en.wikipedia.org/wiki/Technical_analysi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en.wikipedia.org/wiki/Economic_planning" TargetMode="External"/><Relationship Id="rId5" Type="http://schemas.openxmlformats.org/officeDocument/2006/relationships/hyperlink" Target="https://news.tut.by/culture/603558.html" TargetMode="External"/><Relationship Id="rId4" Type="http://schemas.openxmlformats.org/officeDocument/2006/relationships/hyperlink" Target="https://en.wikipedia.org/wiki/Emergen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ctrTitle" idx="4294967295"/>
          </p:nvPr>
        </p:nvSpPr>
        <p:spPr>
          <a:xfrm>
            <a:off x="1763713" y="609600"/>
            <a:ext cx="7129462" cy="1431925"/>
          </a:xfrm>
          <a:solidFill>
            <a:srgbClr val="FFFFFF"/>
          </a:solidFill>
          <a:ln>
            <a:solidFill>
              <a:srgbClr val="000000"/>
            </a:solidFill>
          </a:ln>
        </p:spPr>
        <p:txBody>
          <a:bodyPr/>
          <a:lstStyle/>
          <a:p>
            <a:pPr eaLnBrk="1" hangingPunct="1">
              <a:lnSpc>
                <a:spcPct val="130000"/>
              </a:lnSpc>
              <a:spcBef>
                <a:spcPct val="40000"/>
              </a:spcBef>
              <a:defRPr/>
            </a:pPr>
            <a:r>
              <a:rPr lang="ru-RU" sz="2400" dirty="0" smtClean="0">
                <a:solidFill>
                  <a:srgbClr val="660033"/>
                </a:solidFill>
              </a:rPr>
              <a:t>Курс: «Национальная экономика Беларуси»</a:t>
            </a:r>
            <a:endParaRPr lang="ru-RU" sz="1800" dirty="0" smtClean="0">
              <a:solidFill>
                <a:srgbClr val="660033"/>
              </a:solidFill>
            </a:endParaRPr>
          </a:p>
        </p:txBody>
      </p:sp>
      <p:sp>
        <p:nvSpPr>
          <p:cNvPr id="386051" name="Rectangle 3"/>
          <p:cNvSpPr>
            <a:spLocks noGrp="1" noChangeArrowheads="1"/>
          </p:cNvSpPr>
          <p:nvPr>
            <p:ph type="subTitle" idx="4294967295"/>
          </p:nvPr>
        </p:nvSpPr>
        <p:spPr>
          <a:xfrm>
            <a:off x="1835150" y="2205038"/>
            <a:ext cx="7058025" cy="4464050"/>
          </a:xfrm>
          <a:solidFill>
            <a:srgbClr val="FFFFFF"/>
          </a:solidFill>
          <a:ln>
            <a:solidFill>
              <a:srgbClr val="000000"/>
            </a:solidFill>
          </a:ln>
        </p:spPr>
        <p:txBody>
          <a:bodyPr/>
          <a:lstStyle/>
          <a:p>
            <a:pPr marL="0" indent="0" algn="r" eaLnBrk="1" hangingPunct="1">
              <a:lnSpc>
                <a:spcPct val="90000"/>
              </a:lnSpc>
              <a:buFont typeface="Wingdings" panose="05000000000000000000" pitchFamily="2" charset="2"/>
              <a:buNone/>
              <a:defRPr/>
            </a:pPr>
            <a:r>
              <a:rPr lang="ru-RU" sz="3000" b="1" dirty="0" smtClean="0"/>
              <a:t>Акулич Владимир Алексеевич</a:t>
            </a:r>
          </a:p>
          <a:p>
            <a:pPr marL="0" indent="0" algn="r" eaLnBrk="1" hangingPunct="1">
              <a:lnSpc>
                <a:spcPct val="90000"/>
              </a:lnSpc>
              <a:buFont typeface="Wingdings" panose="05000000000000000000" pitchFamily="2" charset="2"/>
              <a:buNone/>
              <a:defRPr/>
            </a:pPr>
            <a:r>
              <a:rPr lang="ru-RU" sz="3000" dirty="0" smtClean="0"/>
              <a:t>Доцент кафедры национальной экономики и государственного управления БГЭУ  </a:t>
            </a:r>
          </a:p>
          <a:p>
            <a:pPr marL="0" indent="0" algn="r" eaLnBrk="1" hangingPunct="1">
              <a:lnSpc>
                <a:spcPct val="90000"/>
              </a:lnSpc>
              <a:buFont typeface="Wingdings" panose="05000000000000000000" pitchFamily="2" charset="2"/>
              <a:buNone/>
              <a:defRPr/>
            </a:pPr>
            <a:endParaRPr lang="ru-RU" sz="1050" dirty="0" smtClean="0"/>
          </a:p>
          <a:p>
            <a:pPr marL="0" indent="0" algn="r" eaLnBrk="1" hangingPunct="1">
              <a:lnSpc>
                <a:spcPct val="90000"/>
              </a:lnSpc>
              <a:buFont typeface="Wingdings" panose="05000000000000000000" pitchFamily="2" charset="2"/>
              <a:buNone/>
              <a:defRPr/>
            </a:pPr>
            <a:r>
              <a:rPr lang="ru-RU" sz="1800" b="1" dirty="0" smtClean="0"/>
              <a:t>Кафедра находится: корпус 4, к. 704</a:t>
            </a:r>
          </a:p>
          <a:p>
            <a:pPr marL="0" indent="0" algn="r" eaLnBrk="1" hangingPunct="1">
              <a:lnSpc>
                <a:spcPct val="90000"/>
              </a:lnSpc>
              <a:buFont typeface="Wingdings" panose="05000000000000000000" pitchFamily="2" charset="2"/>
              <a:buNone/>
              <a:defRPr/>
            </a:pPr>
            <a:r>
              <a:rPr lang="ru-RU" sz="3000" dirty="0" smtClean="0"/>
              <a:t>Лекция </a:t>
            </a:r>
            <a:r>
              <a:rPr lang="en-US" sz="3000" dirty="0" smtClean="0"/>
              <a:t>1</a:t>
            </a:r>
            <a:r>
              <a:rPr lang="ru-RU" sz="3000" dirty="0" smtClean="0"/>
              <a:t>. </a:t>
            </a:r>
            <a:r>
              <a:rPr lang="ru-RU" sz="2400" dirty="0" smtClean="0"/>
              <a:t>Системный анализ национальной экономики. </a:t>
            </a:r>
          </a:p>
          <a:p>
            <a:pPr marL="0" indent="0" algn="r" eaLnBrk="1" hangingPunct="1">
              <a:lnSpc>
                <a:spcPct val="90000"/>
              </a:lnSpc>
              <a:buFont typeface="Wingdings" panose="05000000000000000000" pitchFamily="2" charset="2"/>
              <a:buNone/>
              <a:defRPr/>
            </a:pPr>
            <a:r>
              <a:rPr lang="ru-RU" sz="2000" dirty="0" smtClean="0"/>
              <a:t>Методологические подходы к анализу сложных систем </a:t>
            </a:r>
          </a:p>
          <a:p>
            <a:pPr marL="0" indent="0" algn="r" eaLnBrk="1" hangingPunct="1">
              <a:lnSpc>
                <a:spcPct val="90000"/>
              </a:lnSpc>
              <a:buFont typeface="Wingdings" panose="05000000000000000000" pitchFamily="2" charset="2"/>
              <a:buNone/>
              <a:defRPr/>
            </a:pPr>
            <a:r>
              <a:rPr lang="ru-RU" sz="2000" dirty="0" smtClean="0"/>
              <a:t>(в том числе к анализу национальной экономики)</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702316"/>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Классификация систем Кеннета </a:t>
            </a:r>
            <a:r>
              <a:rPr lang="ru-RU" sz="2400" b="1" dirty="0" err="1" smtClean="0">
                <a:solidFill>
                  <a:schemeClr val="bg1"/>
                </a:solidFill>
                <a:latin typeface="Tahoma" pitchFamily="34" charset="0"/>
                <a:ea typeface="Tahoma" pitchFamily="34" charset="0"/>
                <a:cs typeface="Tahoma" pitchFamily="34" charset="0"/>
              </a:rPr>
              <a:t>Боулдинга</a:t>
            </a:r>
            <a:r>
              <a:rPr lang="ru-RU" sz="2400" b="1" dirty="0" smtClean="0">
                <a:solidFill>
                  <a:schemeClr val="bg1"/>
                </a:solidFill>
                <a:latin typeface="Tahoma" pitchFamily="34" charset="0"/>
                <a:ea typeface="Tahoma" pitchFamily="34" charset="0"/>
                <a:cs typeface="Tahoma" pitchFamily="34" charset="0"/>
              </a:rPr>
              <a:t> по их уровню сложности.</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0"/>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
        <p:nvSpPr>
          <p:cNvPr id="3" name="Прямоугольник 2"/>
          <p:cNvSpPr/>
          <p:nvPr/>
        </p:nvSpPr>
        <p:spPr>
          <a:xfrm>
            <a:off x="-4763" y="3364594"/>
            <a:ext cx="9134475" cy="2354491"/>
          </a:xfrm>
          <a:prstGeom prst="rect">
            <a:avLst/>
          </a:prstGeom>
          <a:solidFill>
            <a:schemeClr val="bg1"/>
          </a:solidFill>
        </p:spPr>
        <p:txBody>
          <a:bodyPr wrap="square">
            <a:spAutoFit/>
          </a:bodyPr>
          <a:lstStyle/>
          <a:p>
            <a:r>
              <a:rPr lang="ru-RU" sz="1700" dirty="0" smtClean="0">
                <a:latin typeface="Tahoma" panose="020B0604030504040204" pitchFamily="34" charset="0"/>
              </a:rPr>
              <a:t>8.</a:t>
            </a:r>
            <a:r>
              <a:rPr lang="ru-RU" sz="1800" dirty="0"/>
              <a:t> </a:t>
            </a:r>
            <a:r>
              <a:rPr lang="ru-RU" sz="1700" b="1" dirty="0">
                <a:latin typeface="Tahoma" panose="020B0604030504040204" pitchFamily="34" charset="0"/>
              </a:rPr>
              <a:t>Общественные (социальные) институты </a:t>
            </a:r>
            <a:r>
              <a:rPr lang="ru-RU" sz="1700" dirty="0">
                <a:latin typeface="Tahoma" panose="020B0604030504040204" pitchFamily="34" charset="0"/>
              </a:rPr>
              <a:t>составляют следующий уровень организации</a:t>
            </a:r>
            <a:r>
              <a:rPr lang="ru-RU" sz="1700" dirty="0" smtClean="0">
                <a:latin typeface="Tahoma" panose="020B0604030504040204" pitchFamily="34" charset="0"/>
              </a:rPr>
              <a:t>. </a:t>
            </a:r>
            <a:r>
              <a:rPr lang="ru-RU" sz="1700" dirty="0">
                <a:latin typeface="Tahoma" panose="020B0604030504040204" pitchFamily="34" charset="0"/>
              </a:rPr>
              <a:t>Именно к этому уровню относится подавляющее число систем, организующих научно-производственную и общественную деятельность, т.е. </a:t>
            </a:r>
            <a:r>
              <a:rPr lang="ru-RU" sz="1700" b="1" dirty="0">
                <a:latin typeface="Tahoma" panose="020B0604030504040204" pitchFamily="34" charset="0"/>
              </a:rPr>
              <a:t>систем, организующих существование предыдущих уровней</a:t>
            </a:r>
            <a:r>
              <a:rPr lang="ru-RU" sz="1700" dirty="0">
                <a:latin typeface="Tahoma" panose="020B0604030504040204" pitchFamily="34" charset="0"/>
              </a:rPr>
              <a:t>, и без которых существование субъектов как информационно - организованного сообщества было бы невозможно. Положение этого уровня в иерархии систем по </a:t>
            </a:r>
            <a:r>
              <a:rPr lang="ru-RU" sz="1700" dirty="0" err="1">
                <a:latin typeface="Tahoma" panose="020B0604030504040204" pitchFamily="34" charset="0"/>
              </a:rPr>
              <a:t>К.Боулдингу</a:t>
            </a:r>
            <a:r>
              <a:rPr lang="ru-RU" sz="1700" dirty="0">
                <a:latin typeface="Tahoma" panose="020B0604030504040204" pitchFamily="34" charset="0"/>
              </a:rPr>
              <a:t> диктовалось, скорее всего, </a:t>
            </a:r>
            <a:r>
              <a:rPr lang="ru-RU" sz="1700" b="1" dirty="0">
                <a:latin typeface="Tahoma" panose="020B0604030504040204" pitchFamily="34" charset="0"/>
              </a:rPr>
              <a:t>предположением о том, что система, составленная из объектов определенного уровня, будет в системном смысле сложнее</a:t>
            </a:r>
            <a:r>
              <a:rPr lang="ru-RU" sz="1700" dirty="0">
                <a:latin typeface="Tahoma" panose="020B0604030504040204" pitchFamily="34" charset="0"/>
              </a:rPr>
              <a:t>. </a:t>
            </a:r>
          </a:p>
          <a:p>
            <a:r>
              <a:rPr lang="ru-RU" sz="1000" dirty="0" smtClean="0">
                <a:solidFill>
                  <a:srgbClr val="0070C0"/>
                </a:solidFill>
                <a:latin typeface="Tahoma" panose="020B0604030504040204" pitchFamily="34" charset="0"/>
              </a:rPr>
              <a:t>Ист</a:t>
            </a:r>
            <a:r>
              <a:rPr lang="ru-RU" sz="1000" dirty="0">
                <a:solidFill>
                  <a:srgbClr val="0070C0"/>
                </a:solidFill>
                <a:latin typeface="Tahoma" panose="020B0604030504040204" pitchFamily="34" charset="0"/>
              </a:rPr>
              <a:t>.: </a:t>
            </a:r>
            <a:r>
              <a:rPr lang="en-US" sz="1000" dirty="0">
                <a:solidFill>
                  <a:srgbClr val="0070C0"/>
                </a:solidFill>
                <a:latin typeface="Tahoma" panose="020B0604030504040204" pitchFamily="34" charset="0"/>
              </a:rPr>
              <a:t>https://studopedia.su</a:t>
            </a:r>
            <a:endParaRPr lang="ru-RU" sz="1000" dirty="0">
              <a:solidFill>
                <a:srgbClr val="0070C0"/>
              </a:solidFill>
              <a:latin typeface="Tahoma" panose="020B0604030504040204" pitchFamily="34" charset="0"/>
            </a:endParaRPr>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http</a:t>
            </a:r>
            <a:r>
              <a:rPr lang="ru-RU" sz="1000" dirty="0"/>
              <a:t>://bibook.ru/books/25036/default.htm</a:t>
            </a:r>
          </a:p>
        </p:txBody>
      </p:sp>
      <p:sp>
        <p:nvSpPr>
          <p:cNvPr id="8" name="Прямоугольник 7"/>
          <p:cNvSpPr/>
          <p:nvPr/>
        </p:nvSpPr>
        <p:spPr>
          <a:xfrm>
            <a:off x="990651" y="705206"/>
            <a:ext cx="8143824" cy="2416046"/>
          </a:xfrm>
          <a:prstGeom prst="rect">
            <a:avLst/>
          </a:prstGeom>
          <a:solidFill>
            <a:schemeClr val="bg1"/>
          </a:solidFill>
        </p:spPr>
        <p:txBody>
          <a:bodyPr wrap="square">
            <a:spAutoFit/>
          </a:bodyPr>
          <a:lstStyle/>
          <a:p>
            <a:r>
              <a:rPr lang="ru-RU" sz="1500" dirty="0">
                <a:latin typeface="Tahoma" panose="020B0604030504040204" pitchFamily="34" charset="0"/>
              </a:rPr>
              <a:t>К. </a:t>
            </a:r>
            <a:r>
              <a:rPr lang="ru-RU" sz="1500" dirty="0" err="1">
                <a:latin typeface="Tahoma" panose="020B0604030504040204" pitchFamily="34" charset="0"/>
              </a:rPr>
              <a:t>Боулдинг</a:t>
            </a:r>
            <a:r>
              <a:rPr lang="ru-RU" sz="1500" dirty="0">
                <a:latin typeface="Tahoma" panose="020B0604030504040204" pitchFamily="34" charset="0"/>
              </a:rPr>
              <a:t> разработал порядковую шкалу сложности </a:t>
            </a:r>
            <a:r>
              <a:rPr lang="ru-RU" sz="1500" dirty="0" smtClean="0">
                <a:latin typeface="Tahoma" panose="020B0604030504040204" pitchFamily="34" charset="0"/>
              </a:rPr>
              <a:t>систем</a:t>
            </a:r>
            <a:r>
              <a:rPr lang="ru-RU" sz="1500" dirty="0">
                <a:latin typeface="Tahoma" panose="020B0604030504040204" pitchFamily="34" charset="0"/>
              </a:rPr>
              <a:t> </a:t>
            </a:r>
            <a:r>
              <a:rPr lang="ru-RU" sz="1500" dirty="0" smtClean="0">
                <a:latin typeface="Tahoma" panose="020B0604030504040204" pitchFamily="34" charset="0"/>
              </a:rPr>
              <a:t>(продолжение):</a:t>
            </a:r>
          </a:p>
          <a:p>
            <a:r>
              <a:rPr lang="ru-RU" sz="1700" dirty="0" smtClean="0">
                <a:latin typeface="Tahoma" panose="020B0604030504040204" pitchFamily="34" charset="0"/>
              </a:rPr>
              <a:t>7. </a:t>
            </a:r>
            <a:r>
              <a:rPr lang="ru-RU" sz="1700" dirty="0">
                <a:latin typeface="Tahoma" panose="020B0604030504040204" pitchFamily="34" charset="0"/>
              </a:rPr>
              <a:t>Седьмой уровень -  это следующий уровень, который рассматривает отдельного человека как систему и называется </a:t>
            </a:r>
            <a:r>
              <a:rPr lang="ru-RU" sz="1700" b="1" dirty="0">
                <a:solidFill>
                  <a:srgbClr val="7030A0"/>
                </a:solidFill>
                <a:latin typeface="Tahoma" panose="020B0604030504040204" pitchFamily="34" charset="0"/>
              </a:rPr>
              <a:t>«человеческий»</a:t>
            </a:r>
            <a:r>
              <a:rPr lang="ru-RU" sz="1700" dirty="0">
                <a:latin typeface="Tahoma" panose="020B0604030504040204" pitchFamily="34" charset="0"/>
              </a:rPr>
              <a:t>. Кроме всех или почти всех характеристик «животных» систем человек обладает </a:t>
            </a:r>
            <a:r>
              <a:rPr lang="ru-RU" sz="1700" b="1" dirty="0">
                <a:latin typeface="Tahoma" panose="020B0604030504040204" pitchFamily="34" charset="0"/>
              </a:rPr>
              <a:t>самосознанием</a:t>
            </a:r>
            <a:r>
              <a:rPr lang="ru-RU" sz="1700" dirty="0">
                <a:latin typeface="Tahoma" panose="020B0604030504040204" pitchFamily="34" charset="0"/>
              </a:rPr>
              <a:t>, которое отличает его от простой осведомленности животного. Человеческое воображение помимо того, что оно сложнее, чем у высших животных, обладает свойством </a:t>
            </a:r>
            <a:r>
              <a:rPr lang="ru-RU" sz="1700" dirty="0" err="1">
                <a:latin typeface="Tahoma" panose="020B0604030504040204" pitchFamily="34" charset="0"/>
              </a:rPr>
              <a:t>самоотражения</a:t>
            </a:r>
            <a:r>
              <a:rPr lang="ru-RU" sz="1700" dirty="0">
                <a:latin typeface="Tahoma" panose="020B0604030504040204" pitchFamily="34" charset="0"/>
              </a:rPr>
              <a:t> - </a:t>
            </a:r>
            <a:r>
              <a:rPr lang="ru-RU" sz="1700" b="1" dirty="0">
                <a:latin typeface="Tahoma" panose="020B0604030504040204" pitchFamily="34" charset="0"/>
              </a:rPr>
              <a:t>человек не только знает, но и осознает, что он знает</a:t>
            </a:r>
            <a:r>
              <a:rPr lang="ru-RU" sz="1700" dirty="0">
                <a:latin typeface="Tahoma" panose="020B0604030504040204" pitchFamily="34" charset="0"/>
              </a:rPr>
              <a:t>. Это свойство тесно связано с явлениями языка</a:t>
            </a:r>
            <a:r>
              <a:rPr lang="ru-RU" sz="1700" dirty="0" smtClean="0">
                <a:latin typeface="Tahoma" panose="020B0604030504040204" pitchFamily="34" charset="0"/>
              </a:rPr>
              <a:t>.</a:t>
            </a:r>
            <a:endParaRPr lang="ru-RU" sz="1700" dirty="0">
              <a:latin typeface="Tahoma" panose="020B0604030504040204" pitchFamily="34" charset="0"/>
            </a:endParaRPr>
          </a:p>
        </p:txBody>
      </p:sp>
      <p:pic>
        <p:nvPicPr>
          <p:cNvPr id="9" name="Рисунок 8"/>
          <p:cNvPicPr>
            <a:picLocks noChangeAspect="1"/>
          </p:cNvPicPr>
          <p:nvPr/>
        </p:nvPicPr>
        <p:blipFill>
          <a:blip r:embed="rId3"/>
          <a:stretch>
            <a:fillRect/>
          </a:stretch>
        </p:blipFill>
        <p:spPr>
          <a:xfrm>
            <a:off x="9525" y="692696"/>
            <a:ext cx="962075" cy="1369734"/>
          </a:xfrm>
          <a:prstGeom prst="rect">
            <a:avLst/>
          </a:prstGeom>
        </p:spPr>
      </p:pic>
    </p:spTree>
    <p:extLst>
      <p:ext uri="{BB962C8B-B14F-4D97-AF65-F5344CB8AC3E}">
        <p14:creationId xmlns:p14="http://schemas.microsoft.com/office/powerpoint/2010/main" val="2532063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702316"/>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Классификация систем Кеннета </a:t>
            </a:r>
            <a:r>
              <a:rPr lang="ru-RU" sz="2400" b="1" dirty="0" err="1" smtClean="0">
                <a:solidFill>
                  <a:schemeClr val="bg1"/>
                </a:solidFill>
                <a:latin typeface="Tahoma" pitchFamily="34" charset="0"/>
                <a:ea typeface="Tahoma" pitchFamily="34" charset="0"/>
                <a:cs typeface="Tahoma" pitchFamily="34" charset="0"/>
              </a:rPr>
              <a:t>Боулдинга</a:t>
            </a:r>
            <a:r>
              <a:rPr lang="ru-RU" sz="2400" b="1" dirty="0" smtClean="0">
                <a:solidFill>
                  <a:schemeClr val="bg1"/>
                </a:solidFill>
                <a:latin typeface="Tahoma" pitchFamily="34" charset="0"/>
                <a:ea typeface="Tahoma" pitchFamily="34" charset="0"/>
                <a:cs typeface="Tahoma" pitchFamily="34" charset="0"/>
              </a:rPr>
              <a:t> по их уровню сложности.</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0"/>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
        <p:nvSpPr>
          <p:cNvPr id="3" name="Прямоугольник 2"/>
          <p:cNvSpPr/>
          <p:nvPr/>
        </p:nvSpPr>
        <p:spPr>
          <a:xfrm>
            <a:off x="-4763" y="2555381"/>
            <a:ext cx="9134475" cy="1077218"/>
          </a:xfrm>
          <a:prstGeom prst="rect">
            <a:avLst/>
          </a:prstGeom>
          <a:solidFill>
            <a:schemeClr val="bg1"/>
          </a:solidFill>
        </p:spPr>
        <p:txBody>
          <a:bodyPr wrap="square">
            <a:spAutoFit/>
          </a:bodyPr>
          <a:lstStyle/>
          <a:p>
            <a:r>
              <a:rPr lang="ru-RU" sz="1700" dirty="0">
                <a:latin typeface="Tahoma" panose="020B0604030504040204" pitchFamily="34" charset="0"/>
              </a:rPr>
              <a:t> </a:t>
            </a:r>
            <a:r>
              <a:rPr lang="ru-RU" sz="1800" dirty="0" smtClean="0">
                <a:solidFill>
                  <a:srgbClr val="0070C0"/>
                </a:solidFill>
                <a:latin typeface="Tahoma" panose="020B0604030504040204" pitchFamily="34" charset="0"/>
              </a:rPr>
              <a:t>Классификация</a:t>
            </a:r>
            <a:r>
              <a:rPr lang="ru-RU" sz="1800" dirty="0">
                <a:solidFill>
                  <a:srgbClr val="0070C0"/>
                </a:solidFill>
                <a:latin typeface="Tahoma" panose="020B0604030504040204" pitchFamily="34" charset="0"/>
              </a:rPr>
              <a:t> </a:t>
            </a:r>
            <a:r>
              <a:rPr lang="ru-RU" sz="1800" dirty="0" err="1">
                <a:solidFill>
                  <a:srgbClr val="0070C0"/>
                </a:solidFill>
                <a:latin typeface="Tahoma" panose="020B0604030504040204" pitchFamily="34" charset="0"/>
              </a:rPr>
              <a:t>К.Боулдинга</a:t>
            </a:r>
            <a:r>
              <a:rPr lang="ru-RU" sz="1800" dirty="0">
                <a:solidFill>
                  <a:srgbClr val="0070C0"/>
                </a:solidFill>
                <a:latin typeface="Tahoma" panose="020B0604030504040204" pitchFamily="34" charset="0"/>
              </a:rPr>
              <a:t> указывает на процесс непрерывного повышения значимости информационной составляющей по мере роста организационной и поведенческой сложности систем вплоть до трансцендентного уровня. </a:t>
            </a:r>
            <a:endParaRPr lang="ru-RU" sz="1800" dirty="0" smtClean="0">
              <a:solidFill>
                <a:srgbClr val="0070C0"/>
              </a:solidFill>
              <a:latin typeface="Tahoma" panose="020B0604030504040204" pitchFamily="34" charset="0"/>
            </a:endParaRPr>
          </a:p>
          <a:p>
            <a:r>
              <a:rPr lang="ru-RU" sz="1000" dirty="0" smtClean="0">
                <a:solidFill>
                  <a:srgbClr val="0070C0"/>
                </a:solidFill>
                <a:latin typeface="Tahoma" panose="020B0604030504040204" pitchFamily="34" charset="0"/>
              </a:rPr>
              <a:t>Ист</a:t>
            </a:r>
            <a:r>
              <a:rPr lang="ru-RU" sz="1000" dirty="0">
                <a:solidFill>
                  <a:srgbClr val="0070C0"/>
                </a:solidFill>
                <a:latin typeface="Tahoma" panose="020B0604030504040204" pitchFamily="34" charset="0"/>
              </a:rPr>
              <a:t>.: </a:t>
            </a:r>
            <a:r>
              <a:rPr lang="en-US" sz="1000" dirty="0">
                <a:solidFill>
                  <a:srgbClr val="0070C0"/>
                </a:solidFill>
                <a:latin typeface="Tahoma" panose="020B0604030504040204" pitchFamily="34" charset="0"/>
              </a:rPr>
              <a:t>https://studopedia.su</a:t>
            </a:r>
            <a:endParaRPr lang="ru-RU" sz="1000" dirty="0">
              <a:solidFill>
                <a:srgbClr val="0070C0"/>
              </a:solidFill>
              <a:latin typeface="Tahoma" panose="020B0604030504040204" pitchFamily="34" charset="0"/>
            </a:endParaRPr>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http</a:t>
            </a:r>
            <a:r>
              <a:rPr lang="ru-RU" sz="1000" dirty="0"/>
              <a:t>://bibook.ru/books/25036/default.htm</a:t>
            </a:r>
          </a:p>
        </p:txBody>
      </p:sp>
      <p:sp>
        <p:nvSpPr>
          <p:cNvPr id="8" name="Прямоугольник 7"/>
          <p:cNvSpPr/>
          <p:nvPr/>
        </p:nvSpPr>
        <p:spPr>
          <a:xfrm>
            <a:off x="990651" y="705206"/>
            <a:ext cx="8143824" cy="1631216"/>
          </a:xfrm>
          <a:prstGeom prst="rect">
            <a:avLst/>
          </a:prstGeom>
          <a:solidFill>
            <a:schemeClr val="bg1"/>
          </a:solidFill>
        </p:spPr>
        <p:txBody>
          <a:bodyPr wrap="square">
            <a:spAutoFit/>
          </a:bodyPr>
          <a:lstStyle/>
          <a:p>
            <a:r>
              <a:rPr lang="ru-RU" sz="1500" dirty="0">
                <a:latin typeface="Tahoma" panose="020B0604030504040204" pitchFamily="34" charset="0"/>
              </a:rPr>
              <a:t>К. </a:t>
            </a:r>
            <a:r>
              <a:rPr lang="ru-RU" sz="1500" dirty="0" err="1">
                <a:latin typeface="Tahoma" panose="020B0604030504040204" pitchFamily="34" charset="0"/>
              </a:rPr>
              <a:t>Боулдинг</a:t>
            </a:r>
            <a:r>
              <a:rPr lang="ru-RU" sz="1500" dirty="0">
                <a:latin typeface="Tahoma" panose="020B0604030504040204" pitchFamily="34" charset="0"/>
              </a:rPr>
              <a:t> разработал порядковую шкалу сложности </a:t>
            </a:r>
            <a:r>
              <a:rPr lang="ru-RU" sz="1500" dirty="0" smtClean="0">
                <a:latin typeface="Tahoma" panose="020B0604030504040204" pitchFamily="34" charset="0"/>
              </a:rPr>
              <a:t>систем (продолжение):</a:t>
            </a:r>
          </a:p>
          <a:p>
            <a:r>
              <a:rPr lang="ru-RU" sz="1700" dirty="0" smtClean="0">
                <a:latin typeface="Tahoma" panose="020B0604030504040204" pitchFamily="34" charset="0"/>
              </a:rPr>
              <a:t>9. </a:t>
            </a:r>
            <a:r>
              <a:rPr lang="ru-RU" sz="1700" dirty="0">
                <a:latin typeface="Tahoma" panose="020B0604030504040204" pitchFamily="34" charset="0"/>
              </a:rPr>
              <a:t>Девятый уровень систем - </a:t>
            </a:r>
            <a:r>
              <a:rPr lang="ru-RU" sz="1700" b="1" dirty="0">
                <a:latin typeface="Tahoma" panose="020B0604030504040204" pitchFamily="34" charset="0"/>
              </a:rPr>
              <a:t>трансцендентные системы </a:t>
            </a:r>
            <a:r>
              <a:rPr lang="ru-RU" sz="1700" dirty="0">
                <a:latin typeface="Tahoma" panose="020B0604030504040204" pitchFamily="34" charset="0"/>
              </a:rPr>
              <a:t>- интересен для прикладной теории интеллектуальных систем управления тем, что он указывает на возможность существования некоторого еще более сложного класса </a:t>
            </a:r>
            <a:r>
              <a:rPr lang="ru-RU" sz="1700" dirty="0" smtClean="0">
                <a:latin typeface="Tahoma" panose="020B0604030504040204" pitchFamily="34" charset="0"/>
              </a:rPr>
              <a:t>систем, в </a:t>
            </a:r>
            <a:r>
              <a:rPr lang="ru-RU" sz="1700" dirty="0">
                <a:latin typeface="Tahoma" panose="020B0604030504040204" pitchFamily="34" charset="0"/>
              </a:rPr>
              <a:t>том случае, если правомочно утверждение о возможности полного </a:t>
            </a:r>
            <a:r>
              <a:rPr lang="ru-RU" sz="1700" b="1" dirty="0">
                <a:latin typeface="Tahoma" panose="020B0604030504040204" pitchFamily="34" charset="0"/>
              </a:rPr>
              <a:t>отрыва информации от физического носителя</a:t>
            </a:r>
            <a:r>
              <a:rPr lang="ru-RU" sz="1700" dirty="0">
                <a:latin typeface="Tahoma" panose="020B0604030504040204" pitchFamily="34" charset="0"/>
              </a:rPr>
              <a:t>.…</a:t>
            </a:r>
          </a:p>
        </p:txBody>
      </p:sp>
      <p:pic>
        <p:nvPicPr>
          <p:cNvPr id="9" name="Рисунок 8"/>
          <p:cNvPicPr>
            <a:picLocks noChangeAspect="1"/>
          </p:cNvPicPr>
          <p:nvPr/>
        </p:nvPicPr>
        <p:blipFill>
          <a:blip r:embed="rId3"/>
          <a:stretch>
            <a:fillRect/>
          </a:stretch>
        </p:blipFill>
        <p:spPr>
          <a:xfrm>
            <a:off x="9525" y="692696"/>
            <a:ext cx="962075" cy="1369734"/>
          </a:xfrm>
          <a:prstGeom prst="rect">
            <a:avLst/>
          </a:prstGeom>
        </p:spPr>
      </p:pic>
    </p:spTree>
    <p:extLst>
      <p:ext uri="{BB962C8B-B14F-4D97-AF65-F5344CB8AC3E}">
        <p14:creationId xmlns:p14="http://schemas.microsoft.com/office/powerpoint/2010/main" val="1373728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702316"/>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Закон необходимого разнообразия (закон Эшби).</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1"/>
            <a:ext cx="647824" cy="689669"/>
          </a:xfrm>
          <a:prstGeom prst="ellipse">
            <a:avLst/>
          </a:prstGeom>
          <a:solidFill>
            <a:srgbClr val="FF0000"/>
          </a:solidFill>
          <a:ln w="9525">
            <a:solidFill>
              <a:srgbClr val="FF0000"/>
            </a:solidFill>
            <a:round/>
            <a:headEnd/>
            <a:tailEnd/>
          </a:ln>
        </p:spPr>
        <p:txBody>
          <a:bodyPr anchor="ctr"/>
          <a:lstStyle/>
          <a:p>
            <a:pPr algn="ctr"/>
            <a:r>
              <a:rPr lang="en-US" sz="1200" dirty="0" smtClean="0"/>
              <a:t>VIII</a:t>
            </a:r>
            <a:endParaRPr lang="en-US" sz="1200" b="1" dirty="0"/>
          </a:p>
        </p:txBody>
      </p:sp>
      <p:sp>
        <p:nvSpPr>
          <p:cNvPr id="3" name="Прямоугольник 2"/>
          <p:cNvSpPr/>
          <p:nvPr/>
        </p:nvSpPr>
        <p:spPr>
          <a:xfrm>
            <a:off x="1211957" y="1329929"/>
            <a:ext cx="6120680" cy="1938992"/>
          </a:xfrm>
          <a:prstGeom prst="rect">
            <a:avLst/>
          </a:prstGeom>
          <a:solidFill>
            <a:schemeClr val="bg1"/>
          </a:solidFill>
        </p:spPr>
        <p:txBody>
          <a:bodyPr wrap="square">
            <a:spAutoFit/>
          </a:bodyPr>
          <a:lstStyle/>
          <a:p>
            <a:r>
              <a:rPr lang="ru-RU" sz="1800" dirty="0">
                <a:latin typeface="Tahoma" panose="020B0604030504040204" pitchFamily="34" charset="0"/>
              </a:rPr>
              <a:t>«Управление может быть обеспечено только в том случае, если разнообразие средств управляющего (в данном случае всей системы управления) по крайней мере не меньше, чем разнообразие управляемой им ситуации» </a:t>
            </a:r>
            <a:endParaRPr lang="ru-RU" sz="1800" dirty="0" smtClean="0">
              <a:latin typeface="Tahoma" panose="020B0604030504040204" pitchFamily="34" charset="0"/>
            </a:endParaRPr>
          </a:p>
          <a:p>
            <a:r>
              <a:rPr lang="ru-RU" sz="1200" dirty="0" smtClean="0"/>
              <a:t>(Ист.: </a:t>
            </a:r>
            <a:r>
              <a:rPr lang="en-US" sz="1200" dirty="0"/>
              <a:t>https://ru.wikipedia.org/wiki/</a:t>
            </a:r>
            <a:r>
              <a:rPr lang="ru-RU" sz="1200" dirty="0" err="1"/>
              <a:t>Эшби,_</a:t>
            </a:r>
            <a:r>
              <a:rPr lang="ru-RU" sz="1200" dirty="0" err="1" smtClean="0"/>
              <a:t>Уильям</a:t>
            </a:r>
            <a:r>
              <a:rPr lang="ru-RU" sz="1200" dirty="0" smtClean="0"/>
              <a:t>)</a:t>
            </a:r>
            <a:r>
              <a:rPr lang="ru-RU" sz="1200" dirty="0" smtClean="0">
                <a:latin typeface="Tahoma" panose="020B0604030504040204" pitchFamily="34" charset="0"/>
              </a:rPr>
              <a:t>.</a:t>
            </a:r>
          </a:p>
          <a:p>
            <a:r>
              <a:rPr lang="en-US" sz="1800" dirty="0" smtClean="0">
                <a:latin typeface="Tahoma" panose="020B0604030504040204" pitchFamily="34" charset="0"/>
              </a:rPr>
              <a:t>     </a:t>
            </a:r>
            <a:endParaRPr lang="ru-RU" sz="1800" dirty="0">
              <a:latin typeface="Tahoma" panose="020B0604030504040204" pitchFamily="34" charset="0"/>
            </a:endParaRPr>
          </a:p>
        </p:txBody>
      </p:sp>
      <p:sp>
        <p:nvSpPr>
          <p:cNvPr id="7" name="Прямоугольник 6"/>
          <p:cNvSpPr/>
          <p:nvPr/>
        </p:nvSpPr>
        <p:spPr>
          <a:xfrm>
            <a:off x="176461" y="6643042"/>
            <a:ext cx="4467547" cy="246221"/>
          </a:xfrm>
          <a:prstGeom prst="rect">
            <a:avLst/>
          </a:prstGeom>
          <a:solidFill>
            <a:srgbClr val="FFFF00"/>
          </a:solidFill>
        </p:spPr>
        <p:txBody>
          <a:bodyPr wrap="square">
            <a:spAutoFit/>
          </a:bodyPr>
          <a:lstStyle/>
          <a:p>
            <a:r>
              <a:rPr lang="ru-RU" sz="1000" dirty="0" smtClean="0"/>
              <a:t>Источник: </a:t>
            </a:r>
            <a:r>
              <a:rPr lang="en-US" sz="1000" dirty="0"/>
              <a:t>https://ru.wikipedia.org/wiki/</a:t>
            </a:r>
            <a:r>
              <a:rPr lang="ru-RU" sz="1000" dirty="0" err="1"/>
              <a:t>Закон_необходимого_разнообразия</a:t>
            </a:r>
            <a:endParaRPr lang="ru-RU" sz="1000" dirty="0"/>
          </a:p>
        </p:txBody>
      </p:sp>
      <p:sp>
        <p:nvSpPr>
          <p:cNvPr id="8" name="Прямоугольник 7"/>
          <p:cNvSpPr/>
          <p:nvPr/>
        </p:nvSpPr>
        <p:spPr>
          <a:xfrm>
            <a:off x="1181101" y="705206"/>
            <a:ext cx="7953374" cy="646331"/>
          </a:xfrm>
          <a:prstGeom prst="rect">
            <a:avLst/>
          </a:prstGeom>
          <a:solidFill>
            <a:schemeClr val="bg1"/>
          </a:solidFill>
        </p:spPr>
        <p:txBody>
          <a:bodyPr wrap="square">
            <a:spAutoFit/>
          </a:bodyPr>
          <a:lstStyle/>
          <a:p>
            <a:r>
              <a:rPr lang="ru-RU" sz="1800" dirty="0">
                <a:latin typeface="Tahoma" panose="020B0604030504040204" pitchFamily="34" charset="0"/>
              </a:rPr>
              <a:t>К</a:t>
            </a:r>
            <a:r>
              <a:rPr lang="ru-RU" sz="1800" dirty="0" smtClean="0">
                <a:latin typeface="Tahoma" panose="020B0604030504040204" pitchFamily="34" charset="0"/>
              </a:rPr>
              <a:t>ибернетический </a:t>
            </a:r>
            <a:r>
              <a:rPr lang="ru-RU" sz="1800" dirty="0">
                <a:latin typeface="Tahoma" panose="020B0604030504040204" pitchFamily="34" charset="0"/>
              </a:rPr>
              <a:t>закон, сформулированный </a:t>
            </a:r>
            <a:r>
              <a:rPr lang="ru-RU" sz="1800" dirty="0">
                <a:latin typeface="Tahoma" panose="020B0604030504040204" pitchFamily="34" charset="0"/>
                <a:hlinkClick r:id="rId3" tooltip="Эшби, Уильям Росс"/>
              </a:rPr>
              <a:t>Уильямом Россом Эшби</a:t>
            </a:r>
            <a:r>
              <a:rPr lang="ru-RU" sz="1800" dirty="0">
                <a:latin typeface="Tahoma" panose="020B0604030504040204" pitchFamily="34" charset="0"/>
              </a:rPr>
              <a:t> и </a:t>
            </a:r>
            <a:r>
              <a:rPr lang="ru-RU" sz="1800" dirty="0" smtClean="0">
                <a:latin typeface="Tahoma" panose="020B0604030504040204" pitchFamily="34" charset="0"/>
              </a:rPr>
              <a:t>доказанный </a:t>
            </a:r>
            <a:r>
              <a:rPr lang="ru-RU" sz="1800" dirty="0">
                <a:latin typeface="Tahoma" panose="020B0604030504040204" pitchFamily="34" charset="0"/>
              </a:rPr>
              <a:t>в работе «Введение в кибернетику»</a:t>
            </a:r>
          </a:p>
        </p:txBody>
      </p:sp>
      <p:pic>
        <p:nvPicPr>
          <p:cNvPr id="2" name="Рисунок 1"/>
          <p:cNvPicPr>
            <a:picLocks noChangeAspect="1"/>
          </p:cNvPicPr>
          <p:nvPr/>
        </p:nvPicPr>
        <p:blipFill>
          <a:blip r:embed="rId4"/>
          <a:stretch>
            <a:fillRect/>
          </a:stretch>
        </p:blipFill>
        <p:spPr>
          <a:xfrm>
            <a:off x="-9525" y="689668"/>
            <a:ext cx="1190625" cy="1676400"/>
          </a:xfrm>
          <a:prstGeom prst="rect">
            <a:avLst/>
          </a:prstGeom>
        </p:spPr>
      </p:pic>
      <p:pic>
        <p:nvPicPr>
          <p:cNvPr id="5" name="Рисунок 4"/>
          <p:cNvPicPr>
            <a:picLocks noChangeAspect="1"/>
          </p:cNvPicPr>
          <p:nvPr/>
        </p:nvPicPr>
        <p:blipFill>
          <a:blip r:embed="rId5"/>
          <a:stretch>
            <a:fillRect/>
          </a:stretch>
        </p:blipFill>
        <p:spPr>
          <a:xfrm>
            <a:off x="7636445" y="1527868"/>
            <a:ext cx="1371600" cy="4895850"/>
          </a:xfrm>
          <a:prstGeom prst="rect">
            <a:avLst/>
          </a:prstGeom>
        </p:spPr>
      </p:pic>
      <p:sp>
        <p:nvSpPr>
          <p:cNvPr id="9" name="Прямоугольник 8"/>
          <p:cNvSpPr/>
          <p:nvPr/>
        </p:nvSpPr>
        <p:spPr>
          <a:xfrm>
            <a:off x="179512" y="4283452"/>
            <a:ext cx="6750496" cy="2308324"/>
          </a:xfrm>
          <a:prstGeom prst="rect">
            <a:avLst/>
          </a:prstGeom>
        </p:spPr>
        <p:txBody>
          <a:bodyPr wrap="square">
            <a:spAutoFit/>
          </a:bodyPr>
          <a:lstStyle/>
          <a:p>
            <a:pPr indent="450215" algn="just">
              <a:spcAft>
                <a:spcPts val="0"/>
              </a:spcAft>
            </a:pPr>
            <a:r>
              <a:rPr lang="ru-RU" sz="1800" dirty="0">
                <a:latin typeface="Tahoma" panose="020B0604030504040204" pitchFamily="34" charset="0"/>
              </a:rPr>
              <a:t>Р. Эшби поясняет суть этого закона на примере перекрестка с английским светофором, который может принимать 4 состояния (красный, желтый, зеленый и красный плюс желтый) или 2 бита информации </a:t>
            </a:r>
            <a:r>
              <a:rPr lang="ru-RU" sz="1800" dirty="0" smtClean="0">
                <a:latin typeface="Tahoma" panose="020B0604030504040204" pitchFamily="34" charset="0"/>
              </a:rPr>
              <a:t>[</a:t>
            </a:r>
            <a:r>
              <a:rPr lang="ru-RU" sz="1100" dirty="0">
                <a:latin typeface="Tahoma" panose="020B0604030504040204" pitchFamily="34" charset="0"/>
              </a:rPr>
              <a:t>Эшби, У.Р. Введение в кибернетику / У.Р. Эшби. Пер. с англ. – изд.., стер. – М.: URSS, </a:t>
            </a:r>
            <a:r>
              <a:rPr lang="ru-RU" sz="1100" dirty="0" err="1">
                <a:latin typeface="Tahoma" panose="020B0604030504040204" pitchFamily="34" charset="0"/>
              </a:rPr>
              <a:t>Ленанд</a:t>
            </a:r>
            <a:r>
              <a:rPr lang="ru-RU" sz="1100" dirty="0">
                <a:latin typeface="Tahoma" panose="020B0604030504040204" pitchFamily="34" charset="0"/>
              </a:rPr>
              <a:t>, 2015. – 432 с., С</a:t>
            </a:r>
            <a:r>
              <a:rPr lang="ru-RU" sz="1100" dirty="0" smtClean="0">
                <a:latin typeface="Tahoma" panose="020B0604030504040204" pitchFamily="34" charset="0"/>
              </a:rPr>
              <a:t>. </a:t>
            </a:r>
            <a:r>
              <a:rPr lang="ru-RU" sz="1100" dirty="0">
                <a:latin typeface="Tahoma" panose="020B0604030504040204" pitchFamily="34" charset="0"/>
              </a:rPr>
              <a:t>154</a:t>
            </a:r>
            <a:r>
              <a:rPr lang="ru-RU" sz="1800" dirty="0">
                <a:latin typeface="Tahoma" panose="020B0604030504040204" pitchFamily="34" charset="0"/>
              </a:rPr>
              <a:t>]. Если водитель, не различает цвета светофора, или различает, но не понимает, какую информацию они несут, то высока вероятность, что он попадет в аварию.</a:t>
            </a:r>
          </a:p>
        </p:txBody>
      </p:sp>
      <p:sp>
        <p:nvSpPr>
          <p:cNvPr id="10" name="Прямоугольник 9"/>
          <p:cNvSpPr/>
          <p:nvPr/>
        </p:nvSpPr>
        <p:spPr>
          <a:xfrm>
            <a:off x="6949827" y="6489153"/>
            <a:ext cx="2228944" cy="276999"/>
          </a:xfrm>
          <a:prstGeom prst="rect">
            <a:avLst/>
          </a:prstGeom>
        </p:spPr>
        <p:txBody>
          <a:bodyPr wrap="none">
            <a:spAutoFit/>
          </a:bodyPr>
          <a:lstStyle/>
          <a:p>
            <a:r>
              <a:rPr lang="ru-RU" sz="1200" dirty="0"/>
              <a:t>https://ru.wikipedia.org/wiki/Бит</a:t>
            </a:r>
          </a:p>
        </p:txBody>
      </p:sp>
      <p:pic>
        <p:nvPicPr>
          <p:cNvPr id="11" name="Рисунок 10"/>
          <p:cNvPicPr>
            <a:picLocks noChangeAspect="1"/>
          </p:cNvPicPr>
          <p:nvPr/>
        </p:nvPicPr>
        <p:blipFill>
          <a:blip r:embed="rId6"/>
          <a:stretch>
            <a:fillRect/>
          </a:stretch>
        </p:blipFill>
        <p:spPr>
          <a:xfrm>
            <a:off x="5785098" y="2938378"/>
            <a:ext cx="1171575" cy="219075"/>
          </a:xfrm>
          <a:prstGeom prst="rect">
            <a:avLst/>
          </a:prstGeom>
        </p:spPr>
      </p:pic>
      <p:pic>
        <p:nvPicPr>
          <p:cNvPr id="12" name="Рисунок 11"/>
          <p:cNvPicPr>
            <a:picLocks noChangeAspect="1"/>
          </p:cNvPicPr>
          <p:nvPr/>
        </p:nvPicPr>
        <p:blipFill>
          <a:blip r:embed="rId7"/>
          <a:stretch>
            <a:fillRect/>
          </a:stretch>
        </p:blipFill>
        <p:spPr>
          <a:xfrm>
            <a:off x="6069707" y="3200830"/>
            <a:ext cx="847725" cy="247650"/>
          </a:xfrm>
          <a:prstGeom prst="rect">
            <a:avLst/>
          </a:prstGeom>
        </p:spPr>
      </p:pic>
      <p:pic>
        <p:nvPicPr>
          <p:cNvPr id="13" name="Рисунок 12"/>
          <p:cNvPicPr>
            <a:picLocks noChangeAspect="1"/>
          </p:cNvPicPr>
          <p:nvPr/>
        </p:nvPicPr>
        <p:blipFill>
          <a:blip r:embed="rId8"/>
          <a:stretch>
            <a:fillRect/>
          </a:stretch>
        </p:blipFill>
        <p:spPr>
          <a:xfrm>
            <a:off x="4788024" y="3510311"/>
            <a:ext cx="2324100" cy="228600"/>
          </a:xfrm>
          <a:prstGeom prst="rect">
            <a:avLst/>
          </a:prstGeom>
        </p:spPr>
      </p:pic>
      <p:pic>
        <p:nvPicPr>
          <p:cNvPr id="14" name="Рисунок 13"/>
          <p:cNvPicPr>
            <a:picLocks noChangeAspect="1"/>
          </p:cNvPicPr>
          <p:nvPr/>
        </p:nvPicPr>
        <p:blipFill>
          <a:blip r:embed="rId9"/>
          <a:stretch>
            <a:fillRect/>
          </a:stretch>
        </p:blipFill>
        <p:spPr>
          <a:xfrm>
            <a:off x="4788024" y="3820681"/>
            <a:ext cx="257175" cy="190500"/>
          </a:xfrm>
          <a:prstGeom prst="rect">
            <a:avLst/>
          </a:prstGeom>
        </p:spPr>
      </p:pic>
      <p:pic>
        <p:nvPicPr>
          <p:cNvPr id="15" name="Рисунок 14"/>
          <p:cNvPicPr>
            <a:picLocks noChangeAspect="1"/>
          </p:cNvPicPr>
          <p:nvPr/>
        </p:nvPicPr>
        <p:blipFill>
          <a:blip r:embed="rId10"/>
          <a:stretch>
            <a:fillRect/>
          </a:stretch>
        </p:blipFill>
        <p:spPr>
          <a:xfrm>
            <a:off x="5114763" y="3844145"/>
            <a:ext cx="2162175" cy="152400"/>
          </a:xfrm>
          <a:prstGeom prst="rect">
            <a:avLst/>
          </a:prstGeom>
        </p:spPr>
      </p:pic>
    </p:spTree>
    <p:extLst>
      <p:ext uri="{BB962C8B-B14F-4D97-AF65-F5344CB8AC3E}">
        <p14:creationId xmlns:p14="http://schemas.microsoft.com/office/powerpoint/2010/main" val="1896291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702316"/>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Закон необходимого разнообразия (закон Эшби).</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1"/>
            <a:ext cx="647824" cy="689669"/>
          </a:xfrm>
          <a:prstGeom prst="ellipse">
            <a:avLst/>
          </a:prstGeom>
          <a:solidFill>
            <a:srgbClr val="FF0000"/>
          </a:solidFill>
          <a:ln w="9525">
            <a:solidFill>
              <a:srgbClr val="FF0000"/>
            </a:solidFill>
            <a:round/>
            <a:headEnd/>
            <a:tailEnd/>
          </a:ln>
        </p:spPr>
        <p:txBody>
          <a:bodyPr anchor="ctr"/>
          <a:lstStyle/>
          <a:p>
            <a:pPr algn="ctr"/>
            <a:r>
              <a:rPr lang="en-US" sz="1200" dirty="0" smtClean="0"/>
              <a:t>VIII</a:t>
            </a:r>
            <a:endParaRPr lang="en-US" sz="1200" b="1" dirty="0"/>
          </a:p>
        </p:txBody>
      </p:sp>
      <p:sp>
        <p:nvSpPr>
          <p:cNvPr id="3" name="Прямоугольник 2"/>
          <p:cNvSpPr/>
          <p:nvPr/>
        </p:nvSpPr>
        <p:spPr>
          <a:xfrm>
            <a:off x="1455157" y="2366068"/>
            <a:ext cx="7698343" cy="3970318"/>
          </a:xfrm>
          <a:prstGeom prst="rect">
            <a:avLst/>
          </a:prstGeom>
          <a:solidFill>
            <a:schemeClr val="bg1"/>
          </a:solidFill>
        </p:spPr>
        <p:txBody>
          <a:bodyPr wrap="square">
            <a:spAutoFit/>
          </a:bodyPr>
          <a:lstStyle/>
          <a:p>
            <a:r>
              <a:rPr lang="ru-RU" sz="1800" dirty="0" smtClean="0">
                <a:latin typeface="Tahoma" panose="020B0604030504040204" pitchFamily="34" charset="0"/>
              </a:rPr>
              <a:t>«</a:t>
            </a:r>
            <a:r>
              <a:rPr lang="ru-RU" sz="1800" dirty="0">
                <a:latin typeface="Tahoma" panose="020B0604030504040204" pitchFamily="34" charset="0"/>
              </a:rPr>
              <a:t>Учитывая </a:t>
            </a:r>
            <a:r>
              <a:rPr lang="ru-RU" sz="1800" dirty="0">
                <a:latin typeface="Tahoma" panose="020B0604030504040204" pitchFamily="34" charset="0"/>
                <a:hlinkClick r:id="rId3" tooltip="Эффект бабочки"/>
              </a:rPr>
              <a:t>эффект бабочки</a:t>
            </a:r>
            <a:r>
              <a:rPr lang="ru-RU" sz="1800" dirty="0">
                <a:latin typeface="Tahoma" panose="020B0604030504040204" pitchFamily="34" charset="0"/>
              </a:rPr>
              <a:t> из </a:t>
            </a:r>
            <a:r>
              <a:rPr lang="ru-RU" sz="1800" dirty="0">
                <a:latin typeface="Tahoma" panose="020B0604030504040204" pitchFamily="34" charset="0"/>
                <a:hlinkClick r:id="rId4" tooltip="Динамические системы"/>
              </a:rPr>
              <a:t>динамической системы</a:t>
            </a:r>
            <a:r>
              <a:rPr lang="ru-RU" sz="1800" dirty="0">
                <a:latin typeface="Tahoma" panose="020B0604030504040204" pitchFamily="34" charset="0"/>
              </a:rPr>
              <a:t> необходимо </a:t>
            </a:r>
            <a:r>
              <a:rPr lang="ru-RU" sz="1800" dirty="0" smtClean="0">
                <a:latin typeface="Tahoma" panose="020B0604030504040204" pitchFamily="34" charset="0"/>
              </a:rPr>
              <a:t>позаботиться об одном важном моменте,</a:t>
            </a:r>
            <a:r>
              <a:rPr lang="ru-RU" sz="1800" dirty="0">
                <a:latin typeface="Tahoma" panose="020B0604030504040204" pitchFamily="34" charset="0"/>
              </a:rPr>
              <a:t> прежде чем количественные показатели могут быть получены. </a:t>
            </a:r>
            <a:r>
              <a:rPr lang="ru-RU" sz="1800" b="1" dirty="0">
                <a:latin typeface="Tahoma" panose="020B0604030504040204" pitchFamily="34" charset="0"/>
              </a:rPr>
              <a:t>Небольшие </a:t>
            </a:r>
            <a:r>
              <a:rPr lang="ru-RU" sz="1800" b="1" dirty="0" smtClean="0">
                <a:latin typeface="Tahoma" panose="020B0604030504040204" pitchFamily="34" charset="0"/>
              </a:rPr>
              <a:t>объемы информации, </a:t>
            </a:r>
            <a:r>
              <a:rPr lang="ru-RU" sz="1800" b="1" dirty="0">
                <a:latin typeface="Tahoma" panose="020B0604030504040204" pitchFamily="34" charset="0"/>
              </a:rPr>
              <a:t>которые могут быть упущены, могут иметь большие последствия.</a:t>
            </a:r>
            <a:r>
              <a:rPr lang="ru-RU" sz="1800" dirty="0">
                <a:latin typeface="Tahoma" panose="020B0604030504040204" pitchFamily="34" charset="0"/>
              </a:rPr>
              <a:t> </a:t>
            </a:r>
            <a:endParaRPr lang="ru-RU" sz="1800" dirty="0" smtClean="0">
              <a:latin typeface="Tahoma" panose="020B0604030504040204" pitchFamily="34" charset="0"/>
            </a:endParaRPr>
          </a:p>
          <a:p>
            <a:r>
              <a:rPr lang="ru-RU" sz="1800" dirty="0" smtClean="0">
                <a:latin typeface="Tahoma" panose="020B0604030504040204" pitchFamily="34" charset="0"/>
              </a:rPr>
              <a:t>В </a:t>
            </a:r>
            <a:r>
              <a:rPr lang="ru-RU" sz="1800" dirty="0">
                <a:latin typeface="Tahoma" panose="020B0604030504040204" pitchFamily="34" charset="0"/>
              </a:rPr>
              <a:t>своей </a:t>
            </a:r>
            <a:r>
              <a:rPr lang="ru-RU" sz="1800" dirty="0" smtClean="0">
                <a:latin typeface="Tahoma" panose="020B0604030504040204" pitchFamily="34" charset="0"/>
              </a:rPr>
              <a:t>книге «</a:t>
            </a:r>
            <a:r>
              <a:rPr lang="ru-RU" sz="1800" dirty="0" err="1" smtClean="0">
                <a:latin typeface="Tahoma" panose="020B0604030504040204" pitchFamily="34" charset="0"/>
              </a:rPr>
              <a:t>Designing</a:t>
            </a:r>
            <a:r>
              <a:rPr lang="ru-RU" sz="1800" dirty="0" smtClean="0">
                <a:latin typeface="Tahoma" panose="020B0604030504040204" pitchFamily="34" charset="0"/>
              </a:rPr>
              <a:t> </a:t>
            </a:r>
            <a:r>
              <a:rPr lang="ru-RU" sz="1800" dirty="0" err="1" smtClean="0">
                <a:latin typeface="Tahoma" panose="020B0604030504040204" pitchFamily="34" charset="0"/>
              </a:rPr>
              <a:t>Freedom</a:t>
            </a:r>
            <a:r>
              <a:rPr lang="ru-RU" sz="1800" dirty="0" smtClean="0">
                <a:latin typeface="Tahoma" panose="020B0604030504040204" pitchFamily="34" charset="0"/>
              </a:rPr>
              <a:t>» (1974) </a:t>
            </a:r>
            <a:r>
              <a:rPr lang="ru-RU" sz="1800" dirty="0">
                <a:latin typeface="Tahoma" panose="020B0604030504040204" pitchFamily="34" charset="0"/>
              </a:rPr>
              <a:t>Стаффорд </a:t>
            </a:r>
            <a:r>
              <a:rPr lang="ru-RU" sz="1800" dirty="0" err="1">
                <a:latin typeface="Tahoma" panose="020B0604030504040204" pitchFamily="34" charset="0"/>
              </a:rPr>
              <a:t>Бир</a:t>
            </a:r>
            <a:r>
              <a:rPr lang="ru-RU" sz="1800" dirty="0">
                <a:latin typeface="Tahoma" panose="020B0604030504040204" pitchFamily="34" charset="0"/>
              </a:rPr>
              <a:t> </a:t>
            </a:r>
            <a:r>
              <a:rPr lang="ru-RU" sz="1800" b="1" dirty="0" smtClean="0"/>
              <a:t>(</a:t>
            </a:r>
            <a:r>
              <a:rPr lang="ru-RU" sz="1800" dirty="0" err="1" smtClean="0">
                <a:latin typeface="Tahoma" panose="020B0604030504040204" pitchFamily="34" charset="0"/>
              </a:rPr>
              <a:t>Stafford</a:t>
            </a:r>
            <a:r>
              <a:rPr lang="ru-RU" sz="1800" dirty="0" smtClean="0">
                <a:latin typeface="Tahoma" panose="020B0604030504040204" pitchFamily="34" charset="0"/>
              </a:rPr>
              <a:t> </a:t>
            </a:r>
            <a:r>
              <a:rPr lang="ru-RU" sz="1800" dirty="0" err="1" smtClean="0">
                <a:latin typeface="Tahoma" panose="020B0604030504040204" pitchFamily="34" charset="0"/>
              </a:rPr>
              <a:t>Beer</a:t>
            </a:r>
            <a:r>
              <a:rPr lang="ru-RU" sz="1800" dirty="0" smtClean="0">
                <a:latin typeface="Tahoma" panose="020B0604030504040204" pitchFamily="34" charset="0"/>
              </a:rPr>
              <a:t>) приводит пример </a:t>
            </a:r>
            <a:r>
              <a:rPr lang="ru-RU" sz="1800" dirty="0">
                <a:latin typeface="Tahoma" panose="020B0604030504040204" pitchFamily="34" charset="0"/>
              </a:rPr>
              <a:t>пациента в больнице с температурой, обозначающей лихорадку</a:t>
            </a:r>
            <a:r>
              <a:rPr lang="ru-RU" sz="1800" dirty="0" smtClean="0">
                <a:latin typeface="Tahoma" panose="020B0604030504040204" pitchFamily="34" charset="0"/>
              </a:rPr>
              <a:t>.</a:t>
            </a:r>
            <a:r>
              <a:rPr lang="ru-RU" sz="1800" dirty="0">
                <a:latin typeface="Tahoma" panose="020B0604030504040204" pitchFamily="34" charset="0"/>
              </a:rPr>
              <a:t> Необходимо немедленно предпринять действие для изоляции пациента. Здесь никакая разновидность записи средней температуры пациентов не обнаружила бы этот небольшой сигнал, который мог бы иметь большой эффект. Мониторинг необходим для индивидуумов, что усиливает </a:t>
            </a:r>
            <a:r>
              <a:rPr lang="ru-RU" sz="1800" dirty="0" smtClean="0">
                <a:latin typeface="Tahoma" panose="020B0604030504040204" pitchFamily="34" charset="0"/>
              </a:rPr>
              <a:t>разнообразие» </a:t>
            </a:r>
            <a:r>
              <a:rPr lang="ru-RU" sz="1200" dirty="0" smtClean="0"/>
              <a:t>(Ист.: </a:t>
            </a:r>
            <a:r>
              <a:rPr lang="en-US" sz="1200" dirty="0"/>
              <a:t>https://en.wikipedia.org/wiki/Variety_(cybernetics)</a:t>
            </a:r>
            <a:r>
              <a:rPr lang="en-US" sz="1800" dirty="0" smtClean="0">
                <a:latin typeface="Tahoma" panose="020B0604030504040204" pitchFamily="34" charset="0"/>
              </a:rPr>
              <a:t> </a:t>
            </a:r>
            <a:endParaRPr lang="ru-RU" sz="1800" dirty="0" smtClean="0">
              <a:latin typeface="Tahoma" panose="020B0604030504040204" pitchFamily="34" charset="0"/>
            </a:endParaRPr>
          </a:p>
          <a:p>
            <a:r>
              <a:rPr lang="en-US" sz="1000" dirty="0">
                <a:latin typeface="Tahoma" panose="020B0604030504040204" pitchFamily="34" charset="0"/>
              </a:rPr>
              <a:t>https://ru.wikipedia.org/wiki/</a:t>
            </a:r>
            <a:r>
              <a:rPr lang="ru-RU" sz="1000" dirty="0" err="1">
                <a:latin typeface="Tahoma" panose="020B0604030504040204" pitchFamily="34" charset="0"/>
              </a:rPr>
              <a:t>Бир</a:t>
            </a:r>
            <a:r>
              <a:rPr lang="ru-RU" sz="1000" dirty="0">
                <a:latin typeface="Tahoma" panose="020B0604030504040204" pitchFamily="34" charset="0"/>
              </a:rPr>
              <a:t>,_Стаффорд</a:t>
            </a:r>
            <a:r>
              <a:rPr lang="en-US" sz="1000" dirty="0" smtClean="0">
                <a:latin typeface="Tahoma" panose="020B0604030504040204" pitchFamily="34" charset="0"/>
              </a:rPr>
              <a:t>    </a:t>
            </a:r>
            <a:endParaRPr lang="ru-RU" sz="1000" dirty="0">
              <a:latin typeface="Tahoma" panose="020B0604030504040204" pitchFamily="34" charset="0"/>
            </a:endParaRPr>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a:t>
            </a:r>
            <a:endParaRPr lang="ru-RU" sz="1000" dirty="0"/>
          </a:p>
        </p:txBody>
      </p:sp>
      <p:sp>
        <p:nvSpPr>
          <p:cNvPr id="8" name="Прямоугольник 7"/>
          <p:cNvSpPr/>
          <p:nvPr/>
        </p:nvSpPr>
        <p:spPr>
          <a:xfrm>
            <a:off x="1181101" y="705206"/>
            <a:ext cx="7953374" cy="646331"/>
          </a:xfrm>
          <a:prstGeom prst="rect">
            <a:avLst/>
          </a:prstGeom>
          <a:solidFill>
            <a:schemeClr val="bg1"/>
          </a:solidFill>
        </p:spPr>
        <p:txBody>
          <a:bodyPr wrap="square">
            <a:spAutoFit/>
          </a:bodyPr>
          <a:lstStyle/>
          <a:p>
            <a:r>
              <a:rPr lang="ru-RU" sz="1800" dirty="0" smtClean="0">
                <a:latin typeface="Tahoma" panose="020B0604030504040204" pitchFamily="34" charset="0"/>
              </a:rPr>
              <a:t>Кибернетический закон</a:t>
            </a:r>
            <a:r>
              <a:rPr lang="ru-RU" sz="1800" dirty="0">
                <a:latin typeface="Tahoma" panose="020B0604030504040204" pitchFamily="34" charset="0"/>
              </a:rPr>
              <a:t>, сформулированный </a:t>
            </a:r>
            <a:r>
              <a:rPr lang="ru-RU" sz="1800" dirty="0">
                <a:latin typeface="Tahoma" panose="020B0604030504040204" pitchFamily="34" charset="0"/>
                <a:hlinkClick r:id="rId5" tooltip="Эшби, Уильям Росс"/>
              </a:rPr>
              <a:t>Уильямом Россом Эшби</a:t>
            </a:r>
            <a:r>
              <a:rPr lang="ru-RU" sz="1800" dirty="0">
                <a:latin typeface="Tahoma" panose="020B0604030504040204" pitchFamily="34" charset="0"/>
              </a:rPr>
              <a:t> и </a:t>
            </a:r>
            <a:r>
              <a:rPr lang="ru-RU" sz="1800" dirty="0" smtClean="0">
                <a:latin typeface="Tahoma" panose="020B0604030504040204" pitchFamily="34" charset="0"/>
              </a:rPr>
              <a:t>доказанный </a:t>
            </a:r>
            <a:r>
              <a:rPr lang="ru-RU" sz="1800" dirty="0">
                <a:latin typeface="Tahoma" panose="020B0604030504040204" pitchFamily="34" charset="0"/>
              </a:rPr>
              <a:t>в работе «Введение в </a:t>
            </a:r>
            <a:r>
              <a:rPr lang="ru-RU" sz="1800" dirty="0" smtClean="0">
                <a:latin typeface="Tahoma" panose="020B0604030504040204" pitchFamily="34" charset="0"/>
              </a:rPr>
              <a:t>кибернетику» (продолжение):</a:t>
            </a:r>
            <a:endParaRPr lang="ru-RU" sz="1800" dirty="0">
              <a:latin typeface="Tahoma" panose="020B0604030504040204" pitchFamily="34" charset="0"/>
            </a:endParaRPr>
          </a:p>
        </p:txBody>
      </p:sp>
      <p:pic>
        <p:nvPicPr>
          <p:cNvPr id="2" name="Рисунок 1"/>
          <p:cNvPicPr>
            <a:picLocks noChangeAspect="1"/>
          </p:cNvPicPr>
          <p:nvPr/>
        </p:nvPicPr>
        <p:blipFill>
          <a:blip r:embed="rId6"/>
          <a:stretch>
            <a:fillRect/>
          </a:stretch>
        </p:blipFill>
        <p:spPr>
          <a:xfrm>
            <a:off x="-9525" y="689668"/>
            <a:ext cx="1190625" cy="1676400"/>
          </a:xfrm>
          <a:prstGeom prst="rect">
            <a:avLst/>
          </a:prstGeom>
        </p:spPr>
      </p:pic>
      <p:pic>
        <p:nvPicPr>
          <p:cNvPr id="9" name="Рисунок 8"/>
          <p:cNvPicPr>
            <a:picLocks noChangeAspect="1"/>
          </p:cNvPicPr>
          <p:nvPr/>
        </p:nvPicPr>
        <p:blipFill>
          <a:blip r:embed="rId7"/>
          <a:stretch>
            <a:fillRect/>
          </a:stretch>
        </p:blipFill>
        <p:spPr>
          <a:xfrm>
            <a:off x="25102" y="4106709"/>
            <a:ext cx="1371600" cy="1495425"/>
          </a:xfrm>
          <a:prstGeom prst="rect">
            <a:avLst/>
          </a:prstGeom>
        </p:spPr>
      </p:pic>
    </p:spTree>
    <p:extLst>
      <p:ext uri="{BB962C8B-B14F-4D97-AF65-F5344CB8AC3E}">
        <p14:creationId xmlns:p14="http://schemas.microsoft.com/office/powerpoint/2010/main" val="524637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702316"/>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Гомоморфные модели.</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0"/>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IV</a:t>
            </a:r>
            <a:endParaRPr lang="en-US" sz="2000" b="1" dirty="0"/>
          </a:p>
        </p:txBody>
      </p:sp>
      <p:sp>
        <p:nvSpPr>
          <p:cNvPr id="3" name="Прямоугольник 2"/>
          <p:cNvSpPr/>
          <p:nvPr/>
        </p:nvSpPr>
        <p:spPr>
          <a:xfrm>
            <a:off x="9525" y="2707927"/>
            <a:ext cx="9134475" cy="4001095"/>
          </a:xfrm>
          <a:prstGeom prst="rect">
            <a:avLst/>
          </a:prstGeom>
          <a:solidFill>
            <a:schemeClr val="bg1"/>
          </a:solidFill>
        </p:spPr>
        <p:txBody>
          <a:bodyPr wrap="square">
            <a:spAutoFit/>
          </a:bodyPr>
          <a:lstStyle/>
          <a:p>
            <a:r>
              <a:rPr lang="ru-RU" sz="1800" dirty="0" smtClean="0">
                <a:latin typeface="Tahoma" panose="020B0604030504040204" pitchFamily="34" charset="0"/>
              </a:rPr>
              <a:t>Создавая </a:t>
            </a:r>
            <a:r>
              <a:rPr lang="ru-RU" sz="1800" dirty="0">
                <a:latin typeface="Tahoma" panose="020B0604030504040204" pitchFamily="34" charset="0"/>
              </a:rPr>
              <a:t>модель В системы А </a:t>
            </a:r>
            <a:r>
              <a:rPr lang="ru-RU" sz="1800" dirty="0" smtClean="0">
                <a:latin typeface="Tahoma" panose="020B0604030504040204" pitchFamily="34" charset="0"/>
              </a:rPr>
              <a:t>мы стараемся, </a:t>
            </a:r>
            <a:r>
              <a:rPr lang="ru-RU" sz="1800" dirty="0">
                <a:latin typeface="Tahoma" panose="020B0604030504040204" pitchFamily="34" charset="0"/>
              </a:rPr>
              <a:t>как правило, воплотить в этой модели </a:t>
            </a:r>
            <a:r>
              <a:rPr lang="ru-RU" sz="1800" b="1" dirty="0">
                <a:latin typeface="Tahoma" panose="020B0604030504040204" pitchFamily="34" charset="0"/>
              </a:rPr>
              <a:t>наиболее существенные свойства </a:t>
            </a:r>
            <a:r>
              <a:rPr lang="ru-RU" sz="1800" dirty="0">
                <a:latin typeface="Tahoma" panose="020B0604030504040204" pitchFamily="34" charset="0"/>
              </a:rPr>
              <a:t>системы А, отвергая множество менее существенных свойств с целью упрощения модели. В результате этого </a:t>
            </a:r>
            <a:r>
              <a:rPr lang="ru-RU" sz="1800" dirty="0" smtClean="0">
                <a:latin typeface="Tahoma" panose="020B0604030504040204" pitchFamily="34" charset="0"/>
              </a:rPr>
              <a:t>упрощения </a:t>
            </a:r>
            <a:r>
              <a:rPr lang="ru-RU" sz="1800" dirty="0">
                <a:latin typeface="Tahoma" panose="020B0604030504040204" pitchFamily="34" charset="0"/>
              </a:rPr>
              <a:t>размерность модели В всегда будет меньше </a:t>
            </a:r>
            <a:r>
              <a:rPr lang="ru-RU" sz="1800" dirty="0" smtClean="0">
                <a:latin typeface="Tahoma" panose="020B0604030504040204" pitchFamily="34" charset="0"/>
              </a:rPr>
              <a:t>размерности </a:t>
            </a:r>
            <a:r>
              <a:rPr lang="ru-RU" sz="1800" dirty="0">
                <a:latin typeface="Tahoma" panose="020B0604030504040204" pitchFamily="34" charset="0"/>
              </a:rPr>
              <a:t>А (то есть m &lt; n).</a:t>
            </a:r>
          </a:p>
          <a:p>
            <a:r>
              <a:rPr lang="ru-RU" sz="1800" dirty="0">
                <a:latin typeface="Tahoma" panose="020B0604030504040204" pitchFamily="34" charset="0"/>
              </a:rPr>
              <a:t>Итак, модель — это </a:t>
            </a:r>
            <a:r>
              <a:rPr lang="ru-RU" sz="1800" dirty="0" smtClean="0">
                <a:latin typeface="Tahoma" panose="020B0604030504040204" pitchFamily="34" charset="0"/>
              </a:rPr>
              <a:t>гомоморфный </a:t>
            </a:r>
            <a:r>
              <a:rPr lang="ru-RU" sz="1800" dirty="0">
                <a:latin typeface="Tahoma" panose="020B0604030504040204" pitchFamily="34" charset="0"/>
              </a:rPr>
              <a:t>образ оригинала</a:t>
            </a:r>
            <a:r>
              <a:rPr lang="ru-RU" sz="1800" dirty="0" smtClean="0">
                <a:latin typeface="Tahoma" panose="020B0604030504040204" pitchFamily="34" charset="0"/>
              </a:rPr>
              <a:t>.</a:t>
            </a:r>
          </a:p>
          <a:p>
            <a:r>
              <a:rPr lang="en-US" sz="1800" dirty="0" smtClean="0">
                <a:latin typeface="Tahoma" panose="020B0604030504040204" pitchFamily="34" charset="0"/>
              </a:rPr>
              <a:t>     </a:t>
            </a:r>
            <a:r>
              <a:rPr lang="ru-RU" sz="1800" dirty="0" smtClean="0">
                <a:latin typeface="Tahoma" panose="020B0604030504040204" pitchFamily="34" charset="0"/>
              </a:rPr>
              <a:t>В </a:t>
            </a:r>
            <a:r>
              <a:rPr lang="ru-RU" sz="1800" dirty="0">
                <a:latin typeface="Tahoma" panose="020B0604030504040204" pitchFamily="34" charset="0"/>
              </a:rPr>
              <a:t>этом случае реальную сложную экономическую систему заменяют другой, более простой, но такой, что функционирует аналогично.</a:t>
            </a:r>
            <a:r>
              <a:rPr lang="ru-RU" sz="2000" dirty="0">
                <a:latin typeface="Tahoma" panose="020B0604030504040204" pitchFamily="34" charset="0"/>
              </a:rPr>
              <a:t> </a:t>
            </a:r>
            <a:endParaRPr lang="ru-RU" sz="2000" dirty="0" smtClean="0">
              <a:latin typeface="Tahoma" panose="020B0604030504040204" pitchFamily="34" charset="0"/>
            </a:endParaRPr>
          </a:p>
          <a:p>
            <a:r>
              <a:rPr lang="en-US" sz="1800" dirty="0" smtClean="0">
                <a:latin typeface="Tahoma" panose="020B0604030504040204" pitchFamily="34" charset="0"/>
              </a:rPr>
              <a:t>     </a:t>
            </a:r>
            <a:r>
              <a:rPr lang="ru-RU" sz="1800" dirty="0" smtClean="0">
                <a:latin typeface="Tahoma" panose="020B0604030504040204" pitchFamily="34" charset="0"/>
              </a:rPr>
              <a:t>За счет абстрагирования и преобразования </a:t>
            </a:r>
            <a:r>
              <a:rPr lang="ru-RU" sz="1800" dirty="0">
                <a:latin typeface="Tahoma" panose="020B0604030504040204" pitchFamily="34" charset="0"/>
              </a:rPr>
              <a:t>реальной экономической системы получают более простую </a:t>
            </a:r>
            <a:r>
              <a:rPr lang="ru-RU" sz="1800" dirty="0" smtClean="0">
                <a:latin typeface="Tahoma" panose="020B0604030504040204" pitchFamily="34" charset="0"/>
              </a:rPr>
              <a:t>модель: а) </a:t>
            </a:r>
            <a:r>
              <a:rPr lang="ru-RU" sz="1800" dirty="0">
                <a:latin typeface="Tahoma" panose="020B0604030504040204" pitchFamily="34" charset="0"/>
              </a:rPr>
              <a:t>изымая несущественные переменные, </a:t>
            </a:r>
            <a:r>
              <a:rPr lang="en-US" sz="1800" dirty="0" smtClean="0">
                <a:latin typeface="Tahoma" panose="020B0604030504040204" pitchFamily="34" charset="0"/>
              </a:rPr>
              <a:t>b</a:t>
            </a:r>
            <a:r>
              <a:rPr lang="ru-RU" sz="1800" dirty="0" smtClean="0">
                <a:latin typeface="Tahoma" panose="020B0604030504040204" pitchFamily="34" charset="0"/>
              </a:rPr>
              <a:t>) с </a:t>
            </a:r>
            <a:r>
              <a:rPr lang="ru-RU" sz="1800" dirty="0">
                <a:latin typeface="Tahoma" panose="020B0604030504040204" pitchFamily="34" charset="0"/>
              </a:rPr>
              <a:t>определенным приближением оценивая значения существенных переменных, </a:t>
            </a:r>
            <a:r>
              <a:rPr lang="en-US" sz="1800" dirty="0" smtClean="0">
                <a:latin typeface="Tahoma" panose="020B0604030504040204" pitchFamily="34" charset="0"/>
              </a:rPr>
              <a:t>c) </a:t>
            </a:r>
            <a:r>
              <a:rPr lang="ru-RU" sz="1800" dirty="0" smtClean="0">
                <a:latin typeface="Tahoma" panose="020B0604030504040204" pitchFamily="34" charset="0"/>
              </a:rPr>
              <a:t>аппроксимируя </a:t>
            </a:r>
            <a:r>
              <a:rPr lang="ru-RU" sz="1800" dirty="0">
                <a:latin typeface="Tahoma" panose="020B0604030504040204" pitchFamily="34" charset="0"/>
              </a:rPr>
              <a:t>нелинейные и стохастические зависимости линейными и </a:t>
            </a:r>
            <a:r>
              <a:rPr lang="ru-RU" sz="1800" dirty="0" smtClean="0">
                <a:latin typeface="Tahoma" panose="020B0604030504040204" pitchFamily="34" charset="0"/>
              </a:rPr>
              <a:t>детерминированными. </a:t>
            </a:r>
            <a:r>
              <a:rPr lang="ru-RU" sz="1800" dirty="0">
                <a:latin typeface="Tahoma" panose="020B0604030504040204" pitchFamily="34" charset="0"/>
              </a:rPr>
              <a:t>Полученная модель будет </a:t>
            </a:r>
            <a:r>
              <a:rPr lang="ru-RU" sz="1800" dirty="0" smtClean="0">
                <a:latin typeface="Tahoma" panose="020B0604030504040204" pitchFamily="34" charset="0"/>
              </a:rPr>
              <a:t>гомоморфной </a:t>
            </a:r>
            <a:r>
              <a:rPr lang="ru-RU" sz="1800" dirty="0">
                <a:latin typeface="Tahoma" panose="020B0604030504040204" pitchFamily="34" charset="0"/>
              </a:rPr>
              <a:t>и, если сделанные предположения являются достаточно обоснованными, то и адекватной </a:t>
            </a:r>
            <a:r>
              <a:rPr lang="ru-RU" sz="1800" dirty="0" smtClean="0">
                <a:latin typeface="Tahoma" panose="020B0604030504040204" pitchFamily="34" charset="0"/>
              </a:rPr>
              <a:t>моделью </a:t>
            </a:r>
            <a:r>
              <a:rPr lang="ru-RU" sz="1800" dirty="0">
                <a:latin typeface="Tahoma" panose="020B0604030504040204" pitchFamily="34" charset="0"/>
              </a:rPr>
              <a:t>сложной реальной экономической системы.</a:t>
            </a:r>
          </a:p>
        </p:txBody>
      </p:sp>
      <p:pic>
        <p:nvPicPr>
          <p:cNvPr id="5" name="Рисунок 4"/>
          <p:cNvPicPr>
            <a:picLocks noChangeAspect="1"/>
          </p:cNvPicPr>
          <p:nvPr/>
        </p:nvPicPr>
        <p:blipFill>
          <a:blip r:embed="rId3"/>
          <a:stretch>
            <a:fillRect/>
          </a:stretch>
        </p:blipFill>
        <p:spPr>
          <a:xfrm>
            <a:off x="1" y="689669"/>
            <a:ext cx="3222874" cy="2046861"/>
          </a:xfrm>
          <a:prstGeom prst="rect">
            <a:avLst/>
          </a:prstGeom>
        </p:spPr>
      </p:pic>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http</a:t>
            </a:r>
            <a:r>
              <a:rPr lang="ru-RU" sz="1000" dirty="0"/>
              <a:t>://bibook.ru/books/25036/default.htm</a:t>
            </a:r>
          </a:p>
        </p:txBody>
      </p:sp>
      <p:sp>
        <p:nvSpPr>
          <p:cNvPr id="8" name="Прямоугольник 7"/>
          <p:cNvSpPr/>
          <p:nvPr/>
        </p:nvSpPr>
        <p:spPr>
          <a:xfrm>
            <a:off x="3222873" y="705206"/>
            <a:ext cx="5911601" cy="2031325"/>
          </a:xfrm>
          <a:prstGeom prst="rect">
            <a:avLst/>
          </a:prstGeom>
          <a:solidFill>
            <a:schemeClr val="bg1"/>
          </a:solidFill>
        </p:spPr>
        <p:txBody>
          <a:bodyPr wrap="square">
            <a:spAutoFit/>
          </a:bodyPr>
          <a:lstStyle/>
          <a:p>
            <a:r>
              <a:rPr lang="ru-RU" sz="1800" dirty="0">
                <a:latin typeface="Tahoma" panose="020B0604030504040204" pitchFamily="34" charset="0"/>
              </a:rPr>
              <a:t>Пусть система А — оригинал. Для этой системы построим </a:t>
            </a:r>
            <a:r>
              <a:rPr lang="ru-RU" sz="1800" dirty="0" smtClean="0">
                <a:latin typeface="Tahoma" panose="020B0604030504040204" pitchFamily="34" charset="0"/>
              </a:rPr>
              <a:t>модель </a:t>
            </a:r>
            <a:r>
              <a:rPr lang="en-US" sz="1800" dirty="0" smtClean="0">
                <a:latin typeface="Tahoma" panose="020B0604030504040204" pitchFamily="34" charset="0"/>
              </a:rPr>
              <a:t>B</a:t>
            </a:r>
            <a:r>
              <a:rPr lang="ru-RU" sz="1800" dirty="0" smtClean="0">
                <a:latin typeface="Tahoma" panose="020B0604030504040204" pitchFamily="34" charset="0"/>
              </a:rPr>
              <a:t>. </a:t>
            </a:r>
            <a:r>
              <a:rPr lang="ru-RU" sz="1800" dirty="0">
                <a:latin typeface="Tahoma" panose="020B0604030504040204" pitchFamily="34" charset="0"/>
              </a:rPr>
              <a:t>Система А имеет размерность n, а В — </a:t>
            </a:r>
            <a:r>
              <a:rPr lang="ru-RU" sz="1800" dirty="0" smtClean="0">
                <a:latin typeface="Tahoma" panose="020B0604030504040204" pitchFamily="34" charset="0"/>
              </a:rPr>
              <a:t>размерность </a:t>
            </a:r>
            <a:r>
              <a:rPr lang="ru-RU" sz="1800" dirty="0">
                <a:latin typeface="Tahoma" panose="020B0604030504040204" pitchFamily="34" charset="0"/>
              </a:rPr>
              <a:t>m &lt; n. </a:t>
            </a:r>
            <a:r>
              <a:rPr lang="ru-RU" sz="1800" dirty="0" smtClean="0">
                <a:latin typeface="Tahoma" panose="020B0604030504040204" pitchFamily="34" charset="0"/>
              </a:rPr>
              <a:t>Если при </a:t>
            </a:r>
            <a:r>
              <a:rPr lang="ru-RU" sz="1800" dirty="0">
                <a:latin typeface="Tahoma" panose="020B0604030504040204" pitchFamily="34" charset="0"/>
              </a:rPr>
              <a:t>этом каждому состоянию А соответствует одно вполне определенное состояние B, но не каждому состоянию B соответствует одно состояние А, то систему </a:t>
            </a:r>
            <a:r>
              <a:rPr lang="en-US" sz="1800" dirty="0">
                <a:latin typeface="Tahoma" panose="020B0604030504040204" pitchFamily="34" charset="0"/>
              </a:rPr>
              <a:t>B</a:t>
            </a:r>
            <a:r>
              <a:rPr lang="ru-RU" sz="1800" dirty="0">
                <a:latin typeface="Tahoma" panose="020B0604030504040204" pitchFamily="34" charset="0"/>
              </a:rPr>
              <a:t> называют гомоморфной моделью системы А.</a:t>
            </a:r>
          </a:p>
        </p:txBody>
      </p:sp>
    </p:spTree>
    <p:extLst>
      <p:ext uri="{BB962C8B-B14F-4D97-AF65-F5344CB8AC3E}">
        <p14:creationId xmlns:p14="http://schemas.microsoft.com/office/powerpoint/2010/main" val="3705706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702316"/>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Эффект бабочки в динамических системах </a:t>
            </a:r>
          </a:p>
          <a:p>
            <a:pPr algn="l"/>
            <a:r>
              <a:rPr lang="ru-RU" sz="2400" b="1" dirty="0" smtClean="0">
                <a:solidFill>
                  <a:schemeClr val="bg1"/>
                </a:solidFill>
                <a:latin typeface="Tahoma" pitchFamily="34" charset="0"/>
                <a:ea typeface="Tahoma" pitchFamily="34" charset="0"/>
                <a:cs typeface="Tahoma" pitchFamily="34" charset="0"/>
              </a:rPr>
              <a:t>(Эдвард Лоренц).</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1"/>
            <a:ext cx="647824" cy="689669"/>
          </a:xfrm>
          <a:prstGeom prst="ellipse">
            <a:avLst/>
          </a:prstGeom>
          <a:solidFill>
            <a:srgbClr val="FF0000"/>
          </a:solidFill>
          <a:ln w="9525">
            <a:solidFill>
              <a:srgbClr val="FF0000"/>
            </a:solidFill>
            <a:round/>
            <a:headEnd/>
            <a:tailEnd/>
          </a:ln>
        </p:spPr>
        <p:txBody>
          <a:bodyPr anchor="ctr"/>
          <a:lstStyle/>
          <a:p>
            <a:pPr algn="ctr"/>
            <a:r>
              <a:rPr lang="en-US" sz="1200" dirty="0" smtClean="0"/>
              <a:t>VIII</a:t>
            </a:r>
            <a:endParaRPr lang="en-US" sz="12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a:t>
            </a:r>
            <a:r>
              <a:rPr lang="en-US" sz="1000" dirty="0"/>
              <a:t>https://en.wikipedia.org/wiki/Lorenz_system</a:t>
            </a:r>
            <a:endParaRPr lang="ru-RU" sz="1000" dirty="0"/>
          </a:p>
        </p:txBody>
      </p:sp>
      <p:pic>
        <p:nvPicPr>
          <p:cNvPr id="12" name="Рисунок 11"/>
          <p:cNvPicPr>
            <a:picLocks noChangeAspect="1"/>
          </p:cNvPicPr>
          <p:nvPr/>
        </p:nvPicPr>
        <p:blipFill>
          <a:blip r:embed="rId3"/>
          <a:stretch>
            <a:fillRect/>
          </a:stretch>
        </p:blipFill>
        <p:spPr>
          <a:xfrm>
            <a:off x="4947" y="688369"/>
            <a:ext cx="3495675" cy="3276600"/>
          </a:xfrm>
          <a:prstGeom prst="rect">
            <a:avLst/>
          </a:prstGeom>
        </p:spPr>
      </p:pic>
      <p:sp>
        <p:nvSpPr>
          <p:cNvPr id="14" name="Прямоугольник 13"/>
          <p:cNvSpPr/>
          <p:nvPr/>
        </p:nvSpPr>
        <p:spPr>
          <a:xfrm>
            <a:off x="3544431" y="739615"/>
            <a:ext cx="5619380" cy="3477875"/>
          </a:xfrm>
          <a:prstGeom prst="rect">
            <a:avLst/>
          </a:prstGeom>
          <a:solidFill>
            <a:schemeClr val="bg1"/>
          </a:solidFill>
        </p:spPr>
        <p:txBody>
          <a:bodyPr wrap="square">
            <a:spAutoFit/>
          </a:bodyPr>
          <a:lstStyle/>
          <a:p>
            <a:r>
              <a:rPr lang="ru-RU" sz="2000" dirty="0">
                <a:solidFill>
                  <a:srgbClr val="222222"/>
                </a:solidFill>
                <a:latin typeface="Arial" panose="020B0604020202020204" pitchFamily="34" charset="0"/>
              </a:rPr>
              <a:t>Система </a:t>
            </a:r>
            <a:r>
              <a:rPr lang="ru-RU" sz="2000" b="1" dirty="0">
                <a:solidFill>
                  <a:srgbClr val="222222"/>
                </a:solidFill>
                <a:latin typeface="Arial" panose="020B0604020202020204" pitchFamily="34" charset="0"/>
              </a:rPr>
              <a:t>Лоренца</a:t>
            </a:r>
            <a:r>
              <a:rPr lang="ru-RU" sz="2000" dirty="0">
                <a:solidFill>
                  <a:srgbClr val="222222"/>
                </a:solidFill>
                <a:latin typeface="Arial" panose="020B0604020202020204" pitchFamily="34" charset="0"/>
              </a:rPr>
              <a:t> представляет собой систему </a:t>
            </a:r>
            <a:r>
              <a:rPr lang="ru-RU" sz="2000" dirty="0">
                <a:solidFill>
                  <a:srgbClr val="0B0080"/>
                </a:solidFill>
                <a:latin typeface="Arial" panose="020B0604020202020204" pitchFamily="34" charset="0"/>
                <a:hlinkClick r:id="rId4" tooltip="Обычное дифференциальное уравнение"/>
              </a:rPr>
              <a:t>обыкновенных дифференциальных уравнений,</a:t>
            </a:r>
            <a:r>
              <a:rPr lang="ru-RU" sz="2000" dirty="0">
                <a:solidFill>
                  <a:srgbClr val="222222"/>
                </a:solidFill>
                <a:latin typeface="Arial" panose="020B0604020202020204" pitchFamily="34" charset="0"/>
              </a:rPr>
              <a:t> впервые </a:t>
            </a:r>
            <a:r>
              <a:rPr lang="ru-RU" sz="2000" dirty="0" smtClean="0">
                <a:solidFill>
                  <a:srgbClr val="222222"/>
                </a:solidFill>
                <a:latin typeface="Arial" panose="020B0604020202020204" pitchFamily="34" charset="0"/>
              </a:rPr>
              <a:t>изученную</a:t>
            </a:r>
            <a:r>
              <a:rPr lang="ru-RU" sz="2000" dirty="0">
                <a:solidFill>
                  <a:srgbClr val="222222"/>
                </a:solidFill>
                <a:latin typeface="Arial" panose="020B0604020202020204" pitchFamily="34" charset="0"/>
              </a:rPr>
              <a:t> </a:t>
            </a:r>
            <a:r>
              <a:rPr lang="ru-RU" sz="2000" dirty="0">
                <a:solidFill>
                  <a:srgbClr val="0B0080"/>
                </a:solidFill>
                <a:latin typeface="Arial" panose="020B0604020202020204" pitchFamily="34" charset="0"/>
                <a:hlinkClick r:id="rId5" tooltip="Эдвард Нортон Лоренц"/>
              </a:rPr>
              <a:t>Эдвардом Лоренцем</a:t>
            </a:r>
            <a:r>
              <a:rPr lang="ru-RU" sz="2000" dirty="0">
                <a:solidFill>
                  <a:srgbClr val="222222"/>
                </a:solidFill>
                <a:latin typeface="Arial" panose="020B0604020202020204" pitchFamily="34" charset="0"/>
              </a:rPr>
              <a:t> . </a:t>
            </a:r>
            <a:r>
              <a:rPr lang="ru-RU" sz="2000" dirty="0" smtClean="0">
                <a:solidFill>
                  <a:srgbClr val="222222"/>
                </a:solidFill>
                <a:latin typeface="Arial" panose="020B0604020202020204" pitchFamily="34" charset="0"/>
              </a:rPr>
              <a:t>Отмечено наличие</a:t>
            </a:r>
            <a:r>
              <a:rPr lang="ru-RU" sz="2000" dirty="0">
                <a:solidFill>
                  <a:srgbClr val="222222"/>
                </a:solidFill>
                <a:latin typeface="Arial" panose="020B0604020202020204" pitchFamily="34" charset="0"/>
              </a:rPr>
              <a:t> </a:t>
            </a:r>
            <a:r>
              <a:rPr lang="ru-RU" sz="2000" dirty="0">
                <a:solidFill>
                  <a:srgbClr val="0B0080"/>
                </a:solidFill>
                <a:latin typeface="Arial" panose="020B0604020202020204" pitchFamily="34" charset="0"/>
                <a:hlinkClick r:id="rId6" tooltip="Теория хаоса"/>
              </a:rPr>
              <a:t>хаотических</a:t>
            </a:r>
            <a:r>
              <a:rPr lang="ru-RU" sz="2000" dirty="0">
                <a:solidFill>
                  <a:srgbClr val="222222"/>
                </a:solidFill>
                <a:latin typeface="Arial" panose="020B0604020202020204" pitchFamily="34" charset="0"/>
              </a:rPr>
              <a:t> решений </a:t>
            </a:r>
            <a:r>
              <a:rPr lang="ru-RU" sz="2000" dirty="0" smtClean="0">
                <a:solidFill>
                  <a:srgbClr val="222222"/>
                </a:solidFill>
                <a:latin typeface="Arial" panose="020B0604020202020204" pitchFamily="34" charset="0"/>
              </a:rPr>
              <a:t>для </a:t>
            </a:r>
            <a:r>
              <a:rPr lang="ru-RU" sz="2000" dirty="0">
                <a:solidFill>
                  <a:srgbClr val="222222"/>
                </a:solidFill>
                <a:latin typeface="Arial" panose="020B0604020202020204" pitchFamily="34" charset="0"/>
              </a:rPr>
              <a:t>определенных значений параметров и начальных условий. </a:t>
            </a:r>
            <a:r>
              <a:rPr lang="ru-RU" sz="2000" dirty="0" smtClean="0">
                <a:solidFill>
                  <a:srgbClr val="222222"/>
                </a:solidFill>
                <a:latin typeface="Arial" panose="020B0604020202020204" pitchFamily="34" charset="0"/>
              </a:rPr>
              <a:t>В </a:t>
            </a:r>
            <a:r>
              <a:rPr lang="ru-RU" sz="2000" dirty="0">
                <a:solidFill>
                  <a:srgbClr val="222222"/>
                </a:solidFill>
                <a:latin typeface="Arial" panose="020B0604020202020204" pitchFamily="34" charset="0"/>
              </a:rPr>
              <a:t>частности, </a:t>
            </a:r>
            <a:r>
              <a:rPr lang="ru-RU" sz="2000" b="1" dirty="0">
                <a:solidFill>
                  <a:srgbClr val="222222"/>
                </a:solidFill>
                <a:latin typeface="Arial" panose="020B0604020202020204" pitchFamily="34" charset="0"/>
              </a:rPr>
              <a:t>аттрактор Лоренца</a:t>
            </a:r>
            <a:r>
              <a:rPr lang="ru-RU" sz="2000" dirty="0">
                <a:solidFill>
                  <a:srgbClr val="222222"/>
                </a:solidFill>
                <a:latin typeface="Arial" panose="020B0604020202020204" pitchFamily="34" charset="0"/>
              </a:rPr>
              <a:t> представляет собой набор хаотических решений системы Лоренца, которые при построении напоминают бабочку или восьмерку.</a:t>
            </a:r>
            <a:endParaRPr lang="ru-RU" sz="2000" dirty="0"/>
          </a:p>
        </p:txBody>
      </p:sp>
      <p:sp>
        <p:nvSpPr>
          <p:cNvPr id="15" name="Прямоугольник 14"/>
          <p:cNvSpPr/>
          <p:nvPr/>
        </p:nvSpPr>
        <p:spPr>
          <a:xfrm>
            <a:off x="1354023" y="4264409"/>
            <a:ext cx="7688155" cy="1569660"/>
          </a:xfrm>
          <a:prstGeom prst="rect">
            <a:avLst/>
          </a:prstGeom>
          <a:solidFill>
            <a:schemeClr val="bg1"/>
          </a:solidFill>
        </p:spPr>
        <p:txBody>
          <a:bodyPr wrap="square">
            <a:spAutoFit/>
          </a:bodyPr>
          <a:lstStyle/>
          <a:p>
            <a:r>
              <a:rPr lang="ru-RU" b="1" dirty="0">
                <a:solidFill>
                  <a:srgbClr val="333333"/>
                </a:solidFill>
                <a:latin typeface="Arial" panose="020B0604020202020204" pitchFamily="34" charset="0"/>
              </a:rPr>
              <a:t>Эффект</a:t>
            </a:r>
            <a:r>
              <a:rPr lang="ru-RU" dirty="0">
                <a:solidFill>
                  <a:srgbClr val="333333"/>
                </a:solidFill>
                <a:latin typeface="Arial" panose="020B0604020202020204" pitchFamily="34" charset="0"/>
              </a:rPr>
              <a:t> </a:t>
            </a:r>
            <a:r>
              <a:rPr lang="ru-RU" b="1" dirty="0">
                <a:solidFill>
                  <a:srgbClr val="333333"/>
                </a:solidFill>
                <a:latin typeface="Arial" panose="020B0604020202020204" pitchFamily="34" charset="0"/>
              </a:rPr>
              <a:t>бабочки</a:t>
            </a:r>
            <a:r>
              <a:rPr lang="ru-RU" dirty="0">
                <a:solidFill>
                  <a:srgbClr val="333333"/>
                </a:solidFill>
                <a:latin typeface="Arial" panose="020B0604020202020204" pitchFamily="34" charset="0"/>
              </a:rPr>
              <a:t> — термин в </a:t>
            </a:r>
            <a:r>
              <a:rPr lang="ru-RU" dirty="0" smtClean="0">
                <a:solidFill>
                  <a:srgbClr val="333333"/>
                </a:solidFill>
                <a:latin typeface="Arial" panose="020B0604020202020204" pitchFamily="34" charset="0"/>
              </a:rPr>
              <a:t>науках</a:t>
            </a:r>
            <a:r>
              <a:rPr lang="ru-RU" dirty="0">
                <a:solidFill>
                  <a:srgbClr val="333333"/>
                </a:solidFill>
                <a:latin typeface="Arial" panose="020B0604020202020204" pitchFamily="34" charset="0"/>
              </a:rPr>
              <a:t>, обозначающий свойство некоторых хаотичных систем: незначительное влияние на систему может иметь большие и непредсказуемые </a:t>
            </a:r>
            <a:r>
              <a:rPr lang="ru-RU" dirty="0" smtClean="0">
                <a:solidFill>
                  <a:srgbClr val="333333"/>
                </a:solidFill>
                <a:latin typeface="Arial" panose="020B0604020202020204" pitchFamily="34" charset="0"/>
              </a:rPr>
              <a:t>последствия.</a:t>
            </a:r>
            <a:r>
              <a:rPr lang="ru-RU" dirty="0">
                <a:solidFill>
                  <a:srgbClr val="333333"/>
                </a:solidFill>
                <a:latin typeface="Arial" panose="020B0604020202020204" pitchFamily="34" charset="0"/>
              </a:rPr>
              <a:t> </a:t>
            </a:r>
            <a:endParaRPr lang="ru-RU" dirty="0"/>
          </a:p>
        </p:txBody>
      </p:sp>
      <p:pic>
        <p:nvPicPr>
          <p:cNvPr id="16" name="Рисунок 15"/>
          <p:cNvPicPr>
            <a:picLocks noChangeAspect="1"/>
          </p:cNvPicPr>
          <p:nvPr/>
        </p:nvPicPr>
        <p:blipFill>
          <a:blip r:embed="rId7"/>
          <a:stretch>
            <a:fillRect/>
          </a:stretch>
        </p:blipFill>
        <p:spPr>
          <a:xfrm>
            <a:off x="25102" y="4044567"/>
            <a:ext cx="1162050" cy="1733550"/>
          </a:xfrm>
          <a:prstGeom prst="rect">
            <a:avLst/>
          </a:prstGeom>
        </p:spPr>
      </p:pic>
    </p:spTree>
    <p:extLst>
      <p:ext uri="{BB962C8B-B14F-4D97-AF65-F5344CB8AC3E}">
        <p14:creationId xmlns:p14="http://schemas.microsoft.com/office/powerpoint/2010/main" val="3119851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702316"/>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Эффект бабочки в динамических системах </a:t>
            </a:r>
          </a:p>
          <a:p>
            <a:pPr algn="l"/>
            <a:r>
              <a:rPr lang="ru-RU" sz="2400" b="1" dirty="0" smtClean="0">
                <a:solidFill>
                  <a:schemeClr val="bg1"/>
                </a:solidFill>
                <a:latin typeface="Tahoma" pitchFamily="34" charset="0"/>
                <a:ea typeface="Tahoma" pitchFamily="34" charset="0"/>
                <a:cs typeface="Tahoma" pitchFamily="34" charset="0"/>
              </a:rPr>
              <a:t>(Эдвард Лоренц).</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1"/>
            <a:ext cx="647824" cy="689669"/>
          </a:xfrm>
          <a:prstGeom prst="ellipse">
            <a:avLst/>
          </a:prstGeom>
          <a:solidFill>
            <a:srgbClr val="FF0000"/>
          </a:solidFill>
          <a:ln w="9525">
            <a:solidFill>
              <a:srgbClr val="FF0000"/>
            </a:solidFill>
            <a:round/>
            <a:headEnd/>
            <a:tailEnd/>
          </a:ln>
        </p:spPr>
        <p:txBody>
          <a:bodyPr anchor="ctr"/>
          <a:lstStyle/>
          <a:p>
            <a:pPr algn="ctr"/>
            <a:r>
              <a:rPr lang="en-US" sz="1200" dirty="0" smtClean="0"/>
              <a:t>VIII</a:t>
            </a:r>
            <a:endParaRPr lang="en-US" sz="12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a:t>
            </a:r>
            <a:r>
              <a:rPr lang="en-US" sz="1000" dirty="0"/>
              <a:t>https://en.wikipedia.org/wiki/Lorenz_system</a:t>
            </a:r>
            <a:endParaRPr lang="ru-RU" sz="1000" dirty="0"/>
          </a:p>
        </p:txBody>
      </p:sp>
      <p:pic>
        <p:nvPicPr>
          <p:cNvPr id="5" name="Рисунок 4"/>
          <p:cNvPicPr>
            <a:picLocks noChangeAspect="1"/>
          </p:cNvPicPr>
          <p:nvPr/>
        </p:nvPicPr>
        <p:blipFill>
          <a:blip r:embed="rId3"/>
          <a:stretch>
            <a:fillRect/>
          </a:stretch>
        </p:blipFill>
        <p:spPr>
          <a:xfrm>
            <a:off x="7665" y="713036"/>
            <a:ext cx="2620119" cy="2534738"/>
          </a:xfrm>
          <a:prstGeom prst="rect">
            <a:avLst/>
          </a:prstGeom>
        </p:spPr>
      </p:pic>
      <p:pic>
        <p:nvPicPr>
          <p:cNvPr id="9" name="Рисунок 8"/>
          <p:cNvPicPr>
            <a:picLocks noChangeAspect="1"/>
          </p:cNvPicPr>
          <p:nvPr/>
        </p:nvPicPr>
        <p:blipFill>
          <a:blip r:embed="rId4"/>
          <a:stretch>
            <a:fillRect/>
          </a:stretch>
        </p:blipFill>
        <p:spPr>
          <a:xfrm>
            <a:off x="-9525" y="3236967"/>
            <a:ext cx="7024266" cy="3409439"/>
          </a:xfrm>
          <a:prstGeom prst="rect">
            <a:avLst/>
          </a:prstGeom>
        </p:spPr>
      </p:pic>
      <p:pic>
        <p:nvPicPr>
          <p:cNvPr id="10" name="Рисунок 9"/>
          <p:cNvPicPr>
            <a:picLocks noChangeAspect="1"/>
          </p:cNvPicPr>
          <p:nvPr/>
        </p:nvPicPr>
        <p:blipFill>
          <a:blip r:embed="rId5"/>
          <a:stretch>
            <a:fillRect/>
          </a:stretch>
        </p:blipFill>
        <p:spPr>
          <a:xfrm>
            <a:off x="2644974" y="715343"/>
            <a:ext cx="6408464" cy="1863589"/>
          </a:xfrm>
          <a:prstGeom prst="rect">
            <a:avLst/>
          </a:prstGeom>
        </p:spPr>
      </p:pic>
      <p:pic>
        <p:nvPicPr>
          <p:cNvPr id="11" name="Рисунок 10"/>
          <p:cNvPicPr>
            <a:picLocks noChangeAspect="1"/>
          </p:cNvPicPr>
          <p:nvPr/>
        </p:nvPicPr>
        <p:blipFill>
          <a:blip r:embed="rId6"/>
          <a:stretch>
            <a:fillRect/>
          </a:stretch>
        </p:blipFill>
        <p:spPr>
          <a:xfrm>
            <a:off x="2631777" y="2657721"/>
            <a:ext cx="6512223" cy="355212"/>
          </a:xfrm>
          <a:prstGeom prst="rect">
            <a:avLst/>
          </a:prstGeom>
        </p:spPr>
      </p:pic>
    </p:spTree>
    <p:extLst>
      <p:ext uri="{BB962C8B-B14F-4D97-AF65-F5344CB8AC3E}">
        <p14:creationId xmlns:p14="http://schemas.microsoft.com/office/powerpoint/2010/main" val="3575869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702316"/>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Эффект бабочки в динамических системах </a:t>
            </a:r>
          </a:p>
          <a:p>
            <a:pPr algn="l"/>
            <a:r>
              <a:rPr lang="ru-RU" sz="2400" b="1" dirty="0" smtClean="0">
                <a:solidFill>
                  <a:schemeClr val="bg1"/>
                </a:solidFill>
                <a:latin typeface="Tahoma" pitchFamily="34" charset="0"/>
                <a:ea typeface="Tahoma" pitchFamily="34" charset="0"/>
                <a:cs typeface="Tahoma" pitchFamily="34" charset="0"/>
              </a:rPr>
              <a:t>(Эдвард Лоренц).</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1"/>
            <a:ext cx="647824" cy="689669"/>
          </a:xfrm>
          <a:prstGeom prst="ellipse">
            <a:avLst/>
          </a:prstGeom>
          <a:solidFill>
            <a:srgbClr val="FF0000"/>
          </a:solidFill>
          <a:ln w="9525">
            <a:solidFill>
              <a:srgbClr val="FF0000"/>
            </a:solidFill>
            <a:round/>
            <a:headEnd/>
            <a:tailEnd/>
          </a:ln>
        </p:spPr>
        <p:txBody>
          <a:bodyPr anchor="ctr"/>
          <a:lstStyle/>
          <a:p>
            <a:pPr algn="ctr"/>
            <a:r>
              <a:rPr lang="en-US" sz="1200" dirty="0" smtClean="0"/>
              <a:t>VIII</a:t>
            </a:r>
            <a:endParaRPr lang="en-US" sz="12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a:t>
            </a:r>
            <a:r>
              <a:rPr lang="en-US" sz="1000" dirty="0"/>
              <a:t>https://en.wikipedia.org/wiki/Lorenz_system</a:t>
            </a:r>
            <a:endParaRPr lang="ru-RU" sz="1000" dirty="0"/>
          </a:p>
        </p:txBody>
      </p:sp>
      <p:sp>
        <p:nvSpPr>
          <p:cNvPr id="2" name="Прямоугольник 1"/>
          <p:cNvSpPr/>
          <p:nvPr/>
        </p:nvSpPr>
        <p:spPr>
          <a:xfrm>
            <a:off x="-19050" y="685104"/>
            <a:ext cx="9153525" cy="5016758"/>
          </a:xfrm>
          <a:prstGeom prst="rect">
            <a:avLst/>
          </a:prstGeom>
          <a:solidFill>
            <a:schemeClr val="bg1"/>
          </a:solidFill>
        </p:spPr>
        <p:txBody>
          <a:bodyPr wrap="square">
            <a:spAutoFit/>
          </a:bodyPr>
          <a:lstStyle/>
          <a:p>
            <a:r>
              <a:rPr lang="ru-RU" sz="2000" dirty="0" smtClean="0">
                <a:highlight>
                  <a:srgbClr val="FF00FF"/>
                </a:highlight>
                <a:latin typeface="Calibri" panose="020F0502020204030204" pitchFamily="34" charset="0"/>
                <a:ea typeface="Calibri" panose="020F0502020204030204" pitchFamily="34" charset="0"/>
                <a:cs typeface="Times New Roman" panose="02020603050405020304" pitchFamily="18" charset="0"/>
              </a:rPr>
              <a:t>Незаметные </a:t>
            </a:r>
            <a:r>
              <a:rPr lang="ru-RU" sz="2000" dirty="0">
                <a:highlight>
                  <a:srgbClr val="FF00FF"/>
                </a:highlight>
                <a:latin typeface="Calibri" panose="020F0502020204030204" pitchFamily="34" charset="0"/>
                <a:ea typeface="Calibri" panose="020F0502020204030204" pitchFamily="34" charset="0"/>
                <a:cs typeface="Times New Roman" panose="02020603050405020304" pitchFamily="18" charset="0"/>
              </a:rPr>
              <a:t>различия в начальных условиях могут сделать невозможным предсказать путь сложных систем</a:t>
            </a:r>
            <a:r>
              <a:rPr lang="ru-RU" sz="2000" dirty="0">
                <a:latin typeface="Calibri" panose="020F0502020204030204" pitchFamily="34" charset="0"/>
                <a:ea typeface="Calibri" panose="020F0502020204030204" pitchFamily="34" charset="0"/>
                <a:cs typeface="Times New Roman" panose="02020603050405020304" pitchFamily="18" charset="0"/>
              </a:rPr>
              <a:t>, </a:t>
            </a:r>
            <a:r>
              <a:rPr lang="ru-RU" sz="2000" dirty="0" smtClean="0">
                <a:latin typeface="Calibri" panose="020F0502020204030204" pitchFamily="34" charset="0"/>
                <a:ea typeface="Calibri" panose="020F0502020204030204" pitchFamily="34" charset="0"/>
                <a:cs typeface="Times New Roman" panose="02020603050405020304" pitchFamily="18" charset="0"/>
              </a:rPr>
              <a:t>таких как </a:t>
            </a:r>
            <a:r>
              <a:rPr lang="ru-RU" sz="2000" dirty="0">
                <a:latin typeface="Calibri" panose="020F0502020204030204" pitchFamily="34" charset="0"/>
                <a:ea typeface="Calibri" panose="020F0502020204030204" pitchFamily="34" charset="0"/>
                <a:cs typeface="Times New Roman" panose="02020603050405020304" pitchFamily="18" charset="0"/>
              </a:rPr>
              <a:t>погода, через относительно короткий период времени («Небольшие различия в начальных условиях рождают огромные различия в конечном явлении… Предсказание становится невозможным»</a:t>
            </a:r>
            <a:r>
              <a:rPr lang="ru-RU" sz="2000" dirty="0">
                <a:solidFill>
                  <a:srgbClr val="222222"/>
                </a:solidFill>
                <a:latin typeface="Arial" panose="020B0604020202020204" pitchFamily="34" charset="0"/>
                <a:ea typeface="Calibri" panose="020F0502020204030204" pitchFamily="34" charset="0"/>
              </a:rPr>
              <a:t> </a:t>
            </a:r>
            <a:r>
              <a:rPr lang="ru-RU" sz="20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3" tooltip="Пуанкаре, Анри"/>
              </a:rPr>
              <a:t>А. Пуанкаре</a:t>
            </a:r>
            <a:r>
              <a:rPr lang="ru-RU" sz="2000" dirty="0">
                <a:solidFill>
                  <a:srgbClr val="222222"/>
                </a:solidFill>
                <a:latin typeface="Arial" panose="020B0604020202020204" pitchFamily="34" charset="0"/>
                <a:ea typeface="Calibri" panose="020F0502020204030204" pitchFamily="34" charset="0"/>
              </a:rPr>
              <a:t>, по: </a:t>
            </a:r>
            <a:r>
              <a:rPr lang="ru-RU" sz="2000" dirty="0" err="1">
                <a:solidFill>
                  <a:srgbClr val="222222"/>
                </a:solidFill>
                <a:latin typeface="Arial" panose="020B0604020202020204" pitchFamily="34" charset="0"/>
                <a:ea typeface="Calibri" panose="020F0502020204030204" pitchFamily="34" charset="0"/>
              </a:rPr>
              <a:t>Хорган</a:t>
            </a:r>
            <a:r>
              <a:rPr lang="ru-RU" sz="2000" dirty="0">
                <a:solidFill>
                  <a:srgbClr val="222222"/>
                </a:solidFill>
                <a:latin typeface="Arial" panose="020B0604020202020204" pitchFamily="34" charset="0"/>
                <a:ea typeface="Calibri" panose="020F0502020204030204" pitchFamily="34" charset="0"/>
              </a:rPr>
              <a:t>, 2001). https://ru.wikipedia.org/wiki/Эффект_бабочки)</a:t>
            </a:r>
            <a:r>
              <a:rPr lang="ru-RU" sz="2000" dirty="0">
                <a:latin typeface="Calibri" panose="020F0502020204030204" pitchFamily="34" charset="0"/>
                <a:ea typeface="Calibri" panose="020F0502020204030204" pitchFamily="34" charset="0"/>
                <a:cs typeface="Times New Roman" panose="02020603050405020304" pitchFamily="18" charset="0"/>
              </a:rPr>
              <a:t>. </a:t>
            </a:r>
            <a:r>
              <a:rPr lang="ru-RU" sz="2000" b="1" dirty="0">
                <a:solidFill>
                  <a:srgbClr val="5A2781"/>
                </a:solidFill>
                <a:latin typeface="Calibri" panose="020F0502020204030204" pitchFamily="34" charset="0"/>
                <a:ea typeface="Calibri" panose="020F0502020204030204" pitchFamily="34" charset="0"/>
                <a:cs typeface="Times New Roman" panose="02020603050405020304" pitchFamily="18" charset="0"/>
              </a:rPr>
              <a:t>Хотя это устраняет способность делать поистине долгосрочные прогнозы погоды, способность прогнозировать конечный, но все же значительный период времени является основанием для успеха современной </a:t>
            </a:r>
            <a:r>
              <a:rPr lang="ru-RU" sz="2000" b="1" dirty="0" smtClean="0">
                <a:solidFill>
                  <a:srgbClr val="5A2781"/>
                </a:solidFill>
                <a:latin typeface="Calibri" panose="020F0502020204030204" pitchFamily="34" charset="0"/>
                <a:ea typeface="Calibri" panose="020F0502020204030204" pitchFamily="34" charset="0"/>
                <a:cs typeface="Times New Roman" panose="02020603050405020304" pitchFamily="18" charset="0"/>
              </a:rPr>
              <a:t>метеорологии</a:t>
            </a:r>
            <a:r>
              <a:rPr lang="ru-RU" sz="2000" b="1" dirty="0" smtClean="0">
                <a:latin typeface="Calibri" panose="020F0502020204030204" pitchFamily="34" charset="0"/>
                <a:ea typeface="Calibri" panose="020F0502020204030204" pitchFamily="34" charset="0"/>
                <a:cs typeface="Times New Roman" panose="02020603050405020304" pitchFamily="18" charset="0"/>
              </a:rPr>
              <a:t> </a:t>
            </a:r>
            <a:r>
              <a:rPr lang="ru-RU" sz="2000" dirty="0" smtClean="0">
                <a:latin typeface="Calibri" panose="020F0502020204030204" pitchFamily="34" charset="0"/>
                <a:ea typeface="Calibri" panose="020F0502020204030204" pitchFamily="34" charset="0"/>
                <a:cs typeface="Times New Roman" panose="02020603050405020304" pitchFamily="18" charset="0"/>
              </a:rPr>
              <a:t>(Стив </a:t>
            </a:r>
            <a:r>
              <a:rPr lang="ru-RU" sz="2000" dirty="0" err="1" smtClean="0">
                <a:latin typeface="Calibri" panose="020F0502020204030204" pitchFamily="34" charset="0"/>
                <a:ea typeface="Calibri" panose="020F0502020204030204" pitchFamily="34" charset="0"/>
                <a:cs typeface="Times New Roman" panose="02020603050405020304" pitchFamily="18" charset="0"/>
              </a:rPr>
              <a:t>Кин</a:t>
            </a:r>
            <a:r>
              <a:rPr lang="ru-RU" sz="2000" dirty="0" smtClean="0">
                <a:latin typeface="Calibri" panose="020F0502020204030204" pitchFamily="34" charset="0"/>
                <a:ea typeface="Calibri" panose="020F0502020204030204" pitchFamily="34" charset="0"/>
                <a:cs typeface="Times New Roman" panose="02020603050405020304" pitchFamily="18" charset="0"/>
              </a:rPr>
              <a:t>).</a:t>
            </a:r>
          </a:p>
          <a:p>
            <a:r>
              <a:rPr lang="ru-RU" sz="2000" dirty="0">
                <a:latin typeface="Calibri" panose="020F0502020204030204" pitchFamily="34" charset="0"/>
                <a:ea typeface="Calibri" panose="020F0502020204030204" pitchFamily="34" charset="0"/>
                <a:cs typeface="Times New Roman" panose="02020603050405020304" pitchFamily="18" charset="0"/>
              </a:rPr>
              <a:t>Неспособность </a:t>
            </a:r>
            <a:r>
              <a:rPr lang="ru-RU" sz="2000" dirty="0" smtClean="0">
                <a:latin typeface="Calibri" panose="020F0502020204030204" pitchFamily="34" charset="0"/>
                <a:ea typeface="Calibri" panose="020F0502020204030204" pitchFamily="34" charset="0"/>
                <a:cs typeface="Times New Roman" panose="02020603050405020304" pitchFamily="18" charset="0"/>
              </a:rPr>
              <a:t>экономики </a:t>
            </a:r>
            <a:r>
              <a:rPr lang="ru-RU" sz="2000" dirty="0">
                <a:latin typeface="Calibri" panose="020F0502020204030204" pitchFamily="34" charset="0"/>
                <a:ea typeface="Calibri" panose="020F0502020204030204" pitchFamily="34" charset="0"/>
                <a:cs typeface="Times New Roman" panose="02020603050405020304" pitchFamily="18" charset="0"/>
              </a:rPr>
              <a:t>развивать что-либо наподобие той же способности частично объясняется тем, что </a:t>
            </a:r>
            <a:r>
              <a:rPr lang="ru-RU" sz="2000" b="1" dirty="0">
                <a:latin typeface="Calibri" panose="020F0502020204030204" pitchFamily="34" charset="0"/>
                <a:ea typeface="Calibri" panose="020F0502020204030204" pitchFamily="34" charset="0"/>
                <a:cs typeface="Times New Roman" panose="02020603050405020304" pitchFamily="18" charset="0"/>
              </a:rPr>
              <a:t>экономика гораздо менее предсказуема, чем погода</a:t>
            </a:r>
            <a:r>
              <a:rPr lang="ru-RU" sz="2000" dirty="0">
                <a:latin typeface="Calibri" panose="020F0502020204030204" pitchFamily="34" charset="0"/>
                <a:ea typeface="Calibri" panose="020F0502020204030204" pitchFamily="34" charset="0"/>
                <a:cs typeface="Times New Roman" panose="02020603050405020304" pitchFamily="18" charset="0"/>
              </a:rPr>
              <a:t>, учитывая человеческое поведение, как справедливо утверждает Фридрих </a:t>
            </a:r>
            <a:r>
              <a:rPr lang="ru-RU" sz="2000" dirty="0" err="1" smtClean="0">
                <a:latin typeface="Calibri" panose="020F0502020204030204" pitchFamily="34" charset="0"/>
                <a:ea typeface="Calibri" panose="020F0502020204030204" pitchFamily="34" charset="0"/>
                <a:cs typeface="Times New Roman" panose="02020603050405020304" pitchFamily="18" charset="0"/>
              </a:rPr>
              <a:t>Хайек</a:t>
            </a:r>
            <a:r>
              <a:rPr lang="ru-RU" sz="2000" dirty="0" smtClean="0">
                <a:latin typeface="Calibri" panose="020F0502020204030204" pitchFamily="34" charset="0"/>
                <a:ea typeface="Calibri" panose="020F0502020204030204" pitchFamily="34" charset="0"/>
                <a:cs typeface="Times New Roman" panose="02020603050405020304" pitchFamily="18" charset="0"/>
              </a:rPr>
              <a:t> (Стив </a:t>
            </a:r>
            <a:r>
              <a:rPr lang="ru-RU" sz="2000" dirty="0" err="1" smtClean="0">
                <a:latin typeface="Calibri" panose="020F0502020204030204" pitchFamily="34" charset="0"/>
                <a:ea typeface="Calibri" panose="020F0502020204030204" pitchFamily="34" charset="0"/>
                <a:cs typeface="Times New Roman" panose="02020603050405020304" pitchFamily="18" charset="0"/>
              </a:rPr>
              <a:t>Кин</a:t>
            </a:r>
            <a:r>
              <a:rPr lang="ru-RU" sz="2000" dirty="0" smtClean="0">
                <a:latin typeface="Calibri" panose="020F0502020204030204" pitchFamily="34" charset="0"/>
                <a:ea typeface="Calibri" panose="020F0502020204030204" pitchFamily="34" charset="0"/>
                <a:cs typeface="Times New Roman" panose="02020603050405020304" pitchFamily="18" charset="0"/>
              </a:rPr>
              <a:t>).</a:t>
            </a:r>
          </a:p>
          <a:p>
            <a:r>
              <a:rPr lang="ru-RU" sz="2000" dirty="0">
                <a:latin typeface="Calibri" panose="020F0502020204030204" pitchFamily="34" charset="0"/>
                <a:ea typeface="Calibri" panose="020F0502020204030204" pitchFamily="34" charset="0"/>
                <a:cs typeface="Times New Roman" panose="02020603050405020304" pitchFamily="18" charset="0"/>
              </a:rPr>
              <a:t>Оливье </a:t>
            </a:r>
            <a:r>
              <a:rPr lang="ru-RU" sz="2000" dirty="0" err="1" smtClean="0">
                <a:latin typeface="Calibri" panose="020F0502020204030204" pitchFamily="34" charset="0"/>
                <a:ea typeface="Calibri" panose="020F0502020204030204" pitchFamily="34" charset="0"/>
                <a:cs typeface="Times New Roman" panose="02020603050405020304" pitchFamily="18" charset="0"/>
              </a:rPr>
              <a:t>Бланшар</a:t>
            </a:r>
            <a:r>
              <a:rPr lang="ru-RU" sz="2000" dirty="0" smtClean="0">
                <a:latin typeface="Calibri" panose="020F0502020204030204" pitchFamily="34" charset="0"/>
                <a:ea typeface="Calibri" panose="020F0502020204030204" pitchFamily="34" charset="0"/>
                <a:cs typeface="Times New Roman" panose="02020603050405020304" pitchFamily="18" charset="0"/>
              </a:rPr>
              <a:t> </a:t>
            </a:r>
            <a:r>
              <a:rPr lang="ru-RU" sz="2000" dirty="0">
                <a:latin typeface="Calibri" panose="020F0502020204030204" pitchFamily="34" charset="0"/>
                <a:ea typeface="Calibri" panose="020F0502020204030204" pitchFamily="34" charset="0"/>
                <a:cs typeface="Times New Roman" panose="02020603050405020304" pitchFamily="18" charset="0"/>
              </a:rPr>
              <a:t>полагает, что по этой причине отказ от процедур моделирования на основе, например, </a:t>
            </a:r>
            <a:r>
              <a:rPr lang="en-US" sz="2000" dirty="0">
                <a:latin typeface="Calibri" panose="020F0502020204030204" pitchFamily="34" charset="0"/>
                <a:ea typeface="Calibri" panose="020F0502020204030204" pitchFamily="34" charset="0"/>
                <a:cs typeface="Times New Roman" panose="02020603050405020304" pitchFamily="18" charset="0"/>
              </a:rPr>
              <a:t>DSGE</a:t>
            </a:r>
            <a:r>
              <a:rPr lang="ru-RU" sz="2000" dirty="0">
                <a:latin typeface="Calibri" panose="020F0502020204030204" pitchFamily="34" charset="0"/>
                <a:ea typeface="Calibri" panose="020F0502020204030204" pitchFamily="34" charset="0"/>
                <a:cs typeface="Times New Roman" panose="02020603050405020304" pitchFamily="18" charset="0"/>
              </a:rPr>
              <a:t>,  приведет к невозможности разработки макроэкономических моделей (Стив </a:t>
            </a:r>
            <a:r>
              <a:rPr lang="ru-RU" sz="2000" dirty="0" err="1">
                <a:latin typeface="Calibri" panose="020F0502020204030204" pitchFamily="34" charset="0"/>
                <a:ea typeface="Calibri" panose="020F0502020204030204" pitchFamily="34" charset="0"/>
                <a:cs typeface="Times New Roman" panose="02020603050405020304" pitchFamily="18" charset="0"/>
              </a:rPr>
              <a:t>Кин</a:t>
            </a:r>
            <a:r>
              <a:rPr lang="ru-RU" sz="2000" dirty="0">
                <a:latin typeface="Calibri" panose="020F0502020204030204" pitchFamily="34" charset="0"/>
                <a:ea typeface="Calibri" panose="020F0502020204030204" pitchFamily="34" charset="0"/>
                <a:cs typeface="Times New Roman" panose="02020603050405020304" pitchFamily="18" charset="0"/>
              </a:rPr>
              <a:t>). </a:t>
            </a:r>
            <a:endParaRPr lang="ru-RU" sz="20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6590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702316"/>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Эффект бабочки в динамических системах </a:t>
            </a:r>
          </a:p>
          <a:p>
            <a:pPr algn="l"/>
            <a:r>
              <a:rPr lang="ru-RU" sz="2400" b="1" dirty="0" smtClean="0">
                <a:solidFill>
                  <a:schemeClr val="bg1"/>
                </a:solidFill>
                <a:latin typeface="Tahoma" pitchFamily="34" charset="0"/>
                <a:ea typeface="Tahoma" pitchFamily="34" charset="0"/>
                <a:cs typeface="Tahoma" pitchFamily="34" charset="0"/>
              </a:rPr>
              <a:t>(Эдвард Лоренц).</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1"/>
            <a:ext cx="647824" cy="689669"/>
          </a:xfrm>
          <a:prstGeom prst="ellipse">
            <a:avLst/>
          </a:prstGeom>
          <a:solidFill>
            <a:srgbClr val="FF0000"/>
          </a:solidFill>
          <a:ln w="9525">
            <a:solidFill>
              <a:srgbClr val="FF0000"/>
            </a:solidFill>
            <a:round/>
            <a:headEnd/>
            <a:tailEnd/>
          </a:ln>
        </p:spPr>
        <p:txBody>
          <a:bodyPr anchor="ctr"/>
          <a:lstStyle/>
          <a:p>
            <a:pPr algn="ctr"/>
            <a:r>
              <a:rPr lang="en-US" sz="1200" dirty="0" smtClean="0"/>
              <a:t>VIII</a:t>
            </a:r>
            <a:endParaRPr lang="en-US" sz="12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a:t>
            </a:r>
            <a:r>
              <a:rPr lang="en-US" sz="1000" dirty="0"/>
              <a:t>https://en.wikipedia.org/wiki/Lorenz_system</a:t>
            </a:r>
            <a:endParaRPr lang="ru-RU" sz="1000" dirty="0"/>
          </a:p>
        </p:txBody>
      </p:sp>
      <p:sp>
        <p:nvSpPr>
          <p:cNvPr id="2" name="Прямоугольник 1"/>
          <p:cNvSpPr/>
          <p:nvPr/>
        </p:nvSpPr>
        <p:spPr>
          <a:xfrm>
            <a:off x="-19050" y="685104"/>
            <a:ext cx="9153525" cy="4801314"/>
          </a:xfrm>
          <a:prstGeom prst="rect">
            <a:avLst/>
          </a:prstGeom>
          <a:solidFill>
            <a:schemeClr val="bg1"/>
          </a:solidFill>
        </p:spPr>
        <p:txBody>
          <a:bodyPr wrap="square">
            <a:spAutoFit/>
          </a:bodyPr>
          <a:lstStyle/>
          <a:p>
            <a:r>
              <a:rPr lang="ru-RU" sz="1800" b="1" dirty="0">
                <a:latin typeface="Calibri" panose="020F0502020204030204" pitchFamily="34" charset="0"/>
                <a:ea typeface="Calibri" panose="020F0502020204030204" pitchFamily="34" charset="0"/>
                <a:cs typeface="Times New Roman" panose="02020603050405020304" pitchFamily="18" charset="0"/>
              </a:rPr>
              <a:t>Справка. </a:t>
            </a:r>
            <a:r>
              <a:rPr lang="ru-RU" sz="1800" dirty="0">
                <a:latin typeface="Calibri" panose="020F0502020204030204" pitchFamily="34" charset="0"/>
                <a:ea typeface="Calibri" panose="020F0502020204030204" pitchFamily="34" charset="0"/>
                <a:cs typeface="Times New Roman" panose="02020603050405020304" pitchFamily="18" charset="0"/>
              </a:rPr>
              <a:t>Непредсказуемый характер сложных систем привел к первоначальному описанию поля как «Теории хаоса», поскольку </a:t>
            </a:r>
            <a:r>
              <a:rPr lang="ru-RU" sz="1800" dirty="0" smtClean="0">
                <a:latin typeface="Calibri" panose="020F0502020204030204" pitchFamily="34" charset="0"/>
                <a:ea typeface="Calibri" panose="020F0502020204030204" pitchFamily="34" charset="0"/>
                <a:cs typeface="Times New Roman" panose="02020603050405020304" pitchFamily="18" charset="0"/>
              </a:rPr>
              <a:t>(вместо </a:t>
            </a:r>
            <a:r>
              <a:rPr lang="ru-RU" sz="1800" dirty="0">
                <a:latin typeface="Calibri" panose="020F0502020204030204" pitchFamily="34" charset="0"/>
                <a:ea typeface="Calibri" panose="020F0502020204030204" pitchFamily="34" charset="0"/>
                <a:cs typeface="Times New Roman" panose="02020603050405020304" pitchFamily="18" charset="0"/>
              </a:rPr>
              <a:t>регулярных циклических моделей гармонических </a:t>
            </a:r>
            <a:r>
              <a:rPr lang="ru-RU" sz="1800" dirty="0" smtClean="0">
                <a:latin typeface="Calibri" panose="020F0502020204030204" pitchFamily="34" charset="0"/>
                <a:ea typeface="Calibri" panose="020F0502020204030204" pitchFamily="34" charset="0"/>
                <a:cs typeface="Times New Roman" panose="02020603050405020304" pitchFamily="18" charset="0"/>
              </a:rPr>
              <a:t>систем) </a:t>
            </a:r>
            <a:r>
              <a:rPr lang="ru-RU" sz="1800" dirty="0">
                <a:latin typeface="Calibri" panose="020F0502020204030204" pitchFamily="34" charset="0"/>
                <a:ea typeface="Calibri" panose="020F0502020204030204" pitchFamily="34" charset="0"/>
                <a:cs typeface="Times New Roman" panose="02020603050405020304" pitchFamily="18" charset="0"/>
              </a:rPr>
              <a:t>в сложных, казалось бы, не было никакой картины. Однако долгосрочная непредсказуемость не означает отсутствия общей предсказуемости и отсутствия структуры. </a:t>
            </a:r>
            <a:r>
              <a:rPr lang="ru-RU" sz="1800" dirty="0" smtClean="0">
                <a:latin typeface="Calibri" panose="020F0502020204030204" pitchFamily="34" charset="0"/>
                <a:ea typeface="Calibri" panose="020F0502020204030204" pitchFamily="34" charset="0"/>
                <a:cs typeface="Times New Roman" panose="02020603050405020304" pitchFamily="18" charset="0"/>
              </a:rPr>
              <a:t>Впервые это стало многим ясно, когда </a:t>
            </a:r>
            <a:r>
              <a:rPr lang="ru-RU" sz="1800" dirty="0">
                <a:latin typeface="Calibri" panose="020F0502020204030204" pitchFamily="34" charset="0"/>
                <a:ea typeface="Calibri" panose="020F0502020204030204" pitchFamily="34" charset="0"/>
                <a:cs typeface="Times New Roman" panose="02020603050405020304" pitchFamily="18" charset="0"/>
              </a:rPr>
              <a:t>Эдвард Лоренц разработал нелинейную динамическую модель потока жидкостей в атмосфере (с тремя уравнениями и тремя параметрами (константами)), потому что он был недоволен линейными моделями, которые использовались в то время для прогнозирования погоды. </a:t>
            </a:r>
            <a:r>
              <a:rPr lang="ru-RU" sz="1800" b="1" dirty="0">
                <a:latin typeface="Calibri" panose="020F0502020204030204" pitchFamily="34" charset="0"/>
                <a:ea typeface="Calibri" panose="020F0502020204030204" pitchFamily="34" charset="0"/>
                <a:cs typeface="Times New Roman" panose="02020603050405020304" pitchFamily="18" charset="0"/>
              </a:rPr>
              <a:t>Очень простая модель Лоренца породила устойчивые циклы</a:t>
            </a:r>
            <a:r>
              <a:rPr lang="ru-RU" sz="1800" dirty="0">
                <a:latin typeface="Calibri" panose="020F0502020204030204" pitchFamily="34" charset="0"/>
                <a:ea typeface="Calibri" panose="020F0502020204030204" pitchFamily="34" charset="0"/>
                <a:cs typeface="Times New Roman" panose="02020603050405020304" pitchFamily="18" charset="0"/>
              </a:rPr>
              <a:t>, потому что для реалистичных значений параметров все три равновесия были неустойчивыми. Вместо динамики, вызванной </a:t>
            </a:r>
            <a:r>
              <a:rPr lang="ru-RU" sz="1800" dirty="0" smtClean="0">
                <a:latin typeface="Calibri" panose="020F0502020204030204" pitchFamily="34" charset="0"/>
                <a:ea typeface="Calibri" panose="020F0502020204030204" pitchFamily="34" charset="0"/>
                <a:cs typeface="Times New Roman" panose="02020603050405020304" pitchFamily="18" charset="0"/>
              </a:rPr>
              <a:t>возмущением и сопровождаемой </a:t>
            </a:r>
            <a:r>
              <a:rPr lang="ru-RU" sz="1800" dirty="0">
                <a:latin typeface="Calibri" panose="020F0502020204030204" pitchFamily="34" charset="0"/>
                <a:ea typeface="Calibri" panose="020F0502020204030204" pitchFamily="34" charset="0"/>
                <a:cs typeface="Times New Roman" panose="02020603050405020304" pitchFamily="18" charset="0"/>
              </a:rPr>
              <a:t>возвратом к равновесию, как это происходит со стабильными линейными моделями, </a:t>
            </a:r>
            <a:r>
              <a:rPr lang="ru-RU" sz="1800" b="1" dirty="0">
                <a:latin typeface="Calibri" panose="020F0502020204030204" pitchFamily="34" charset="0"/>
                <a:ea typeface="Calibri" panose="020F0502020204030204" pitchFamily="34" charset="0"/>
                <a:cs typeface="Times New Roman" panose="02020603050405020304" pitchFamily="18" charset="0"/>
              </a:rPr>
              <a:t>динамика включала в себя систему, которая далека от равновесия во все времена</a:t>
            </a:r>
            <a:r>
              <a:rPr lang="ru-RU" sz="1800" dirty="0">
                <a:latin typeface="Calibri" panose="020F0502020204030204" pitchFamily="34" charset="0"/>
                <a:ea typeface="Calibri" panose="020F0502020204030204" pitchFamily="34" charset="0"/>
                <a:cs typeface="Times New Roman" panose="02020603050405020304" pitchFamily="18" charset="0"/>
              </a:rPr>
              <a:t>. </a:t>
            </a:r>
            <a:r>
              <a:rPr lang="ru-RU" sz="1800" dirty="0" smtClean="0">
                <a:latin typeface="Calibri" panose="020F0502020204030204" pitchFamily="34" charset="0"/>
                <a:ea typeface="Calibri" panose="020F0502020204030204" pitchFamily="34" charset="0"/>
                <a:cs typeface="Times New Roman" panose="02020603050405020304" pitchFamily="18" charset="0"/>
              </a:rPr>
              <a:t>Чтобы </a:t>
            </a:r>
            <a:r>
              <a:rPr lang="ru-RU" sz="1800" dirty="0">
                <a:latin typeface="Calibri" panose="020F0502020204030204" pitchFamily="34" charset="0"/>
                <a:ea typeface="Calibri" panose="020F0502020204030204" pitchFamily="34" charset="0"/>
                <a:cs typeface="Times New Roman" panose="02020603050405020304" pitchFamily="18" charset="0"/>
              </a:rPr>
              <a:t>применить прозрение Лоренца, </a:t>
            </a:r>
            <a:r>
              <a:rPr lang="ru-RU" sz="1800" b="1" dirty="0">
                <a:latin typeface="Calibri" panose="020F0502020204030204" pitchFamily="34" charset="0"/>
                <a:ea typeface="Calibri" panose="020F0502020204030204" pitchFamily="34" charset="0"/>
                <a:cs typeface="Times New Roman" panose="02020603050405020304" pitchFamily="18" charset="0"/>
              </a:rPr>
              <a:t>метеорологи должны были отказаться от своих линейных моделей равновесия</a:t>
            </a:r>
            <a:r>
              <a:rPr lang="ru-RU" sz="1800" dirty="0">
                <a:latin typeface="Calibri" panose="020F0502020204030204" pitchFamily="34" charset="0"/>
                <a:ea typeface="Calibri" panose="020F0502020204030204" pitchFamily="34" charset="0"/>
                <a:cs typeface="Times New Roman" panose="02020603050405020304" pitchFamily="18" charset="0"/>
              </a:rPr>
              <a:t>, которые они </a:t>
            </a:r>
            <a:r>
              <a:rPr lang="ru-RU" sz="1800" dirty="0" smtClean="0">
                <a:latin typeface="Calibri" panose="020F0502020204030204" pitchFamily="34" charset="0"/>
                <a:ea typeface="Calibri" panose="020F0502020204030204" pitchFamily="34" charset="0"/>
                <a:cs typeface="Times New Roman" panose="02020603050405020304" pitchFamily="18" charset="0"/>
              </a:rPr>
              <a:t>охотно делали</a:t>
            </a:r>
            <a:r>
              <a:rPr lang="ru-RU" sz="1800" dirty="0">
                <a:latin typeface="Calibri" panose="020F0502020204030204" pitchFamily="34" charset="0"/>
                <a:ea typeface="Calibri" panose="020F0502020204030204" pitchFamily="34" charset="0"/>
                <a:cs typeface="Times New Roman" panose="02020603050405020304" pitchFamily="18" charset="0"/>
              </a:rPr>
              <a:t>, и разработать нелинейные модели, которые можно было бы имитировать на компьютерах. </a:t>
            </a:r>
            <a:r>
              <a:rPr lang="ru-RU" sz="1800" b="1" dirty="0">
                <a:latin typeface="Calibri" panose="020F0502020204030204" pitchFamily="34" charset="0"/>
                <a:ea typeface="Calibri" panose="020F0502020204030204" pitchFamily="34" charset="0"/>
                <a:cs typeface="Times New Roman" panose="02020603050405020304" pitchFamily="18" charset="0"/>
              </a:rPr>
              <a:t>За последние полвека это привело к гораздо более точному прогнозу погоды, чем это было возможно с линейными моделями.</a:t>
            </a:r>
          </a:p>
        </p:txBody>
      </p:sp>
    </p:spTree>
    <p:extLst>
      <p:ext uri="{BB962C8B-B14F-4D97-AF65-F5344CB8AC3E}">
        <p14:creationId xmlns:p14="http://schemas.microsoft.com/office/powerpoint/2010/main" val="3053080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92645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Сегодня прогноз погоды для Беларуси </a:t>
            </a:r>
          </a:p>
          <a:p>
            <a:pPr algn="l"/>
            <a:r>
              <a:rPr lang="ru-RU" sz="2400" b="1" dirty="0" smtClean="0">
                <a:solidFill>
                  <a:schemeClr val="bg1"/>
                </a:solidFill>
                <a:latin typeface="Tahoma" pitchFamily="34" charset="0"/>
                <a:ea typeface="Tahoma" pitchFamily="34" charset="0"/>
                <a:cs typeface="Tahoma" pitchFamily="34" charset="0"/>
              </a:rPr>
              <a:t>рассчитывается на основе математической модели </a:t>
            </a:r>
            <a:r>
              <a:rPr lang="en-US" sz="2400" b="1" dirty="0" smtClean="0">
                <a:solidFill>
                  <a:schemeClr val="bg1"/>
                </a:solidFill>
                <a:latin typeface="Tahoma" pitchFamily="34" charset="0"/>
                <a:ea typeface="Tahoma" pitchFamily="34" charset="0"/>
                <a:cs typeface="Tahoma" pitchFamily="34" charset="0"/>
              </a:rPr>
              <a:t>UKMET</a:t>
            </a:r>
            <a:r>
              <a:rPr lang="ru-RU" sz="2400" b="1" dirty="0" smtClean="0">
                <a:solidFill>
                  <a:schemeClr val="bg1"/>
                </a:solidFill>
                <a:latin typeface="Tahoma" pitchFamily="34" charset="0"/>
                <a:ea typeface="Tahoma" pitchFamily="34" charset="0"/>
                <a:cs typeface="Tahoma" pitchFamily="34" charset="0"/>
              </a:rPr>
              <a:t>, алгоритм которой реализован на втором по мощности супер компьютере</a:t>
            </a:r>
            <a:r>
              <a:rPr lang="en-US" sz="2400" b="1" dirty="0" smtClean="0">
                <a:solidFill>
                  <a:schemeClr val="bg1"/>
                </a:solidFill>
                <a:latin typeface="Tahoma" pitchFamily="34" charset="0"/>
                <a:ea typeface="Tahoma" pitchFamily="34" charset="0"/>
                <a:cs typeface="Tahoma" pitchFamily="34" charset="0"/>
              </a:rPr>
              <a:t> </a:t>
            </a:r>
            <a:r>
              <a:rPr lang="ru-RU" sz="2400" b="1" dirty="0" smtClean="0">
                <a:solidFill>
                  <a:schemeClr val="bg1"/>
                </a:solidFill>
                <a:latin typeface="Tahoma" pitchFamily="34" charset="0"/>
                <a:ea typeface="Tahoma" pitchFamily="34" charset="0"/>
                <a:cs typeface="Tahoma" pitchFamily="34" charset="0"/>
              </a:rPr>
              <a:t>в мире, размещенном в Великобритании (в г. </a:t>
            </a:r>
            <a:r>
              <a:rPr lang="ru-RU" sz="2400" b="1" dirty="0" err="1" smtClean="0">
                <a:solidFill>
                  <a:schemeClr val="bg1"/>
                </a:solidFill>
                <a:latin typeface="Tahoma" pitchFamily="34" charset="0"/>
                <a:ea typeface="Tahoma" pitchFamily="34" charset="0"/>
                <a:cs typeface="Tahoma" pitchFamily="34" charset="0"/>
              </a:rPr>
              <a:t>Эксетер</a:t>
            </a:r>
            <a:r>
              <a:rPr lang="ru-RU" sz="2400" b="1" dirty="0" smtClean="0">
                <a:solidFill>
                  <a:schemeClr val="bg1"/>
                </a:solidFill>
                <a:latin typeface="Tahoma" pitchFamily="34" charset="0"/>
                <a:ea typeface="Tahoma" pitchFamily="34" charset="0"/>
                <a:cs typeface="Tahoma" pitchFamily="34" charset="0"/>
              </a:rPr>
              <a:t>).</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1"/>
            <a:ext cx="647824" cy="689669"/>
          </a:xfrm>
          <a:prstGeom prst="ellipse">
            <a:avLst/>
          </a:prstGeom>
          <a:solidFill>
            <a:srgbClr val="FF0000"/>
          </a:solidFill>
          <a:ln w="9525">
            <a:solidFill>
              <a:srgbClr val="FF0000"/>
            </a:solidFill>
            <a:round/>
            <a:headEnd/>
            <a:tailEnd/>
          </a:ln>
        </p:spPr>
        <p:txBody>
          <a:bodyPr anchor="ctr"/>
          <a:lstStyle/>
          <a:p>
            <a:pPr algn="ctr"/>
            <a:r>
              <a:rPr lang="en-US" sz="1200" dirty="0" smtClean="0"/>
              <a:t>VIII</a:t>
            </a:r>
            <a:endParaRPr lang="en-US" sz="12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a:t>
            </a:r>
            <a:r>
              <a:rPr lang="ru-RU" sz="1000" dirty="0"/>
              <a:t>https://en.wikipedia.org/wiki/Met_Office</a:t>
            </a:r>
          </a:p>
        </p:txBody>
      </p:sp>
      <p:pic>
        <p:nvPicPr>
          <p:cNvPr id="5" name="Рисунок 4"/>
          <p:cNvPicPr>
            <a:picLocks noChangeAspect="1"/>
          </p:cNvPicPr>
          <p:nvPr/>
        </p:nvPicPr>
        <p:blipFill>
          <a:blip r:embed="rId3"/>
          <a:stretch>
            <a:fillRect/>
          </a:stretch>
        </p:blipFill>
        <p:spPr>
          <a:xfrm>
            <a:off x="-1" y="1926451"/>
            <a:ext cx="8439533" cy="4719955"/>
          </a:xfrm>
          <a:prstGeom prst="rect">
            <a:avLst/>
          </a:prstGeom>
        </p:spPr>
      </p:pic>
    </p:spTree>
    <p:extLst>
      <p:ext uri="{BB962C8B-B14F-4D97-AF65-F5344CB8AC3E}">
        <p14:creationId xmlns:p14="http://schemas.microsoft.com/office/powerpoint/2010/main" val="212416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ChangeArrowheads="1"/>
          </p:cNvSpPr>
          <p:nvPr/>
        </p:nvSpPr>
        <p:spPr bwMode="auto">
          <a:xfrm>
            <a:off x="629820" y="306973"/>
            <a:ext cx="8472297" cy="6478697"/>
          </a:xfrm>
          <a:prstGeom prst="rect">
            <a:avLst/>
          </a:prstGeom>
          <a:solidFill>
            <a:schemeClr val="bg1"/>
          </a:solidFill>
          <a:ln>
            <a:noFill/>
          </a:ln>
          <a:extLst/>
        </p:spPr>
        <p:txBody>
          <a:bodyPr wrap="square">
            <a:spAutoFit/>
          </a:bodyPr>
          <a:lstStyle/>
          <a:p>
            <a:pPr algn="ctr">
              <a:defRPr/>
            </a:pPr>
            <a:r>
              <a:rPr lang="ru-RU" sz="2000" b="1" dirty="0" smtClean="0">
                <a:latin typeface="Helvetica" charset="0"/>
              </a:rPr>
              <a:t>КЛЮЧЕВЫЕ ВОПРОСЫ</a:t>
            </a:r>
            <a:r>
              <a:rPr lang="pl-PL" sz="2000" b="1" dirty="0" smtClean="0">
                <a:latin typeface="Helvetica" charset="0"/>
              </a:rPr>
              <a:t>:</a:t>
            </a:r>
            <a:endParaRPr lang="pl-PL" sz="2000" b="1" dirty="0">
              <a:latin typeface="Helvetica" charset="0"/>
            </a:endParaRPr>
          </a:p>
          <a:p>
            <a:pPr>
              <a:defRPr/>
            </a:pPr>
            <a:endParaRPr lang="ru-RU" sz="2000" b="1" dirty="0">
              <a:solidFill>
                <a:srgbClr val="C6531A"/>
              </a:solidFill>
              <a:latin typeface="Helvetica" charset="0"/>
            </a:endParaRPr>
          </a:p>
          <a:p>
            <a:pPr>
              <a:defRPr/>
            </a:pPr>
            <a:r>
              <a:rPr lang="ru-RU" sz="2000" b="1" cap="all" dirty="0" smtClean="0">
                <a:solidFill>
                  <a:srgbClr val="6600CC"/>
                </a:solidFill>
                <a:latin typeface="Helvetica" charset="0"/>
              </a:rPr>
              <a:t>Что </a:t>
            </a:r>
            <a:r>
              <a:rPr lang="ru-RU" sz="2000" b="1" cap="all" dirty="0" smtClean="0">
                <a:solidFill>
                  <a:srgbClr val="6600CC"/>
                </a:solidFill>
                <a:latin typeface="Helvetica" charset="0"/>
              </a:rPr>
              <a:t>будем понимать под системой? </a:t>
            </a:r>
          </a:p>
          <a:p>
            <a:pPr>
              <a:defRPr/>
            </a:pPr>
            <a:r>
              <a:rPr lang="ru-RU" sz="1600" b="1" cap="all" dirty="0" smtClean="0">
                <a:solidFill>
                  <a:srgbClr val="C6531A"/>
                </a:solidFill>
                <a:latin typeface="Helvetica" charset="0"/>
              </a:rPr>
              <a:t>Свойство </a:t>
            </a:r>
            <a:r>
              <a:rPr lang="ru-RU" sz="1600" b="1" cap="all" dirty="0" err="1">
                <a:solidFill>
                  <a:srgbClr val="C6531A"/>
                </a:solidFill>
                <a:latin typeface="Helvetica" charset="0"/>
              </a:rPr>
              <a:t>Эмерджентность</a:t>
            </a:r>
            <a:r>
              <a:rPr lang="ru-RU" sz="1600" b="1" cap="all" dirty="0">
                <a:solidFill>
                  <a:srgbClr val="C6531A"/>
                </a:solidFill>
                <a:latin typeface="Helvetica" charset="0"/>
              </a:rPr>
              <a:t>. Примеры </a:t>
            </a:r>
            <a:r>
              <a:rPr lang="ru-RU" sz="1600" b="1" cap="all" dirty="0" err="1">
                <a:solidFill>
                  <a:srgbClr val="C6531A"/>
                </a:solidFill>
                <a:latin typeface="Helvetica" charset="0"/>
              </a:rPr>
              <a:t>эмерджентности</a:t>
            </a:r>
            <a:r>
              <a:rPr lang="ru-RU" sz="1600" b="1" cap="all" dirty="0">
                <a:solidFill>
                  <a:srgbClr val="C6531A"/>
                </a:solidFill>
                <a:latin typeface="Helvetica" charset="0"/>
              </a:rPr>
              <a:t>. Классификация систем по уровню сложности (К. </a:t>
            </a:r>
            <a:r>
              <a:rPr lang="ru-RU" sz="1600" b="1" cap="all" dirty="0" err="1">
                <a:solidFill>
                  <a:srgbClr val="C6531A"/>
                </a:solidFill>
                <a:latin typeface="Helvetica" charset="0"/>
              </a:rPr>
              <a:t>Боулдинг</a:t>
            </a:r>
            <a:r>
              <a:rPr lang="ru-RU" sz="1600" b="1" cap="all" dirty="0">
                <a:solidFill>
                  <a:srgbClr val="C6531A"/>
                </a:solidFill>
                <a:latin typeface="Helvetica" charset="0"/>
              </a:rPr>
              <a:t>).</a:t>
            </a:r>
            <a:endParaRPr lang="cs-CZ" sz="1600" b="1" cap="all" dirty="0">
              <a:solidFill>
                <a:srgbClr val="C6531A"/>
              </a:solidFill>
              <a:latin typeface="Helvetica" charset="0"/>
            </a:endParaRPr>
          </a:p>
          <a:p>
            <a:pPr>
              <a:defRPr/>
            </a:pPr>
            <a:endParaRPr lang="ru-RU" sz="1000" b="1" dirty="0" smtClean="0">
              <a:solidFill>
                <a:srgbClr val="C6531A"/>
              </a:solidFill>
              <a:latin typeface="Helvetica" charset="0"/>
            </a:endParaRPr>
          </a:p>
          <a:p>
            <a:pPr>
              <a:defRPr/>
            </a:pPr>
            <a:r>
              <a:rPr lang="ru-RU" sz="2000" b="1" cap="all" dirty="0" smtClean="0">
                <a:solidFill>
                  <a:srgbClr val="6600CC"/>
                </a:solidFill>
                <a:latin typeface="Helvetica" charset="0"/>
              </a:rPr>
              <a:t>Как управлять сложными системами?</a:t>
            </a:r>
          </a:p>
          <a:p>
            <a:pPr>
              <a:defRPr/>
            </a:pPr>
            <a:r>
              <a:rPr lang="ru-RU" sz="1600" b="1" cap="all" dirty="0" smtClean="0">
                <a:solidFill>
                  <a:srgbClr val="C6531A"/>
                </a:solidFill>
                <a:latin typeface="Helvetica" charset="0"/>
              </a:rPr>
              <a:t>Закон необходимого разнообразия (Р. Эшби). Формула Хартли</a:t>
            </a:r>
            <a:r>
              <a:rPr lang="ru-RU" sz="2000" b="1" cap="all" dirty="0">
                <a:solidFill>
                  <a:srgbClr val="C6531A"/>
                </a:solidFill>
                <a:latin typeface="Helvetica" charset="0"/>
              </a:rPr>
              <a:t>. </a:t>
            </a:r>
            <a:r>
              <a:rPr lang="ru-RU" sz="1600" b="1" cap="all" dirty="0" err="1">
                <a:solidFill>
                  <a:srgbClr val="C6531A"/>
                </a:solidFill>
                <a:latin typeface="Helvetica" charset="0"/>
              </a:rPr>
              <a:t>Саморегуляция</a:t>
            </a:r>
            <a:r>
              <a:rPr lang="ru-RU" sz="1600" b="1" cap="all" dirty="0">
                <a:solidFill>
                  <a:srgbClr val="C6531A"/>
                </a:solidFill>
                <a:latin typeface="Helvetica" charset="0"/>
              </a:rPr>
              <a:t> систем. Обратные отрицательные связи первого и второго порядка. Гомеостатические механизмы</a:t>
            </a:r>
            <a:r>
              <a:rPr lang="ru-RU" sz="1600" b="1" cap="all" dirty="0" smtClean="0">
                <a:solidFill>
                  <a:srgbClr val="C6531A"/>
                </a:solidFill>
                <a:latin typeface="Helvetica" charset="0"/>
              </a:rPr>
              <a:t>.</a:t>
            </a:r>
          </a:p>
          <a:p>
            <a:pPr>
              <a:defRPr/>
            </a:pPr>
            <a:r>
              <a:rPr lang="ru-RU" sz="1600" b="1" cap="all" dirty="0" smtClean="0">
                <a:solidFill>
                  <a:srgbClr val="C6531A"/>
                </a:solidFill>
                <a:latin typeface="Helvetica" charset="0"/>
              </a:rPr>
              <a:t>Качество госрегулирования экономики в разных странах по оценке Всемирного банка</a:t>
            </a:r>
            <a:endParaRPr lang="en-US" sz="1600" b="1" cap="all" dirty="0">
              <a:solidFill>
                <a:srgbClr val="C6531A"/>
              </a:solidFill>
              <a:latin typeface="Helvetica" charset="0"/>
            </a:endParaRPr>
          </a:p>
          <a:p>
            <a:pPr>
              <a:defRPr/>
            </a:pPr>
            <a:endParaRPr lang="pl-PL" sz="1000" b="1" cap="all" dirty="0">
              <a:solidFill>
                <a:srgbClr val="C6531A"/>
              </a:solidFill>
              <a:latin typeface="Helvetica" charset="0"/>
            </a:endParaRPr>
          </a:p>
          <a:p>
            <a:pPr>
              <a:defRPr/>
            </a:pPr>
            <a:r>
              <a:rPr lang="ru-RU" sz="2000" b="1" cap="all" dirty="0" smtClean="0">
                <a:solidFill>
                  <a:srgbClr val="6600CC"/>
                </a:solidFill>
                <a:latin typeface="Helvetica" charset="0"/>
              </a:rPr>
              <a:t>Как АНАЛИЗИРОВАТЬ И прогнозировать </a:t>
            </a:r>
            <a:r>
              <a:rPr lang="ru-RU" sz="2000" b="1" cap="all" dirty="0">
                <a:solidFill>
                  <a:srgbClr val="6600CC"/>
                </a:solidFill>
                <a:latin typeface="Helvetica" charset="0"/>
              </a:rPr>
              <a:t>(предсказывать) поведение сложных систем</a:t>
            </a:r>
            <a:r>
              <a:rPr lang="ru-RU" sz="2000" b="1" cap="all" dirty="0" smtClean="0">
                <a:solidFill>
                  <a:srgbClr val="6600CC"/>
                </a:solidFill>
                <a:latin typeface="Helvetica" charset="0"/>
              </a:rPr>
              <a:t>? </a:t>
            </a:r>
            <a:r>
              <a:rPr lang="ru-RU" sz="1400" b="1" cap="all" dirty="0">
                <a:solidFill>
                  <a:srgbClr val="C6531A"/>
                </a:solidFill>
                <a:latin typeface="Helvetica" charset="0"/>
              </a:rPr>
              <a:t>Простой </a:t>
            </a:r>
            <a:r>
              <a:rPr lang="ru-RU" sz="1400" b="1" cap="all" dirty="0" smtClean="0">
                <a:solidFill>
                  <a:srgbClr val="C6531A"/>
                </a:solidFill>
                <a:latin typeface="Helvetica" charset="0"/>
              </a:rPr>
              <a:t>(описательный) анализ, основанный на прошлом. </a:t>
            </a:r>
            <a:r>
              <a:rPr lang="ru-RU" sz="1600" b="1" cap="all" dirty="0" smtClean="0">
                <a:solidFill>
                  <a:srgbClr val="C6531A"/>
                </a:solidFill>
                <a:latin typeface="Helvetica" charset="0"/>
              </a:rPr>
              <a:t>Сложный анализ (Моделирование), основанный на установлении основных структур (возможных комбинаций) и предсказывании будущей структуры при новых условиях. Анализировать нужно всю систему в целом, а не ее отдельные процессы. </a:t>
            </a:r>
            <a:r>
              <a:rPr lang="ru-RU" sz="1500" b="1" cap="all" dirty="0" smtClean="0">
                <a:solidFill>
                  <a:srgbClr val="C6531A"/>
                </a:solidFill>
                <a:latin typeface="Helvetica" charset="0"/>
              </a:rPr>
              <a:t>Это можно делать только на модельном уровне, хоть и с помощью </a:t>
            </a:r>
            <a:r>
              <a:rPr lang="ru-RU" sz="1500" b="1" cap="all" dirty="0" err="1" smtClean="0">
                <a:solidFill>
                  <a:srgbClr val="C6531A"/>
                </a:solidFill>
                <a:latin typeface="Helvetica" charset="0"/>
              </a:rPr>
              <a:t>гомоморфоной</a:t>
            </a:r>
            <a:r>
              <a:rPr lang="ru-RU" sz="1500" b="1" cap="all" dirty="0" smtClean="0">
                <a:solidFill>
                  <a:srgbClr val="C6531A"/>
                </a:solidFill>
                <a:latin typeface="Helvetica" charset="0"/>
              </a:rPr>
              <a:t>, а не изоморфной, модели.</a:t>
            </a:r>
          </a:p>
          <a:p>
            <a:pPr>
              <a:defRPr/>
            </a:pPr>
            <a:r>
              <a:rPr lang="ru-RU" sz="1600" b="1" cap="all" dirty="0" smtClean="0">
                <a:solidFill>
                  <a:srgbClr val="C6531A"/>
                </a:solidFill>
                <a:latin typeface="Helvetica" charset="0"/>
              </a:rPr>
              <a:t>Точность </a:t>
            </a:r>
            <a:r>
              <a:rPr lang="ru-RU" sz="1600" b="1" cap="all" dirty="0">
                <a:solidFill>
                  <a:srgbClr val="C6531A"/>
                </a:solidFill>
                <a:latin typeface="Helvetica" charset="0"/>
              </a:rPr>
              <a:t>прогнозов у экономистов и </a:t>
            </a:r>
            <a:r>
              <a:rPr lang="ru-RU" sz="1600" b="1" cap="all" dirty="0" smtClean="0">
                <a:solidFill>
                  <a:srgbClr val="C6531A"/>
                </a:solidFill>
                <a:latin typeface="Helvetica" charset="0"/>
              </a:rPr>
              <a:t>метеорологов: кто круче экономисты или метеорологи? Эффект бабочки: Почему прогноз погоды не может быть </a:t>
            </a:r>
            <a:r>
              <a:rPr lang="ru-RU" sz="1600" b="1" cap="all" dirty="0" smtClean="0">
                <a:solidFill>
                  <a:srgbClr val="C6531A"/>
                </a:solidFill>
                <a:latin typeface="Helvetica" charset="0"/>
              </a:rPr>
              <a:t>дольше</a:t>
            </a:r>
            <a:r>
              <a:rPr lang="ru-RU" sz="1600" b="1" cap="all" dirty="0" smtClean="0">
                <a:solidFill>
                  <a:srgbClr val="C6531A"/>
                </a:solidFill>
                <a:latin typeface="Helvetica" charset="0"/>
              </a:rPr>
              <a:t>, чем на три недели</a:t>
            </a:r>
            <a:r>
              <a:rPr lang="ru-RU" sz="1600" b="1" cap="all" dirty="0" smtClean="0">
                <a:solidFill>
                  <a:srgbClr val="C6531A"/>
                </a:solidFill>
                <a:latin typeface="Helvetica" charset="0"/>
              </a:rPr>
              <a:t>? А может ли прогноз экономики быть дольше? </a:t>
            </a:r>
            <a:endParaRPr lang="ru-RU" sz="1600" b="1" cap="all" dirty="0" smtClean="0">
              <a:solidFill>
                <a:srgbClr val="C6531A"/>
              </a:solidFill>
              <a:latin typeface="Helvetica" charset="0"/>
            </a:endParaRPr>
          </a:p>
        </p:txBody>
      </p:sp>
      <p:sp>
        <p:nvSpPr>
          <p:cNvPr id="5" name="Oval 8"/>
          <p:cNvSpPr>
            <a:spLocks noChangeArrowheads="1"/>
          </p:cNvSpPr>
          <p:nvPr/>
        </p:nvSpPr>
        <p:spPr bwMode="auto">
          <a:xfrm>
            <a:off x="0" y="2293124"/>
            <a:ext cx="592910" cy="505395"/>
          </a:xfrm>
          <a:prstGeom prst="ellipse">
            <a:avLst/>
          </a:prstGeom>
          <a:solidFill>
            <a:srgbClr val="FF0000"/>
          </a:solidFill>
          <a:ln w="9525">
            <a:solidFill>
              <a:srgbClr val="FF0000"/>
            </a:solidFill>
            <a:round/>
            <a:headEnd/>
            <a:tailEnd/>
          </a:ln>
        </p:spPr>
        <p:txBody>
          <a:bodyPr anchor="ctr"/>
          <a:lstStyle/>
          <a:p>
            <a:pPr algn="ctr"/>
            <a:r>
              <a:rPr lang="en-US" sz="1800" dirty="0" smtClean="0"/>
              <a:t>II</a:t>
            </a:r>
            <a:endParaRPr lang="en-US" sz="1800" b="1" dirty="0"/>
          </a:p>
        </p:txBody>
      </p:sp>
      <p:sp>
        <p:nvSpPr>
          <p:cNvPr id="6" name="Oval 8"/>
          <p:cNvSpPr>
            <a:spLocks noChangeArrowheads="1"/>
          </p:cNvSpPr>
          <p:nvPr/>
        </p:nvSpPr>
        <p:spPr bwMode="auto">
          <a:xfrm>
            <a:off x="-10725" y="4221088"/>
            <a:ext cx="592910" cy="505395"/>
          </a:xfrm>
          <a:prstGeom prst="ellipse">
            <a:avLst/>
          </a:prstGeom>
          <a:solidFill>
            <a:srgbClr val="FF0000"/>
          </a:solidFill>
          <a:ln w="9525">
            <a:solidFill>
              <a:srgbClr val="FF0000"/>
            </a:solidFill>
            <a:round/>
            <a:headEnd/>
            <a:tailEnd/>
          </a:ln>
        </p:spPr>
        <p:txBody>
          <a:bodyPr anchor="ctr"/>
          <a:lstStyle/>
          <a:p>
            <a:pPr algn="ctr"/>
            <a:r>
              <a:rPr lang="en-US" sz="1800" dirty="0" smtClean="0"/>
              <a:t>III</a:t>
            </a:r>
            <a:endParaRPr lang="en-US" sz="1800" b="1" dirty="0"/>
          </a:p>
        </p:txBody>
      </p:sp>
      <p:sp>
        <p:nvSpPr>
          <p:cNvPr id="8" name="Oval 8"/>
          <p:cNvSpPr>
            <a:spLocks noChangeArrowheads="1"/>
          </p:cNvSpPr>
          <p:nvPr/>
        </p:nvSpPr>
        <p:spPr bwMode="auto">
          <a:xfrm>
            <a:off x="36910" y="1124744"/>
            <a:ext cx="592910" cy="505395"/>
          </a:xfrm>
          <a:prstGeom prst="ellipse">
            <a:avLst/>
          </a:prstGeom>
          <a:solidFill>
            <a:srgbClr val="FF0000"/>
          </a:solidFill>
          <a:ln w="9525">
            <a:solidFill>
              <a:srgbClr val="FF0000"/>
            </a:solidFill>
            <a:round/>
            <a:headEnd/>
            <a:tailEnd/>
          </a:ln>
        </p:spPr>
        <p:txBody>
          <a:bodyPr anchor="ctr"/>
          <a:lstStyle/>
          <a:p>
            <a:pPr algn="ctr"/>
            <a:r>
              <a:rPr lang="en-US" sz="1800" dirty="0" smtClean="0"/>
              <a:t>I</a:t>
            </a:r>
            <a:endParaRPr lang="en-US" sz="1800" b="1" dirty="0"/>
          </a:p>
        </p:txBody>
      </p:sp>
    </p:spTree>
    <p:extLst>
      <p:ext uri="{BB962C8B-B14F-4D97-AF65-F5344CB8AC3E}">
        <p14:creationId xmlns:p14="http://schemas.microsoft.com/office/powerpoint/2010/main" val="1346534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92645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Сегодня прогноз погоды для Беларуси </a:t>
            </a:r>
          </a:p>
          <a:p>
            <a:pPr algn="l"/>
            <a:r>
              <a:rPr lang="ru-RU" sz="2400" b="1" dirty="0" smtClean="0">
                <a:solidFill>
                  <a:schemeClr val="bg1"/>
                </a:solidFill>
                <a:latin typeface="Tahoma" pitchFamily="34" charset="0"/>
                <a:ea typeface="Tahoma" pitchFamily="34" charset="0"/>
                <a:cs typeface="Tahoma" pitchFamily="34" charset="0"/>
              </a:rPr>
              <a:t>рассчитывается на основе математической модели </a:t>
            </a:r>
            <a:r>
              <a:rPr lang="en-US" sz="2400" b="1" dirty="0" smtClean="0">
                <a:solidFill>
                  <a:schemeClr val="bg1"/>
                </a:solidFill>
                <a:latin typeface="Tahoma" pitchFamily="34" charset="0"/>
                <a:ea typeface="Tahoma" pitchFamily="34" charset="0"/>
                <a:cs typeface="Tahoma" pitchFamily="34" charset="0"/>
              </a:rPr>
              <a:t>UKMET</a:t>
            </a:r>
            <a:r>
              <a:rPr lang="ru-RU" sz="2400" b="1" dirty="0" smtClean="0">
                <a:solidFill>
                  <a:schemeClr val="bg1"/>
                </a:solidFill>
                <a:latin typeface="Tahoma" pitchFamily="34" charset="0"/>
                <a:ea typeface="Tahoma" pitchFamily="34" charset="0"/>
                <a:cs typeface="Tahoma" pitchFamily="34" charset="0"/>
              </a:rPr>
              <a:t>, алгоритм которой реализован на втором по мощности супер компьютере</a:t>
            </a:r>
            <a:r>
              <a:rPr lang="en-US" sz="2400" b="1" dirty="0" smtClean="0">
                <a:solidFill>
                  <a:schemeClr val="bg1"/>
                </a:solidFill>
                <a:latin typeface="Tahoma" pitchFamily="34" charset="0"/>
                <a:ea typeface="Tahoma" pitchFamily="34" charset="0"/>
                <a:cs typeface="Tahoma" pitchFamily="34" charset="0"/>
              </a:rPr>
              <a:t> </a:t>
            </a:r>
            <a:r>
              <a:rPr lang="ru-RU" sz="2400" b="1" dirty="0" smtClean="0">
                <a:solidFill>
                  <a:schemeClr val="bg1"/>
                </a:solidFill>
                <a:latin typeface="Tahoma" pitchFamily="34" charset="0"/>
                <a:ea typeface="Tahoma" pitchFamily="34" charset="0"/>
                <a:cs typeface="Tahoma" pitchFamily="34" charset="0"/>
              </a:rPr>
              <a:t>в мире, размещенном в Великобритании (в г. </a:t>
            </a:r>
            <a:r>
              <a:rPr lang="ru-RU" sz="2400" b="1" dirty="0" err="1" smtClean="0">
                <a:solidFill>
                  <a:schemeClr val="bg1"/>
                </a:solidFill>
                <a:latin typeface="Tahoma" pitchFamily="34" charset="0"/>
                <a:ea typeface="Tahoma" pitchFamily="34" charset="0"/>
                <a:cs typeface="Tahoma" pitchFamily="34" charset="0"/>
              </a:rPr>
              <a:t>Эксетер</a:t>
            </a:r>
            <a:r>
              <a:rPr lang="ru-RU" sz="2400" b="1" dirty="0" smtClean="0">
                <a:solidFill>
                  <a:schemeClr val="bg1"/>
                </a:solidFill>
                <a:latin typeface="Tahoma" pitchFamily="34" charset="0"/>
                <a:ea typeface="Tahoma" pitchFamily="34" charset="0"/>
                <a:cs typeface="Tahoma" pitchFamily="34" charset="0"/>
              </a:rPr>
              <a:t>).</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1"/>
            <a:ext cx="647824" cy="689669"/>
          </a:xfrm>
          <a:prstGeom prst="ellipse">
            <a:avLst/>
          </a:prstGeom>
          <a:solidFill>
            <a:srgbClr val="FF0000"/>
          </a:solidFill>
          <a:ln w="9525">
            <a:solidFill>
              <a:srgbClr val="FF0000"/>
            </a:solidFill>
            <a:round/>
            <a:headEnd/>
            <a:tailEnd/>
          </a:ln>
        </p:spPr>
        <p:txBody>
          <a:bodyPr anchor="ctr"/>
          <a:lstStyle/>
          <a:p>
            <a:pPr algn="ctr"/>
            <a:r>
              <a:rPr lang="en-US" sz="1200" dirty="0" smtClean="0"/>
              <a:t>VIII</a:t>
            </a:r>
            <a:endParaRPr lang="en-US" sz="12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a:t>
            </a:r>
            <a:r>
              <a:rPr lang="ru-RU" sz="1000" dirty="0"/>
              <a:t>https://en.wikipedia.org/wiki/Met_Office</a:t>
            </a:r>
          </a:p>
        </p:txBody>
      </p:sp>
      <p:pic>
        <p:nvPicPr>
          <p:cNvPr id="2" name="Рисунок 1"/>
          <p:cNvPicPr>
            <a:picLocks noChangeAspect="1"/>
          </p:cNvPicPr>
          <p:nvPr/>
        </p:nvPicPr>
        <p:blipFill>
          <a:blip r:embed="rId3"/>
          <a:stretch>
            <a:fillRect/>
          </a:stretch>
        </p:blipFill>
        <p:spPr>
          <a:xfrm>
            <a:off x="0" y="1988839"/>
            <a:ext cx="7956376" cy="3482503"/>
          </a:xfrm>
          <a:prstGeom prst="rect">
            <a:avLst/>
          </a:prstGeom>
        </p:spPr>
      </p:pic>
      <p:sp>
        <p:nvSpPr>
          <p:cNvPr id="3" name="Стрелка вниз 2"/>
          <p:cNvSpPr/>
          <p:nvPr/>
        </p:nvSpPr>
        <p:spPr>
          <a:xfrm rot="2161409">
            <a:off x="2584824" y="1827528"/>
            <a:ext cx="576064" cy="2000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txBox="1">
            <a:spLocks/>
          </p:cNvSpPr>
          <p:nvPr/>
        </p:nvSpPr>
        <p:spPr>
          <a:xfrm>
            <a:off x="25102" y="5471342"/>
            <a:ext cx="9109373" cy="1175064"/>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400" dirty="0" smtClean="0">
                <a:solidFill>
                  <a:schemeClr val="bg1"/>
                </a:solidFill>
                <a:latin typeface="Tahoma" pitchFamily="34" charset="0"/>
                <a:ea typeface="Tahoma" pitchFamily="34" charset="0"/>
                <a:cs typeface="Tahoma" pitchFamily="34" charset="0"/>
              </a:rPr>
              <a:t>Данные с метеостанций в Беларуси наши метеорологи отправляют в Великобританию. Там на основе модели рассчитывают прогноз погоды в Беларуси и присылают его в </a:t>
            </a:r>
            <a:r>
              <a:rPr lang="ru-RU" sz="1400" dirty="0" err="1" smtClean="0">
                <a:solidFill>
                  <a:schemeClr val="bg1"/>
                </a:solidFill>
                <a:latin typeface="Tahoma" pitchFamily="34" charset="0"/>
                <a:ea typeface="Tahoma" pitchFamily="34" charset="0"/>
                <a:cs typeface="Tahoma" pitchFamily="34" charset="0"/>
              </a:rPr>
              <a:t>Белгидромет</a:t>
            </a:r>
            <a:r>
              <a:rPr lang="ru-RU" sz="1400" dirty="0" smtClean="0">
                <a:solidFill>
                  <a:schemeClr val="bg1"/>
                </a:solidFill>
                <a:latin typeface="Tahoma" pitchFamily="34" charset="0"/>
                <a:ea typeface="Tahoma" pitchFamily="34" charset="0"/>
                <a:cs typeface="Tahoma" pitchFamily="34" charset="0"/>
              </a:rPr>
              <a:t>. В этой связи странными выглядят претензии главы государства и министра природных ресурсов о недостаточной точности прогнозов погоды в Беларуси. Подобные центры с супер компьютерами есть только у крупных развитых стран – Великобритании, США, Канады, и др. </a:t>
            </a:r>
            <a:endParaRPr lang="ru-RU" sz="1400"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38539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702316"/>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FFFF00"/>
                </a:solidFill>
                <a:latin typeface="Tahoma" pitchFamily="34" charset="0"/>
                <a:ea typeface="Tahoma" pitchFamily="34" charset="0"/>
                <a:cs typeface="Tahoma" pitchFamily="34" charset="0"/>
              </a:rPr>
              <a:t>Теория хаоса. </a:t>
            </a:r>
            <a:r>
              <a:rPr lang="ru-RU" sz="2400" b="1" dirty="0" smtClean="0">
                <a:solidFill>
                  <a:schemeClr val="bg1"/>
                </a:solidFill>
                <a:latin typeface="Tahoma" pitchFamily="34" charset="0"/>
                <a:ea typeface="Tahoma" pitchFamily="34" charset="0"/>
                <a:cs typeface="Tahoma" pitchFamily="34" charset="0"/>
              </a:rPr>
              <a:t>Экономика страны – это нелинейная динамическая система.</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1"/>
            <a:ext cx="647824" cy="689669"/>
          </a:xfrm>
          <a:prstGeom prst="ellipse">
            <a:avLst/>
          </a:prstGeom>
          <a:solidFill>
            <a:srgbClr val="FF0000"/>
          </a:solidFill>
          <a:ln w="9525">
            <a:solidFill>
              <a:srgbClr val="FF0000"/>
            </a:solidFill>
            <a:round/>
            <a:headEnd/>
            <a:tailEnd/>
          </a:ln>
        </p:spPr>
        <p:txBody>
          <a:bodyPr anchor="ctr"/>
          <a:lstStyle/>
          <a:p>
            <a:pPr algn="ctr"/>
            <a:r>
              <a:rPr lang="en-US" sz="1200" dirty="0" smtClean="0"/>
              <a:t>VIII</a:t>
            </a:r>
            <a:endParaRPr lang="en-US" sz="12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a:t>
            </a:r>
            <a:r>
              <a:rPr lang="en-US" sz="1000" dirty="0"/>
              <a:t>https://ru.wikipedia.org/wiki/</a:t>
            </a:r>
            <a:r>
              <a:rPr lang="ru-RU" sz="1000" dirty="0" err="1"/>
              <a:t>Теория_хаоса</a:t>
            </a:r>
            <a:endParaRPr lang="ru-RU" sz="1000" dirty="0"/>
          </a:p>
        </p:txBody>
      </p:sp>
      <p:sp>
        <p:nvSpPr>
          <p:cNvPr id="14" name="Прямоугольник 13"/>
          <p:cNvSpPr/>
          <p:nvPr/>
        </p:nvSpPr>
        <p:spPr>
          <a:xfrm>
            <a:off x="0" y="739615"/>
            <a:ext cx="9163811" cy="2554545"/>
          </a:xfrm>
          <a:prstGeom prst="rect">
            <a:avLst/>
          </a:prstGeom>
          <a:solidFill>
            <a:schemeClr val="bg1"/>
          </a:solidFill>
        </p:spPr>
        <p:txBody>
          <a:bodyPr wrap="square">
            <a:spAutoFit/>
          </a:bodyPr>
          <a:lstStyle/>
          <a:p>
            <a:r>
              <a:rPr lang="ru-RU" sz="2000" dirty="0" err="1" smtClean="0">
                <a:solidFill>
                  <a:srgbClr val="333333"/>
                </a:solidFill>
                <a:latin typeface="Arial" panose="020B0604020202020204" pitchFamily="34" charset="0"/>
              </a:rPr>
              <a:t>Тео́рия</a:t>
            </a:r>
            <a:r>
              <a:rPr lang="ru-RU" sz="2000" dirty="0" smtClean="0">
                <a:solidFill>
                  <a:srgbClr val="333333"/>
                </a:solidFill>
                <a:latin typeface="Arial" panose="020B0604020202020204" pitchFamily="34" charset="0"/>
              </a:rPr>
              <a:t> </a:t>
            </a:r>
            <a:r>
              <a:rPr lang="ru-RU" sz="2000" dirty="0" err="1">
                <a:solidFill>
                  <a:srgbClr val="333333"/>
                </a:solidFill>
                <a:latin typeface="Arial" panose="020B0604020202020204" pitchFamily="34" charset="0"/>
              </a:rPr>
              <a:t>ха́оса</a:t>
            </a:r>
            <a:r>
              <a:rPr lang="ru-RU" sz="2000" dirty="0">
                <a:solidFill>
                  <a:srgbClr val="333333"/>
                </a:solidFill>
                <a:latin typeface="Arial" panose="020B0604020202020204" pitchFamily="34" charset="0"/>
              </a:rPr>
              <a:t> — математический аппарат, описывающий поведение некоторых </a:t>
            </a:r>
            <a:r>
              <a:rPr lang="ru-RU" sz="2000" dirty="0">
                <a:solidFill>
                  <a:srgbClr val="333333"/>
                </a:solidFill>
                <a:latin typeface="Arial" panose="020B0604020202020204" pitchFamily="34" charset="0"/>
                <a:hlinkClick r:id="rId3" tooltip="Нелинейная система"/>
              </a:rPr>
              <a:t>нелинейных динамических систем</a:t>
            </a:r>
            <a:r>
              <a:rPr lang="ru-RU" sz="2000" dirty="0">
                <a:solidFill>
                  <a:srgbClr val="333333"/>
                </a:solidFill>
                <a:latin typeface="Arial" panose="020B0604020202020204" pitchFamily="34" charset="0"/>
              </a:rPr>
              <a:t>, подверженных при </a:t>
            </a:r>
            <a:r>
              <a:rPr lang="ru-RU" sz="2000" dirty="0" smtClean="0">
                <a:solidFill>
                  <a:srgbClr val="333333"/>
                </a:solidFill>
                <a:latin typeface="Arial" panose="020B0604020202020204" pitchFamily="34" charset="0"/>
              </a:rPr>
              <a:t>определенных </a:t>
            </a:r>
            <a:r>
              <a:rPr lang="ru-RU" sz="2000" dirty="0">
                <a:solidFill>
                  <a:srgbClr val="333333"/>
                </a:solidFill>
                <a:latin typeface="Arial" panose="020B0604020202020204" pitchFamily="34" charset="0"/>
              </a:rPr>
              <a:t>условиях явлению, известному </a:t>
            </a:r>
            <a:r>
              <a:rPr lang="ru-RU" sz="2000" dirty="0" smtClean="0">
                <a:solidFill>
                  <a:srgbClr val="333333"/>
                </a:solidFill>
                <a:latin typeface="Arial" panose="020B0604020202020204" pitchFamily="34" charset="0"/>
              </a:rPr>
              <a:t>как</a:t>
            </a:r>
            <a:r>
              <a:rPr lang="ru-RU" sz="2000" dirty="0">
                <a:solidFill>
                  <a:srgbClr val="333333"/>
                </a:solidFill>
                <a:latin typeface="Arial" panose="020B0604020202020204" pitchFamily="34" charset="0"/>
              </a:rPr>
              <a:t> </a:t>
            </a:r>
            <a:r>
              <a:rPr lang="ru-RU" sz="2000" dirty="0">
                <a:solidFill>
                  <a:srgbClr val="333333"/>
                </a:solidFill>
                <a:latin typeface="Arial" panose="020B0604020202020204" pitchFamily="34" charset="0"/>
                <a:hlinkClick r:id="rId4" tooltip="Динамический хаос"/>
              </a:rPr>
              <a:t>хаос</a:t>
            </a:r>
            <a:r>
              <a:rPr lang="ru-RU" sz="2000" dirty="0">
                <a:solidFill>
                  <a:srgbClr val="333333"/>
                </a:solidFill>
                <a:latin typeface="Arial" panose="020B0604020202020204" pitchFamily="34" charset="0"/>
              </a:rPr>
              <a:t> (динамический хаос, детерминированный хаос). Поведение такой системы </a:t>
            </a:r>
            <a:r>
              <a:rPr lang="ru-RU" sz="2000" b="1" dirty="0">
                <a:solidFill>
                  <a:srgbClr val="333333"/>
                </a:solidFill>
                <a:latin typeface="Arial" panose="020B0604020202020204" pitchFamily="34" charset="0"/>
              </a:rPr>
              <a:t>кажется</a:t>
            </a:r>
            <a:r>
              <a:rPr lang="ru-RU" sz="2000" dirty="0">
                <a:solidFill>
                  <a:srgbClr val="333333"/>
                </a:solidFill>
                <a:latin typeface="Arial" panose="020B0604020202020204" pitchFamily="34" charset="0"/>
              </a:rPr>
              <a:t> случайным, даже если модель, описывающая систему, является </a:t>
            </a:r>
            <a:r>
              <a:rPr lang="ru-RU" sz="2000" dirty="0">
                <a:solidFill>
                  <a:srgbClr val="333333"/>
                </a:solidFill>
                <a:latin typeface="Arial" panose="020B0604020202020204" pitchFamily="34" charset="0"/>
                <a:hlinkClick r:id="rId5" tooltip="Детерминированность"/>
              </a:rPr>
              <a:t>детерминированной</a:t>
            </a:r>
            <a:r>
              <a:rPr lang="ru-RU" sz="2000" dirty="0">
                <a:solidFill>
                  <a:srgbClr val="333333"/>
                </a:solidFill>
                <a:latin typeface="Arial" panose="020B0604020202020204" pitchFamily="34" charset="0"/>
              </a:rPr>
              <a:t>. Для акцентирования особого характера изучаемого в рамках этой теории явления обычно принято использовать название </a:t>
            </a:r>
            <a:r>
              <a:rPr lang="ru-RU" sz="2000" dirty="0">
                <a:solidFill>
                  <a:srgbClr val="333333"/>
                </a:solidFill>
                <a:latin typeface="Arial" panose="020B0604020202020204" pitchFamily="34" charset="0"/>
                <a:hlinkClick r:id="rId4" tooltip="Динамический хаос"/>
              </a:rPr>
              <a:t>теория динамического хаоса</a:t>
            </a:r>
            <a:r>
              <a:rPr lang="ru-RU" sz="2000" dirty="0">
                <a:solidFill>
                  <a:srgbClr val="333333"/>
                </a:solidFill>
                <a:latin typeface="Arial" panose="020B0604020202020204" pitchFamily="34" charset="0"/>
              </a:rPr>
              <a:t>.</a:t>
            </a:r>
          </a:p>
        </p:txBody>
      </p:sp>
      <p:sp>
        <p:nvSpPr>
          <p:cNvPr id="15" name="Прямоугольник 14"/>
          <p:cNvSpPr/>
          <p:nvPr/>
        </p:nvSpPr>
        <p:spPr>
          <a:xfrm>
            <a:off x="-2282" y="3438777"/>
            <a:ext cx="9011146" cy="3139321"/>
          </a:xfrm>
          <a:prstGeom prst="rect">
            <a:avLst/>
          </a:prstGeom>
          <a:solidFill>
            <a:schemeClr val="bg1"/>
          </a:solidFill>
        </p:spPr>
        <p:txBody>
          <a:bodyPr wrap="square">
            <a:spAutoFit/>
          </a:bodyPr>
          <a:lstStyle/>
          <a:p>
            <a:r>
              <a:rPr lang="ru-RU" sz="1800" dirty="0">
                <a:solidFill>
                  <a:srgbClr val="333333"/>
                </a:solidFill>
                <a:latin typeface="Arial" panose="020B0604020202020204" pitchFamily="34" charset="0"/>
              </a:rPr>
              <a:t>Примерами подобных систем являются </a:t>
            </a:r>
            <a:r>
              <a:rPr lang="ru-RU" sz="1800" dirty="0">
                <a:solidFill>
                  <a:srgbClr val="333333"/>
                </a:solidFill>
                <a:latin typeface="Arial" panose="020B0604020202020204" pitchFamily="34" charset="0"/>
                <a:hlinkClick r:id="rId6" tooltip="Атмосфера Земли"/>
              </a:rPr>
              <a:t>атмосфера</a:t>
            </a:r>
            <a:r>
              <a:rPr lang="ru-RU" sz="1800" dirty="0">
                <a:solidFill>
                  <a:srgbClr val="333333"/>
                </a:solidFill>
                <a:latin typeface="Arial" panose="020B0604020202020204" pitchFamily="34" charset="0"/>
              </a:rPr>
              <a:t>, </a:t>
            </a:r>
            <a:r>
              <a:rPr lang="ru-RU" sz="1800" dirty="0">
                <a:solidFill>
                  <a:srgbClr val="333333"/>
                </a:solidFill>
                <a:latin typeface="Arial" panose="020B0604020202020204" pitchFamily="34" charset="0"/>
                <a:hlinkClick r:id="rId7" tooltip="Турбулентность"/>
              </a:rPr>
              <a:t>турбулентные потоки</a:t>
            </a:r>
            <a:r>
              <a:rPr lang="ru-RU" sz="1800" dirty="0">
                <a:solidFill>
                  <a:srgbClr val="333333"/>
                </a:solidFill>
                <a:latin typeface="Arial" panose="020B0604020202020204" pitchFamily="34" charset="0"/>
              </a:rPr>
              <a:t>, некоторые виды </a:t>
            </a:r>
            <a:r>
              <a:rPr lang="ru-RU" sz="1800" dirty="0">
                <a:solidFill>
                  <a:srgbClr val="333333"/>
                </a:solidFill>
                <a:latin typeface="Arial" panose="020B0604020202020204" pitchFamily="34" charset="0"/>
                <a:hlinkClick r:id="rId8" tooltip="Кардиофизика (страница отсутствует)"/>
              </a:rPr>
              <a:t>аритмий сердца</a:t>
            </a:r>
            <a:r>
              <a:rPr lang="ru-RU" sz="1800" dirty="0">
                <a:solidFill>
                  <a:srgbClr val="333333"/>
                </a:solidFill>
                <a:latin typeface="Arial" panose="020B0604020202020204" pitchFamily="34" charset="0"/>
              </a:rPr>
              <a:t>, </a:t>
            </a:r>
            <a:r>
              <a:rPr lang="ru-RU" sz="1800" dirty="0">
                <a:solidFill>
                  <a:srgbClr val="333333"/>
                </a:solidFill>
                <a:latin typeface="Arial" panose="020B0604020202020204" pitchFamily="34" charset="0"/>
                <a:hlinkClick r:id="rId9" tooltip="Популяция"/>
              </a:rPr>
              <a:t>биологические популяции</a:t>
            </a:r>
            <a:r>
              <a:rPr lang="ru-RU" sz="1800" dirty="0">
                <a:solidFill>
                  <a:srgbClr val="333333"/>
                </a:solidFill>
                <a:latin typeface="Arial" panose="020B0604020202020204" pitchFamily="34" charset="0"/>
              </a:rPr>
              <a:t>, </a:t>
            </a:r>
            <a:r>
              <a:rPr lang="ru-RU" sz="1800" b="1" dirty="0">
                <a:solidFill>
                  <a:srgbClr val="333333"/>
                </a:solidFill>
                <a:latin typeface="Arial" panose="020B0604020202020204" pitchFamily="34" charset="0"/>
                <a:hlinkClick r:id="rId10" tooltip="Общество"/>
              </a:rPr>
              <a:t>общество</a:t>
            </a:r>
            <a:r>
              <a:rPr lang="ru-RU" sz="1800" b="1" dirty="0">
                <a:solidFill>
                  <a:srgbClr val="333333"/>
                </a:solidFill>
                <a:latin typeface="Arial" panose="020B0604020202020204" pitchFamily="34" charset="0"/>
              </a:rPr>
              <a:t> как система коммуникаций </a:t>
            </a:r>
            <a:r>
              <a:rPr lang="ru-RU" sz="1800" dirty="0">
                <a:solidFill>
                  <a:srgbClr val="333333"/>
                </a:solidFill>
                <a:latin typeface="Arial" panose="020B0604020202020204" pitchFamily="34" charset="0"/>
              </a:rPr>
              <a:t>и </a:t>
            </a:r>
            <a:r>
              <a:rPr lang="ru-RU" sz="1800" b="1" dirty="0">
                <a:solidFill>
                  <a:srgbClr val="333333"/>
                </a:solidFill>
                <a:latin typeface="Arial" panose="020B0604020202020204" pitchFamily="34" charset="0"/>
              </a:rPr>
              <a:t>его подсистемы</a:t>
            </a:r>
            <a:r>
              <a:rPr lang="ru-RU" sz="1800" dirty="0">
                <a:solidFill>
                  <a:srgbClr val="333333"/>
                </a:solidFill>
                <a:latin typeface="Arial" panose="020B0604020202020204" pitchFamily="34" charset="0"/>
              </a:rPr>
              <a:t>: </a:t>
            </a:r>
            <a:r>
              <a:rPr lang="ru-RU" sz="1800" b="1" dirty="0">
                <a:solidFill>
                  <a:srgbClr val="7030A0"/>
                </a:solidFill>
                <a:latin typeface="Arial" panose="020B0604020202020204" pitchFamily="34" charset="0"/>
              </a:rPr>
              <a:t>экономические, </a:t>
            </a:r>
            <a:r>
              <a:rPr lang="ru-RU" sz="1800" b="1" dirty="0">
                <a:solidFill>
                  <a:srgbClr val="333333"/>
                </a:solidFill>
                <a:latin typeface="Arial" panose="020B0604020202020204" pitchFamily="34" charset="0"/>
              </a:rPr>
              <a:t>политические, психологические (культурно-исторические и </a:t>
            </a:r>
            <a:r>
              <a:rPr lang="ru-RU" sz="1800" b="1" dirty="0" err="1">
                <a:solidFill>
                  <a:srgbClr val="333333"/>
                </a:solidFill>
                <a:latin typeface="Arial" panose="020B0604020202020204" pitchFamily="34" charset="0"/>
              </a:rPr>
              <a:t>интер-культуральные</a:t>
            </a:r>
            <a:r>
              <a:rPr lang="ru-RU" sz="1800" b="1" dirty="0">
                <a:solidFill>
                  <a:srgbClr val="333333"/>
                </a:solidFill>
                <a:latin typeface="Arial" panose="020B0604020202020204" pitchFamily="34" charset="0"/>
              </a:rPr>
              <a:t>) и другие социальные системы</a:t>
            </a:r>
            <a:r>
              <a:rPr lang="ru-RU" sz="1800" dirty="0">
                <a:solidFill>
                  <a:srgbClr val="333333"/>
                </a:solidFill>
                <a:latin typeface="Arial" panose="020B0604020202020204" pitchFamily="34" charset="0"/>
              </a:rPr>
              <a:t>. </a:t>
            </a:r>
            <a:r>
              <a:rPr lang="ru-RU" sz="1800" b="1" dirty="0">
                <a:solidFill>
                  <a:srgbClr val="7030A0"/>
                </a:solidFill>
                <a:latin typeface="Arial" panose="020B0604020202020204" pitchFamily="34" charset="0"/>
              </a:rPr>
              <a:t>Их изучение</a:t>
            </a:r>
            <a:r>
              <a:rPr lang="ru-RU" sz="1800" dirty="0">
                <a:solidFill>
                  <a:srgbClr val="333333"/>
                </a:solidFill>
                <a:latin typeface="Arial" panose="020B0604020202020204" pitchFamily="34" charset="0"/>
              </a:rPr>
              <a:t>, наряду с аналитическим исследованием имеющихся рекуррентных соотношений, </a:t>
            </a:r>
            <a:r>
              <a:rPr lang="ru-RU" sz="1800" b="1" dirty="0">
                <a:solidFill>
                  <a:srgbClr val="7030A0"/>
                </a:solidFill>
                <a:latin typeface="Arial" panose="020B0604020202020204" pitchFamily="34" charset="0"/>
              </a:rPr>
              <a:t>обычно сопровождается </a:t>
            </a:r>
            <a:r>
              <a:rPr lang="ru-RU" sz="1800" b="1" dirty="0">
                <a:solidFill>
                  <a:srgbClr val="7030A0"/>
                </a:solidFill>
                <a:latin typeface="Arial" panose="020B0604020202020204" pitchFamily="34" charset="0"/>
                <a:hlinkClick r:id="rId11" tooltip="Математическая модель"/>
              </a:rPr>
              <a:t>математическим моделированием</a:t>
            </a:r>
            <a:r>
              <a:rPr lang="ru-RU" sz="1800" b="1" dirty="0">
                <a:solidFill>
                  <a:srgbClr val="7030A0"/>
                </a:solidFill>
                <a:latin typeface="Arial" panose="020B0604020202020204" pitchFamily="34" charset="0"/>
              </a:rPr>
              <a:t>. </a:t>
            </a:r>
            <a:endParaRPr lang="ru-RU" sz="1800" b="1" dirty="0" smtClean="0">
              <a:solidFill>
                <a:srgbClr val="7030A0"/>
              </a:solidFill>
              <a:latin typeface="Arial" panose="020B0604020202020204" pitchFamily="34" charset="0"/>
            </a:endParaRPr>
          </a:p>
          <a:p>
            <a:endParaRPr lang="ru-RU" sz="1800" dirty="0" smtClean="0">
              <a:solidFill>
                <a:srgbClr val="333333"/>
              </a:solidFill>
              <a:latin typeface="Arial" panose="020B0604020202020204" pitchFamily="34" charset="0"/>
            </a:endParaRPr>
          </a:p>
          <a:p>
            <a:r>
              <a:rPr lang="ru-RU" sz="1800" dirty="0" smtClean="0">
                <a:solidFill>
                  <a:srgbClr val="333333"/>
                </a:solidFill>
                <a:latin typeface="Arial" panose="020B0604020202020204" pitchFamily="34" charset="0"/>
              </a:rPr>
              <a:t>Теория </a:t>
            </a:r>
            <a:r>
              <a:rPr lang="ru-RU" sz="1800" dirty="0">
                <a:solidFill>
                  <a:srgbClr val="333333"/>
                </a:solidFill>
                <a:latin typeface="Arial" panose="020B0604020202020204" pitchFamily="34" charset="0"/>
              </a:rPr>
              <a:t>хаоса гласит, что </a:t>
            </a:r>
            <a:r>
              <a:rPr lang="ru-RU" sz="1800" b="1" dirty="0">
                <a:solidFill>
                  <a:srgbClr val="333333"/>
                </a:solidFill>
                <a:latin typeface="Arial" panose="020B0604020202020204" pitchFamily="34" charset="0"/>
              </a:rPr>
              <a:t>сложные системы чрезвычайно зависимы от первоначальных условий</a:t>
            </a:r>
            <a:r>
              <a:rPr lang="ru-RU" sz="1800" dirty="0">
                <a:solidFill>
                  <a:srgbClr val="333333"/>
                </a:solidFill>
                <a:latin typeface="Arial" panose="020B0604020202020204" pitchFamily="34" charset="0"/>
              </a:rPr>
              <a:t>, и небольшие изменения в окружающей среде могут привести к непредсказуемым последствиям.</a:t>
            </a:r>
          </a:p>
        </p:txBody>
      </p:sp>
    </p:spTree>
    <p:extLst>
      <p:ext uri="{BB962C8B-B14F-4D97-AF65-F5344CB8AC3E}">
        <p14:creationId xmlns:p14="http://schemas.microsoft.com/office/powerpoint/2010/main" val="630044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84261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Примером саморегуляции (самоорганизации) </a:t>
            </a:r>
          </a:p>
          <a:p>
            <a:pPr algn="l"/>
            <a:r>
              <a:rPr lang="ru-RU" sz="2400" b="1" dirty="0" smtClean="0">
                <a:solidFill>
                  <a:schemeClr val="bg1"/>
                </a:solidFill>
                <a:latin typeface="Tahoma" pitchFamily="34" charset="0"/>
                <a:ea typeface="Tahoma" pitchFamily="34" charset="0"/>
                <a:cs typeface="Tahoma" pitchFamily="34" charset="0"/>
              </a:rPr>
              <a:t>является гомеостаз. В организме человека насчитывается более 100 саморегулирующихся контуров. Такие контуры имеются и в экономике страны.</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0"/>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
        <p:nvSpPr>
          <p:cNvPr id="3" name="Прямоугольник 2"/>
          <p:cNvSpPr/>
          <p:nvPr/>
        </p:nvSpPr>
        <p:spPr>
          <a:xfrm>
            <a:off x="6077" y="4686202"/>
            <a:ext cx="9134475" cy="1923604"/>
          </a:xfrm>
          <a:prstGeom prst="rect">
            <a:avLst/>
          </a:prstGeom>
          <a:solidFill>
            <a:schemeClr val="bg1"/>
          </a:solidFill>
        </p:spPr>
        <p:txBody>
          <a:bodyPr wrap="square">
            <a:spAutoFit/>
          </a:bodyPr>
          <a:lstStyle/>
          <a:p>
            <a:r>
              <a:rPr lang="ru-RU" sz="1700" b="1" dirty="0" smtClean="0">
                <a:latin typeface="Tahoma" panose="020B0604030504040204" pitchFamily="34" charset="0"/>
              </a:rPr>
              <a:t>Примеры саморегулирующихся контуров в организме человека: </a:t>
            </a:r>
            <a:r>
              <a:rPr lang="ru-RU" sz="1700" dirty="0" smtClean="0">
                <a:latin typeface="Tahoma" panose="020B0604030504040204" pitchFamily="34" charset="0"/>
              </a:rPr>
              <a:t>1. температура тела. 2. уровень сахара (глюкозы) в крови. 3. уровень гормонов в крови. 4. уровень воды в организме. 5. уровень кровяного давления. И др. Разные </a:t>
            </a:r>
            <a:r>
              <a:rPr lang="ru-RU" sz="1700" dirty="0">
                <a:latin typeface="Tahoma" panose="020B0604030504040204" pitchFamily="34" charset="0"/>
              </a:rPr>
              <a:t>факторы влияют на способность жидкостей организма поддерживать жизнь. В их числе такие параметры, как температура, </a:t>
            </a:r>
            <a:r>
              <a:rPr lang="ru-RU" sz="1700" dirty="0" smtClean="0">
                <a:latin typeface="Tahoma" panose="020B0604030504040204" pitchFamily="34" charset="0"/>
                <a:hlinkClick r:id="rId3" tooltip="Солёность"/>
              </a:rPr>
              <a:t>соленость</a:t>
            </a:r>
            <a:r>
              <a:rPr lang="ru-RU" sz="1700" dirty="0">
                <a:latin typeface="Tahoma" panose="020B0604030504040204" pitchFamily="34" charset="0"/>
              </a:rPr>
              <a:t>, </a:t>
            </a:r>
            <a:r>
              <a:rPr lang="ru-RU" sz="1700" dirty="0" smtClean="0">
                <a:latin typeface="Tahoma" panose="020B0604030504040204" pitchFamily="34" charset="0"/>
                <a:hlinkClick r:id="rId4" tooltip="Кислотность"/>
              </a:rPr>
              <a:t>кислотность</a:t>
            </a:r>
            <a:r>
              <a:rPr lang="ru-RU" sz="1700" dirty="0">
                <a:latin typeface="Tahoma" panose="020B0604030504040204" pitchFamily="34" charset="0"/>
              </a:rPr>
              <a:t> </a:t>
            </a:r>
            <a:r>
              <a:rPr lang="ru-RU" sz="1700" dirty="0" smtClean="0">
                <a:latin typeface="Tahoma" panose="020B0604030504040204" pitchFamily="34" charset="0"/>
              </a:rPr>
              <a:t>и</a:t>
            </a:r>
          </a:p>
          <a:p>
            <a:r>
              <a:rPr lang="ru-RU" sz="1700" dirty="0" smtClean="0">
                <a:latin typeface="Tahoma" panose="020B0604030504040204" pitchFamily="34" charset="0"/>
                <a:hlinkClick r:id="rId5" tooltip="Концентрация"/>
              </a:rPr>
              <a:t>концентрация</a:t>
            </a:r>
            <a:r>
              <a:rPr lang="ru-RU" sz="1700" dirty="0">
                <a:latin typeface="Tahoma" panose="020B0604030504040204" pitchFamily="34" charset="0"/>
              </a:rPr>
              <a:t> питательных веществ — </a:t>
            </a:r>
            <a:r>
              <a:rPr lang="ru-RU" sz="1700" dirty="0">
                <a:latin typeface="Tahoma" panose="020B0604030504040204" pitchFamily="34" charset="0"/>
                <a:hlinkClick r:id="rId6" tooltip="Глюкоза"/>
              </a:rPr>
              <a:t>глюкозы</a:t>
            </a:r>
            <a:r>
              <a:rPr lang="ru-RU" sz="1700" dirty="0">
                <a:latin typeface="Tahoma" panose="020B0604030504040204" pitchFamily="34" charset="0"/>
              </a:rPr>
              <a:t>, различных </a:t>
            </a:r>
            <a:r>
              <a:rPr lang="ru-RU" sz="1700" dirty="0">
                <a:latin typeface="Tahoma" panose="020B0604030504040204" pitchFamily="34" charset="0"/>
                <a:hlinkClick r:id="rId7" tooltip="Ион"/>
              </a:rPr>
              <a:t>ионов</a:t>
            </a:r>
            <a:r>
              <a:rPr lang="ru-RU" sz="1700" dirty="0">
                <a:latin typeface="Tahoma" panose="020B0604030504040204" pitchFamily="34" charset="0"/>
              </a:rPr>
              <a:t>, </a:t>
            </a:r>
            <a:r>
              <a:rPr lang="ru-RU" sz="1700" dirty="0">
                <a:latin typeface="Tahoma" panose="020B0604030504040204" pitchFamily="34" charset="0"/>
                <a:hlinkClick r:id="rId8" tooltip="Кислород"/>
              </a:rPr>
              <a:t>кислорода</a:t>
            </a:r>
            <a:r>
              <a:rPr lang="ru-RU" sz="1700" dirty="0">
                <a:latin typeface="Tahoma" panose="020B0604030504040204" pitchFamily="34" charset="0"/>
              </a:rPr>
              <a:t>, и отходов — </a:t>
            </a:r>
            <a:r>
              <a:rPr lang="ru-RU" sz="1700" dirty="0">
                <a:latin typeface="Tahoma" panose="020B0604030504040204" pitchFamily="34" charset="0"/>
                <a:hlinkClick r:id="rId9" tooltip="Углекислый газ"/>
              </a:rPr>
              <a:t>углекислого газа</a:t>
            </a:r>
            <a:r>
              <a:rPr lang="ru-RU" sz="1700" dirty="0">
                <a:latin typeface="Tahoma" panose="020B0604030504040204" pitchFamily="34" charset="0"/>
              </a:rPr>
              <a:t> и </a:t>
            </a:r>
            <a:r>
              <a:rPr lang="ru-RU" sz="1700" dirty="0">
                <a:latin typeface="Tahoma" panose="020B0604030504040204" pitchFamily="34" charset="0"/>
                <a:hlinkClick r:id="rId10" tooltip="Моча"/>
              </a:rPr>
              <a:t>мочи</a:t>
            </a:r>
            <a:r>
              <a:rPr lang="ru-RU" sz="1700" dirty="0">
                <a:latin typeface="Tahoma" panose="020B0604030504040204" pitchFamily="34" charset="0"/>
              </a:rPr>
              <a:t>. </a:t>
            </a:r>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a:t>
            </a:r>
            <a:r>
              <a:rPr lang="en-US" sz="1000" dirty="0"/>
              <a:t>https://natworld.info/raznoe-o-prirode/harakteristika-funkcii-primery-i-mehanizmy-podderzhanija-gomeostaza</a:t>
            </a:r>
            <a:endParaRPr lang="ru-RU" sz="1000" dirty="0"/>
          </a:p>
        </p:txBody>
      </p:sp>
      <p:sp>
        <p:nvSpPr>
          <p:cNvPr id="8" name="Прямоугольник 7"/>
          <p:cNvSpPr/>
          <p:nvPr/>
        </p:nvSpPr>
        <p:spPr>
          <a:xfrm>
            <a:off x="6077" y="4070649"/>
            <a:ext cx="8143824" cy="615553"/>
          </a:xfrm>
          <a:prstGeom prst="rect">
            <a:avLst/>
          </a:prstGeom>
          <a:solidFill>
            <a:schemeClr val="bg1"/>
          </a:solidFill>
        </p:spPr>
        <p:txBody>
          <a:bodyPr wrap="square">
            <a:spAutoFit/>
          </a:bodyPr>
          <a:lstStyle/>
          <a:p>
            <a:r>
              <a:rPr lang="ru-RU" sz="1700" dirty="0" smtClean="0">
                <a:latin typeface="Tahoma" panose="020B0604030504040204" pitchFamily="34" charset="0"/>
              </a:rPr>
              <a:t>Впервые термин «самоорганизация» употребил Росс Эшби. Он же изобрел (1948 г.) гомеостат.</a:t>
            </a:r>
            <a:endParaRPr lang="ru-RU" sz="1700" dirty="0">
              <a:latin typeface="Tahoma" panose="020B0604030504040204" pitchFamily="34" charset="0"/>
            </a:endParaRPr>
          </a:p>
        </p:txBody>
      </p:sp>
      <p:sp>
        <p:nvSpPr>
          <p:cNvPr id="2" name="Прямоугольник 1"/>
          <p:cNvSpPr/>
          <p:nvPr/>
        </p:nvSpPr>
        <p:spPr>
          <a:xfrm>
            <a:off x="25102" y="1869590"/>
            <a:ext cx="9109373" cy="2231380"/>
          </a:xfrm>
          <a:prstGeom prst="rect">
            <a:avLst/>
          </a:prstGeom>
          <a:solidFill>
            <a:schemeClr val="bg1"/>
          </a:solidFill>
        </p:spPr>
        <p:txBody>
          <a:bodyPr wrap="square">
            <a:spAutoFit/>
          </a:bodyPr>
          <a:lstStyle/>
          <a:p>
            <a:r>
              <a:rPr lang="ru-RU" sz="1800" dirty="0" smtClean="0">
                <a:latin typeface="Tahoma" panose="020B0604030504040204" pitchFamily="34" charset="0"/>
                <a:ea typeface="Tahoma" panose="020B0604030504040204" pitchFamily="34" charset="0"/>
                <a:cs typeface="Tahoma" panose="020B0604030504040204" pitchFamily="34" charset="0"/>
              </a:rPr>
              <a:t>       Гомеостаз — </a:t>
            </a:r>
            <a:r>
              <a:rPr lang="ru-RU" sz="1700" dirty="0" err="1">
                <a:latin typeface="Tahoma" panose="020B0604030504040204" pitchFamily="34" charset="0"/>
              </a:rPr>
              <a:t>саморегуляция</a:t>
            </a:r>
            <a:r>
              <a:rPr lang="ru-RU" sz="1700" dirty="0">
                <a:latin typeface="Tahoma" panose="020B0604030504040204" pitchFamily="34" charset="0"/>
              </a:rPr>
              <a:t>, способность открытой системы сохранять постоянство своего внутреннего состояния посредством скоординированных реакций, направленных на поддержание динамического </a:t>
            </a:r>
            <a:r>
              <a:rPr lang="ru-RU" sz="1700" dirty="0" smtClean="0">
                <a:latin typeface="Tahoma" panose="020B0604030504040204" pitchFamily="34" charset="0"/>
              </a:rPr>
              <a:t>равновесия </a:t>
            </a:r>
          </a:p>
          <a:p>
            <a:r>
              <a:rPr lang="ru-RU" sz="1700" dirty="0" smtClean="0">
                <a:latin typeface="Tahoma" panose="020B0604030504040204" pitchFamily="34" charset="0"/>
              </a:rPr>
              <a:t>(</a:t>
            </a:r>
            <a:r>
              <a:rPr lang="ru-RU" sz="1200" dirty="0" smtClean="0">
                <a:latin typeface="Tahoma" panose="020B0604030504040204" pitchFamily="34" charset="0"/>
              </a:rPr>
              <a:t>ист.: </a:t>
            </a:r>
            <a:r>
              <a:rPr lang="en-US" sz="1200" dirty="0">
                <a:latin typeface="Tahoma" panose="020B0604030504040204" pitchFamily="34" charset="0"/>
              </a:rPr>
              <a:t>https://ru.wikipedia.org/wiki/</a:t>
            </a:r>
            <a:r>
              <a:rPr lang="ru-RU" sz="1200" dirty="0" smtClean="0">
                <a:latin typeface="Tahoma" panose="020B0604030504040204" pitchFamily="34" charset="0"/>
              </a:rPr>
              <a:t>Гомеостаз</a:t>
            </a:r>
            <a:r>
              <a:rPr lang="ru-RU" sz="1700" dirty="0" smtClean="0">
                <a:latin typeface="Tahoma" panose="020B0604030504040204" pitchFamily="34" charset="0"/>
              </a:rPr>
              <a:t>). </a:t>
            </a:r>
          </a:p>
          <a:p>
            <a:r>
              <a:rPr lang="ru-RU" sz="1700" dirty="0">
                <a:latin typeface="Tahoma" panose="020B0604030504040204" pitchFamily="34" charset="0"/>
              </a:rPr>
              <a:t> </a:t>
            </a:r>
            <a:r>
              <a:rPr lang="ru-RU" sz="1700" dirty="0" smtClean="0">
                <a:latin typeface="Tahoma" panose="020B0604030504040204" pitchFamily="34" charset="0"/>
              </a:rPr>
              <a:t>     Любая система в </a:t>
            </a:r>
            <a:r>
              <a:rPr lang="ru-RU" sz="1700" dirty="0">
                <a:latin typeface="Tahoma" panose="020B0604030504040204" pitchFamily="34" charset="0"/>
              </a:rPr>
              <a:t>динамическом равновесии желает достичь устойчивого состояния, баланса, который противостоит </a:t>
            </a:r>
            <a:r>
              <a:rPr lang="ru-RU" sz="1700" dirty="0" smtClean="0">
                <a:latin typeface="Tahoma" panose="020B0604030504040204" pitchFamily="34" charset="0"/>
              </a:rPr>
              <a:t>внешним воздействиям.</a:t>
            </a:r>
          </a:p>
          <a:p>
            <a:r>
              <a:rPr lang="ru-RU" sz="1700" dirty="0" smtClean="0">
                <a:latin typeface="Tahoma" panose="020B0604030504040204" pitchFamily="34" charset="0"/>
              </a:rPr>
              <a:t>      Если </a:t>
            </a:r>
            <a:r>
              <a:rPr lang="ru-RU" sz="1700" dirty="0">
                <a:latin typeface="Tahoma" panose="020B0604030504040204" pitchFamily="34" charset="0"/>
              </a:rPr>
              <a:t>система неспособна восстановить свой баланс, она может в итоге перестать функционировать.</a:t>
            </a:r>
          </a:p>
        </p:txBody>
      </p:sp>
    </p:spTree>
    <p:extLst>
      <p:ext uri="{BB962C8B-B14F-4D97-AF65-F5344CB8AC3E}">
        <p14:creationId xmlns:p14="http://schemas.microsoft.com/office/powerpoint/2010/main" val="1220499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84261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Гомеостат.</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0"/>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
        <p:nvSpPr>
          <p:cNvPr id="3" name="Прямоугольник 2"/>
          <p:cNvSpPr/>
          <p:nvPr/>
        </p:nvSpPr>
        <p:spPr>
          <a:xfrm>
            <a:off x="2662413" y="2362708"/>
            <a:ext cx="6373835" cy="2508379"/>
          </a:xfrm>
          <a:prstGeom prst="rect">
            <a:avLst/>
          </a:prstGeom>
          <a:solidFill>
            <a:schemeClr val="bg1"/>
          </a:solidFill>
        </p:spPr>
        <p:txBody>
          <a:bodyPr wrap="square">
            <a:spAutoFit/>
          </a:bodyPr>
          <a:lstStyle/>
          <a:p>
            <a:r>
              <a:rPr lang="ru-RU" sz="1700" dirty="0">
                <a:latin typeface="Tahoma" panose="020B0604030504040204" pitchFamily="34" charset="0"/>
              </a:rPr>
              <a:t>Гомеостат - </a:t>
            </a:r>
            <a:r>
              <a:rPr lang="ru-RU" sz="1700" dirty="0">
                <a:latin typeface="Tahoma" panose="020B0604030504040204" pitchFamily="34" charset="0"/>
                <a:hlinkClick r:id="rId3" tooltip="Самоорганизация"/>
              </a:rPr>
              <a:t>самоорганизующаяся</a:t>
            </a:r>
            <a:r>
              <a:rPr lang="ru-RU" sz="1700" dirty="0">
                <a:latin typeface="Tahoma" panose="020B0604030504040204" pitchFamily="34" charset="0"/>
              </a:rPr>
              <a:t> система, моделирующая способность живых организмов поддерживать некоторые величины (например, температуры тела) в физиологически допустимых </a:t>
            </a:r>
            <a:r>
              <a:rPr lang="ru-RU" sz="1700" dirty="0" smtClean="0">
                <a:latin typeface="Tahoma" panose="020B0604030504040204" pitchFamily="34" charset="0"/>
              </a:rPr>
              <a:t>границах.</a:t>
            </a:r>
          </a:p>
          <a:p>
            <a:endParaRPr lang="ru-RU" sz="1700" dirty="0">
              <a:latin typeface="Tahoma" panose="020B0604030504040204" pitchFamily="34" charset="0"/>
            </a:endParaRPr>
          </a:p>
          <a:p>
            <a:r>
              <a:rPr lang="ru-RU" sz="1800" b="1" dirty="0" err="1"/>
              <a:t>Синерге́тика</a:t>
            </a:r>
            <a:r>
              <a:rPr lang="ru-RU" sz="1800" dirty="0"/>
              <a:t>  —  </a:t>
            </a:r>
            <a:r>
              <a:rPr lang="ru-RU" sz="1800" dirty="0" smtClean="0"/>
              <a:t>наука, объясняющая </a:t>
            </a:r>
            <a:r>
              <a:rPr lang="ru-RU" sz="1800" dirty="0"/>
              <a:t>образование и </a:t>
            </a:r>
            <a:r>
              <a:rPr lang="ru-RU" sz="1800" dirty="0">
                <a:hlinkClick r:id="rId3" tooltip="Самоорганизация"/>
              </a:rPr>
              <a:t>самоорганизацию</a:t>
            </a:r>
            <a:r>
              <a:rPr lang="ru-RU" sz="1800" dirty="0"/>
              <a:t> моделей и структур в </a:t>
            </a:r>
            <a:r>
              <a:rPr lang="ru-RU" sz="1800" dirty="0">
                <a:hlinkClick r:id="rId4" tooltip="Открытая система (физика)"/>
              </a:rPr>
              <a:t>открытых системах</a:t>
            </a:r>
            <a:r>
              <a:rPr lang="ru-RU" sz="1800" dirty="0"/>
              <a:t>, далеких от </a:t>
            </a:r>
            <a:r>
              <a:rPr lang="ru-RU" sz="1800" dirty="0" smtClean="0">
                <a:hlinkClick r:id="rId5" tooltip="Термодинамическое равновесие"/>
              </a:rPr>
              <a:t>динамического равновесия</a:t>
            </a:r>
            <a:r>
              <a:rPr lang="ru-RU" sz="1800" dirty="0" smtClean="0"/>
              <a:t> </a:t>
            </a:r>
          </a:p>
          <a:p>
            <a:r>
              <a:rPr lang="ru-RU" sz="1800" dirty="0" smtClean="0"/>
              <a:t>Ист.: </a:t>
            </a:r>
            <a:r>
              <a:rPr lang="en-US" sz="1800" dirty="0" smtClean="0"/>
              <a:t>https</a:t>
            </a:r>
            <a:r>
              <a:rPr lang="en-US" sz="1800" dirty="0"/>
              <a:t>://ru.wikipedia.org/wiki/</a:t>
            </a:r>
            <a:r>
              <a:rPr lang="ru-RU" sz="1800" dirty="0"/>
              <a:t>Синергетика</a:t>
            </a:r>
            <a:endParaRPr lang="ru-RU" sz="1700" dirty="0">
              <a:latin typeface="Tahoma" panose="020B0604030504040204" pitchFamily="34" charset="0"/>
            </a:endParaRPr>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a:t>
            </a:r>
            <a:r>
              <a:rPr lang="en-US" sz="1000" dirty="0"/>
              <a:t>https://ru.wikipedia.org/wiki/</a:t>
            </a:r>
            <a:r>
              <a:rPr lang="ru-RU" sz="1000" dirty="0"/>
              <a:t>Гомеостат</a:t>
            </a:r>
          </a:p>
        </p:txBody>
      </p:sp>
      <p:sp>
        <p:nvSpPr>
          <p:cNvPr id="8" name="Прямоугольник 7"/>
          <p:cNvSpPr/>
          <p:nvPr/>
        </p:nvSpPr>
        <p:spPr>
          <a:xfrm>
            <a:off x="2662413" y="1870615"/>
            <a:ext cx="6373835" cy="353943"/>
          </a:xfrm>
          <a:prstGeom prst="rect">
            <a:avLst/>
          </a:prstGeom>
          <a:solidFill>
            <a:schemeClr val="bg1"/>
          </a:solidFill>
        </p:spPr>
        <p:txBody>
          <a:bodyPr wrap="square">
            <a:spAutoFit/>
          </a:bodyPr>
          <a:lstStyle/>
          <a:p>
            <a:r>
              <a:rPr lang="ru-RU" sz="1700" dirty="0" smtClean="0">
                <a:latin typeface="Tahoma" panose="020B0604030504040204" pitchFamily="34" charset="0"/>
              </a:rPr>
              <a:t>Росс Эшби изобрел (1948 г.) гомеостат.</a:t>
            </a:r>
            <a:endParaRPr lang="ru-RU" sz="1700" dirty="0">
              <a:latin typeface="Tahoma" panose="020B0604030504040204" pitchFamily="34" charset="0"/>
            </a:endParaRPr>
          </a:p>
        </p:txBody>
      </p:sp>
      <p:pic>
        <p:nvPicPr>
          <p:cNvPr id="5" name="Рисунок 4"/>
          <p:cNvPicPr>
            <a:picLocks noChangeAspect="1"/>
          </p:cNvPicPr>
          <p:nvPr/>
        </p:nvPicPr>
        <p:blipFill>
          <a:blip r:embed="rId6"/>
          <a:stretch>
            <a:fillRect/>
          </a:stretch>
        </p:blipFill>
        <p:spPr>
          <a:xfrm>
            <a:off x="25103" y="1832990"/>
            <a:ext cx="2602682" cy="2806370"/>
          </a:xfrm>
          <a:prstGeom prst="rect">
            <a:avLst/>
          </a:prstGeom>
        </p:spPr>
      </p:pic>
      <p:pic>
        <p:nvPicPr>
          <p:cNvPr id="9" name="Рисунок 8"/>
          <p:cNvPicPr>
            <a:picLocks noChangeAspect="1"/>
          </p:cNvPicPr>
          <p:nvPr/>
        </p:nvPicPr>
        <p:blipFill>
          <a:blip r:embed="rId7"/>
          <a:stretch>
            <a:fillRect/>
          </a:stretch>
        </p:blipFill>
        <p:spPr>
          <a:xfrm>
            <a:off x="25102" y="4668023"/>
            <a:ext cx="2349277" cy="2018230"/>
          </a:xfrm>
          <a:prstGeom prst="rect">
            <a:avLst/>
          </a:prstGeom>
        </p:spPr>
      </p:pic>
    </p:spTree>
    <p:extLst>
      <p:ext uri="{BB962C8B-B14F-4D97-AF65-F5344CB8AC3E}">
        <p14:creationId xmlns:p14="http://schemas.microsoft.com/office/powerpoint/2010/main" val="4214701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84261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Системный анализ.</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0"/>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
        <p:nvSpPr>
          <p:cNvPr id="3" name="Прямоугольник 2"/>
          <p:cNvSpPr/>
          <p:nvPr/>
        </p:nvSpPr>
        <p:spPr>
          <a:xfrm>
            <a:off x="25102" y="4162382"/>
            <a:ext cx="9036248" cy="2108269"/>
          </a:xfrm>
          <a:prstGeom prst="rect">
            <a:avLst/>
          </a:prstGeom>
          <a:solidFill>
            <a:schemeClr val="bg1"/>
          </a:solidFill>
        </p:spPr>
        <p:txBody>
          <a:bodyPr wrap="square">
            <a:spAutoFit/>
          </a:bodyPr>
          <a:lstStyle/>
          <a:p>
            <a:r>
              <a:rPr lang="ru-RU" sz="1700" dirty="0">
                <a:latin typeface="Tahoma" panose="020B0604030504040204" pitchFamily="34" charset="0"/>
              </a:rPr>
              <a:t>«Системный анализ — это совокупность методов, основанных на использовании </a:t>
            </a:r>
            <a:r>
              <a:rPr lang="ru-RU" sz="1700" dirty="0">
                <a:latin typeface="Tahoma" panose="020B0604030504040204" pitchFamily="34" charset="0"/>
                <a:hlinkClick r:id="rId3" tooltip="ЭВМ"/>
              </a:rPr>
              <a:t>ЭВМ</a:t>
            </a:r>
            <a:r>
              <a:rPr lang="ru-RU" sz="1700" dirty="0">
                <a:latin typeface="Tahoma" panose="020B0604030504040204" pitchFamily="34" charset="0"/>
              </a:rPr>
              <a:t> и ориентированных на исследование </a:t>
            </a:r>
            <a:r>
              <a:rPr lang="ru-RU" sz="1700" dirty="0">
                <a:latin typeface="Tahoma" panose="020B0604030504040204" pitchFamily="34" charset="0"/>
                <a:hlinkClick r:id="rId4" tooltip="Сложная система"/>
              </a:rPr>
              <a:t>сложных систем</a:t>
            </a:r>
            <a:r>
              <a:rPr lang="ru-RU" sz="1700" dirty="0">
                <a:latin typeface="Tahoma" panose="020B0604030504040204" pitchFamily="34" charset="0"/>
              </a:rPr>
              <a:t> — технических, </a:t>
            </a:r>
            <a:r>
              <a:rPr lang="ru-RU" sz="1700" b="1" dirty="0">
                <a:solidFill>
                  <a:srgbClr val="6600CC"/>
                </a:solidFill>
                <a:latin typeface="Tahoma" panose="020B0604030504040204" pitchFamily="34" charset="0"/>
              </a:rPr>
              <a:t>экономических, </a:t>
            </a:r>
            <a:r>
              <a:rPr lang="ru-RU" sz="1700" dirty="0">
                <a:latin typeface="Tahoma" panose="020B0604030504040204" pitchFamily="34" charset="0"/>
              </a:rPr>
              <a:t>экологических и т.д. Результатом системных исследований является, как правило, выбор вполне определенной альтернативы: плана развития региона, параметров конструкции и т. д. Поэтому истоки системного анализа, его методические концепции лежат в тех дисциплинах, которые занимаются проблемами принятия решений: </a:t>
            </a:r>
            <a:r>
              <a:rPr lang="ru-RU" sz="1700" dirty="0">
                <a:latin typeface="Tahoma" panose="020B0604030504040204" pitchFamily="34" charset="0"/>
                <a:hlinkClick r:id="rId5" tooltip="Исследование операций"/>
              </a:rPr>
              <a:t>исследование операций</a:t>
            </a:r>
            <a:r>
              <a:rPr lang="ru-RU" sz="1700" dirty="0">
                <a:latin typeface="Tahoma" panose="020B0604030504040204" pitchFamily="34" charset="0"/>
              </a:rPr>
              <a:t> и общая </a:t>
            </a:r>
            <a:r>
              <a:rPr lang="ru-RU" sz="1700" dirty="0">
                <a:latin typeface="Tahoma" panose="020B0604030504040204" pitchFamily="34" charset="0"/>
                <a:hlinkClick r:id="rId6"/>
              </a:rPr>
              <a:t>теория управления</a:t>
            </a:r>
            <a:r>
              <a:rPr lang="ru-RU" sz="1700" dirty="0">
                <a:latin typeface="Tahoma" panose="020B0604030504040204" pitchFamily="34" charset="0"/>
              </a:rPr>
              <a:t>». </a:t>
            </a:r>
            <a:endParaRPr lang="ru-RU" sz="1700" dirty="0" smtClean="0">
              <a:latin typeface="Tahoma" panose="020B0604030504040204" pitchFamily="34" charset="0"/>
            </a:endParaRPr>
          </a:p>
          <a:p>
            <a:r>
              <a:rPr lang="ru-RU" sz="1200" dirty="0" smtClean="0"/>
              <a:t>Ист.: </a:t>
            </a:r>
            <a:r>
              <a:rPr lang="en-US" sz="1200" dirty="0"/>
              <a:t>https://ru.wikipedia.org/wiki/</a:t>
            </a:r>
            <a:r>
              <a:rPr lang="ru-RU" sz="1200" dirty="0" err="1" smtClean="0"/>
              <a:t>Системный_анализ</a:t>
            </a:r>
            <a:endParaRPr lang="ru-RU" sz="1200"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a:t>
            </a:r>
            <a:r>
              <a:rPr lang="en-US" sz="1000" dirty="0"/>
              <a:t>https://ru.wikipedia.org/wiki/</a:t>
            </a:r>
            <a:r>
              <a:rPr lang="ru-RU" sz="1000" dirty="0" err="1"/>
              <a:t>Системный_анализ</a:t>
            </a:r>
            <a:endParaRPr lang="ru-RU" sz="1000" dirty="0"/>
          </a:p>
        </p:txBody>
      </p:sp>
      <p:sp>
        <p:nvSpPr>
          <p:cNvPr id="8" name="Прямоугольник 7"/>
          <p:cNvSpPr/>
          <p:nvPr/>
        </p:nvSpPr>
        <p:spPr>
          <a:xfrm>
            <a:off x="1" y="1870615"/>
            <a:ext cx="9036248" cy="1415772"/>
          </a:xfrm>
          <a:prstGeom prst="rect">
            <a:avLst/>
          </a:prstGeom>
          <a:solidFill>
            <a:schemeClr val="bg1"/>
          </a:solidFill>
        </p:spPr>
        <p:txBody>
          <a:bodyPr wrap="square">
            <a:spAutoFit/>
          </a:bodyPr>
          <a:lstStyle/>
          <a:p>
            <a:r>
              <a:rPr lang="ru-RU" sz="1700" dirty="0">
                <a:latin typeface="Tahoma" panose="020B0604030504040204" pitchFamily="34" charset="0"/>
              </a:rPr>
              <a:t>Системный анализ — </a:t>
            </a:r>
            <a:r>
              <a:rPr lang="ru-RU" sz="1700" dirty="0">
                <a:latin typeface="Tahoma" panose="020B0604030504040204" pitchFamily="34" charset="0"/>
                <a:hlinkClick r:id="rId7" tooltip="Научный метод"/>
              </a:rPr>
              <a:t>научный метод</a:t>
            </a:r>
            <a:r>
              <a:rPr lang="ru-RU" sz="1700" dirty="0">
                <a:latin typeface="Tahoma" panose="020B0604030504040204" pitchFamily="34" charset="0"/>
              </a:rPr>
              <a:t> познания, представляющий собой последовательность действий по установлению структурных связей между переменными или постоянными элементами исследуемой </a:t>
            </a:r>
            <a:r>
              <a:rPr lang="ru-RU" sz="1700" dirty="0">
                <a:latin typeface="Tahoma" panose="020B0604030504040204" pitchFamily="34" charset="0"/>
                <a:hlinkClick r:id="rId8" tooltip="Система"/>
              </a:rPr>
              <a:t>системы</a:t>
            </a:r>
            <a:r>
              <a:rPr lang="ru-RU" sz="1700" dirty="0">
                <a:latin typeface="Tahoma" panose="020B0604030504040204" pitchFamily="34" charset="0"/>
              </a:rPr>
              <a:t>. Опирается на комплекс общенаучных, экспериментальных, естественнонаучных, статистических, математических методов</a:t>
            </a:r>
            <a:r>
              <a:rPr lang="ru-RU" sz="1700" dirty="0" smtClean="0">
                <a:latin typeface="Tahoma" panose="020B0604030504040204" pitchFamily="34" charset="0"/>
              </a:rPr>
              <a:t>. </a:t>
            </a:r>
            <a:r>
              <a:rPr lang="ru-RU" sz="1200" dirty="0"/>
              <a:t>Ист.: </a:t>
            </a:r>
            <a:r>
              <a:rPr lang="en-US" sz="1200" dirty="0"/>
              <a:t>https://ru.wikipedia.org/wiki/</a:t>
            </a:r>
            <a:r>
              <a:rPr lang="ru-RU" sz="1200" dirty="0" err="1" smtClean="0"/>
              <a:t>Системный_анализ</a:t>
            </a:r>
            <a:endParaRPr lang="ru-RU" sz="1200" dirty="0"/>
          </a:p>
        </p:txBody>
      </p:sp>
    </p:spTree>
    <p:extLst>
      <p:ext uri="{BB962C8B-B14F-4D97-AF65-F5344CB8AC3E}">
        <p14:creationId xmlns:p14="http://schemas.microsoft.com/office/powerpoint/2010/main" val="1577183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20637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FFFF00"/>
                </a:solidFill>
                <a:latin typeface="Tahoma" pitchFamily="34" charset="0"/>
                <a:ea typeface="Tahoma" pitchFamily="34" charset="0"/>
                <a:cs typeface="Tahoma" pitchFamily="34" charset="0"/>
              </a:rPr>
              <a:t>Связи в системе.</a:t>
            </a:r>
          </a:p>
          <a:p>
            <a:pPr algn="l"/>
            <a:r>
              <a:rPr lang="ru-RU" sz="2400" b="1" dirty="0" smtClean="0">
                <a:solidFill>
                  <a:schemeClr val="bg1"/>
                </a:solidFill>
                <a:latin typeface="Tahoma" pitchFamily="34" charset="0"/>
                <a:ea typeface="Tahoma" pitchFamily="34" charset="0"/>
                <a:cs typeface="Tahoma" pitchFamily="34" charset="0"/>
              </a:rPr>
              <a:t>Выделяют прямые и обратные связи.</a:t>
            </a:r>
          </a:p>
        </p:txBody>
      </p:sp>
      <p:sp>
        <p:nvSpPr>
          <p:cNvPr id="4" name="Oval 8"/>
          <p:cNvSpPr>
            <a:spLocks noChangeArrowheads="1"/>
          </p:cNvSpPr>
          <p:nvPr/>
        </p:nvSpPr>
        <p:spPr bwMode="auto">
          <a:xfrm>
            <a:off x="8316416" y="305534"/>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a:t>
            </a:r>
            <a:r>
              <a:rPr lang="en-US" sz="1000" dirty="0"/>
              <a:t>https://studfiles.net/preview/6129687/page:4/</a:t>
            </a:r>
            <a:endParaRPr lang="ru-RU" sz="1000" dirty="0"/>
          </a:p>
        </p:txBody>
      </p:sp>
      <p:sp>
        <p:nvSpPr>
          <p:cNvPr id="2" name="Прямоугольник 1"/>
          <p:cNvSpPr/>
          <p:nvPr/>
        </p:nvSpPr>
        <p:spPr>
          <a:xfrm>
            <a:off x="0" y="3507800"/>
            <a:ext cx="9144000" cy="1477328"/>
          </a:xfrm>
          <a:prstGeom prst="rect">
            <a:avLst/>
          </a:prstGeom>
          <a:solidFill>
            <a:schemeClr val="bg1"/>
          </a:solidFill>
        </p:spPr>
        <p:txBody>
          <a:bodyPr wrap="square">
            <a:spAutoFit/>
          </a:bodyPr>
          <a:lstStyle/>
          <a:p>
            <a:r>
              <a:rPr lang="ru-RU" sz="1800" b="1" dirty="0" smtClean="0">
                <a:latin typeface="Tahoma" panose="020B0604030504040204" pitchFamily="34" charset="0"/>
                <a:ea typeface="Tahoma" panose="020B0604030504040204" pitchFamily="34" charset="0"/>
                <a:cs typeface="Tahoma" panose="020B0604030504040204" pitchFamily="34" charset="0"/>
              </a:rPr>
              <a:t>Прямой</a:t>
            </a:r>
            <a:r>
              <a:rPr lang="ru-RU" sz="1800" b="1" dirty="0">
                <a:latin typeface="Tahoma" panose="020B0604030504040204" pitchFamily="34" charset="0"/>
                <a:ea typeface="Tahoma" panose="020B0604030504040204" pitchFamily="34" charset="0"/>
                <a:cs typeface="Tahoma" panose="020B0604030504040204" pitchFamily="34" charset="0"/>
              </a:rPr>
              <a:t> </a:t>
            </a:r>
            <a:r>
              <a:rPr lang="ru-RU" sz="1800" dirty="0">
                <a:latin typeface="Tahoma" panose="020B0604030504040204" pitchFamily="34" charset="0"/>
                <a:ea typeface="Tahoma" panose="020B0604030504040204" pitchFamily="34" charset="0"/>
                <a:cs typeface="Tahoma" panose="020B0604030504040204" pitchFamily="34" charset="0"/>
              </a:rPr>
              <a:t>называется связь между выходом одного элемента и входом другого, </a:t>
            </a:r>
            <a:r>
              <a:rPr lang="ru-RU" sz="1800" b="1" dirty="0">
                <a:latin typeface="Tahoma" panose="020B0604030504040204" pitchFamily="34" charset="0"/>
                <a:ea typeface="Tahoma" panose="020B0604030504040204" pitchFamily="34" charset="0"/>
                <a:cs typeface="Tahoma" panose="020B0604030504040204" pitchFamily="34" charset="0"/>
              </a:rPr>
              <a:t>обратной </a:t>
            </a:r>
            <a:r>
              <a:rPr lang="ru-RU" sz="1800" dirty="0">
                <a:latin typeface="Tahoma" panose="020B0604030504040204" pitchFamily="34" charset="0"/>
                <a:ea typeface="Tahoma" panose="020B0604030504040204" pitchFamily="34" charset="0"/>
                <a:cs typeface="Tahoma" panose="020B0604030504040204" pitchFamily="34" charset="0"/>
              </a:rPr>
              <a:t>— связь между выходом и входом одного и того же объекта.</a:t>
            </a:r>
          </a:p>
          <a:p>
            <a:endParaRPr lang="ru-RU" sz="1800" dirty="0" smtClean="0">
              <a:latin typeface="Tahoma" panose="020B0604030504040204" pitchFamily="34" charset="0"/>
              <a:ea typeface="Tahoma" panose="020B0604030504040204" pitchFamily="34" charset="0"/>
              <a:cs typeface="Tahoma" panose="020B0604030504040204" pitchFamily="34" charset="0"/>
            </a:endParaRPr>
          </a:p>
          <a:p>
            <a:r>
              <a:rPr lang="ru-RU" sz="1800" dirty="0" smtClean="0">
                <a:latin typeface="Tahoma" panose="020B0604030504040204" pitchFamily="34" charset="0"/>
                <a:ea typeface="Tahoma" panose="020B0604030504040204" pitchFamily="34" charset="0"/>
                <a:cs typeface="Tahoma" panose="020B0604030504040204" pitchFamily="34" charset="0"/>
              </a:rPr>
              <a:t>Причем </a:t>
            </a:r>
            <a:r>
              <a:rPr lang="ru-RU" sz="1800" dirty="0">
                <a:latin typeface="Tahoma" panose="020B0604030504040204" pitchFamily="34" charset="0"/>
                <a:ea typeface="Tahoma" panose="020B0604030504040204" pitchFamily="34" charset="0"/>
                <a:cs typeface="Tahoma" panose="020B0604030504040204" pitchFamily="34" charset="0"/>
              </a:rPr>
              <a:t>обратная связь может быть осуществлена непосредственно (рис. 7, б) или при помощи других элементов системы (рис. 7, в</a:t>
            </a:r>
            <a:r>
              <a:rPr lang="ru-RU" sz="1800" dirty="0" smtClean="0">
                <a:latin typeface="Tahoma" panose="020B0604030504040204" pitchFamily="34" charset="0"/>
                <a:ea typeface="Tahoma" panose="020B0604030504040204" pitchFamily="34" charset="0"/>
                <a:cs typeface="Tahoma" panose="020B0604030504040204" pitchFamily="34" charset="0"/>
              </a:rPr>
              <a:t>)</a:t>
            </a:r>
            <a:endParaRPr lang="ru-RU" sz="1800" dirty="0">
              <a:latin typeface="Tahoma" panose="020B0604030504040204" pitchFamily="34" charset="0"/>
              <a:ea typeface="Tahoma" panose="020B0604030504040204" pitchFamily="34" charset="0"/>
              <a:cs typeface="Tahoma" panose="020B0604030504040204" pitchFamily="34" charset="0"/>
            </a:endParaRPr>
          </a:p>
        </p:txBody>
      </p:sp>
      <p:pic>
        <p:nvPicPr>
          <p:cNvPr id="3" name="Рисунок 2"/>
          <p:cNvPicPr>
            <a:picLocks noChangeAspect="1"/>
          </p:cNvPicPr>
          <p:nvPr/>
        </p:nvPicPr>
        <p:blipFill>
          <a:blip r:embed="rId3"/>
          <a:stretch>
            <a:fillRect/>
          </a:stretch>
        </p:blipFill>
        <p:spPr>
          <a:xfrm>
            <a:off x="1436526" y="4940680"/>
            <a:ext cx="6305550" cy="1619250"/>
          </a:xfrm>
          <a:prstGeom prst="rect">
            <a:avLst/>
          </a:prstGeom>
        </p:spPr>
      </p:pic>
      <p:sp>
        <p:nvSpPr>
          <p:cNvPr id="5" name="Прямоугольник 4"/>
          <p:cNvSpPr/>
          <p:nvPr/>
        </p:nvSpPr>
        <p:spPr>
          <a:xfrm>
            <a:off x="9500" y="1243923"/>
            <a:ext cx="9144000" cy="2308324"/>
          </a:xfrm>
          <a:prstGeom prst="rect">
            <a:avLst/>
          </a:prstGeom>
          <a:solidFill>
            <a:schemeClr val="bg1"/>
          </a:solidFill>
        </p:spPr>
        <p:txBody>
          <a:bodyPr wrap="square">
            <a:spAutoFit/>
          </a:bodyPr>
          <a:lstStyle/>
          <a:p>
            <a:r>
              <a:rPr lang="ru-RU"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Связи</a:t>
            </a:r>
            <a:r>
              <a:rPr lang="ru-RU" sz="20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 это то, что объединяет элементы в целое</a:t>
            </a:r>
            <a:r>
              <a:rPr 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r>
              <a:rPr 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Понятие «связь» обеспечивает возникновение и сохранение целостности свойств системы</a:t>
            </a:r>
            <a:r>
              <a:rPr 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p>
          <a:p>
            <a:r>
              <a:rPr 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Для кибернетических моделей систем, в которых связи условно считаются однонаправленными, более адекватным является такое определение.</a:t>
            </a:r>
          </a:p>
          <a:p>
            <a:r>
              <a:rPr lang="ru-RU" sz="2000" b="1" dirty="0">
                <a:solidFill>
                  <a:srgbClr val="000000"/>
                </a:solidFill>
                <a:latin typeface="Tahoma" panose="020B0604030504040204" pitchFamily="34" charset="0"/>
                <a:ea typeface="Tahoma" panose="020B0604030504040204" pitchFamily="34" charset="0"/>
                <a:cs typeface="Tahoma" panose="020B0604030504040204" pitchFamily="34" charset="0"/>
              </a:rPr>
              <a:t>Связь</a:t>
            </a:r>
            <a:r>
              <a:rPr 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 - это способ взаимодействия входов и выходов элементов</a:t>
            </a:r>
            <a:r>
              <a:rPr lang="ru-RU"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p>
          <a:p>
            <a:r>
              <a:rPr 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В свете такого определения связи делятся на </a:t>
            </a:r>
            <a:r>
              <a:rPr lang="ru-RU" sz="2000" b="1" dirty="0">
                <a:solidFill>
                  <a:srgbClr val="000000"/>
                </a:solidFill>
                <a:latin typeface="Tahoma" panose="020B0604030504040204" pitchFamily="34" charset="0"/>
                <a:ea typeface="Tahoma" panose="020B0604030504040204" pitchFamily="34" charset="0"/>
                <a:cs typeface="Tahoma" panose="020B0604030504040204" pitchFamily="34" charset="0"/>
              </a:rPr>
              <a:t>прямые </a:t>
            </a:r>
            <a:r>
              <a:rPr 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и </a:t>
            </a:r>
            <a:r>
              <a:rPr lang="ru-RU" sz="2000" b="1" dirty="0">
                <a:solidFill>
                  <a:srgbClr val="000000"/>
                </a:solidFill>
                <a:latin typeface="Tahoma" panose="020B0604030504040204" pitchFamily="34" charset="0"/>
                <a:ea typeface="Tahoma" panose="020B0604030504040204" pitchFamily="34" charset="0"/>
                <a:cs typeface="Tahoma" panose="020B0604030504040204" pitchFamily="34" charset="0"/>
              </a:rPr>
              <a:t>обратные</a:t>
            </a:r>
            <a:r>
              <a:rPr lang="ru-RU"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335908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350388"/>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FFFF00"/>
                </a:solidFill>
                <a:latin typeface="Tahoma" pitchFamily="34" charset="0"/>
                <a:ea typeface="Tahoma" pitchFamily="34" charset="0"/>
                <a:cs typeface="Tahoma" pitchFamily="34" charset="0"/>
              </a:rPr>
              <a:t>Обратные связи в системе.</a:t>
            </a:r>
          </a:p>
          <a:p>
            <a:pPr algn="l"/>
            <a:r>
              <a:rPr lang="ru-RU" sz="2400" b="1" dirty="0" smtClean="0">
                <a:solidFill>
                  <a:schemeClr val="bg1"/>
                </a:solidFill>
                <a:latin typeface="Tahoma" pitchFamily="34" charset="0"/>
                <a:ea typeface="Tahoma" pitchFamily="34" charset="0"/>
                <a:cs typeface="Tahoma" pitchFamily="34" charset="0"/>
              </a:rPr>
              <a:t>Выделяют положительные и отрицательные обратные связи.</a:t>
            </a:r>
          </a:p>
        </p:txBody>
      </p:sp>
      <p:sp>
        <p:nvSpPr>
          <p:cNvPr id="4" name="Oval 8"/>
          <p:cNvSpPr>
            <a:spLocks noChangeArrowheads="1"/>
          </p:cNvSpPr>
          <p:nvPr/>
        </p:nvSpPr>
        <p:spPr bwMode="auto">
          <a:xfrm>
            <a:off x="8388424" y="0"/>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a:t>
            </a:r>
            <a:r>
              <a:rPr lang="en-US" sz="1000" dirty="0"/>
              <a:t>https://studfiles.net/preview/6129687/page:4/</a:t>
            </a:r>
            <a:endParaRPr lang="ru-RU" sz="1000" dirty="0"/>
          </a:p>
        </p:txBody>
      </p:sp>
      <p:sp>
        <p:nvSpPr>
          <p:cNvPr id="2" name="Прямоугольник 1"/>
          <p:cNvSpPr/>
          <p:nvPr/>
        </p:nvSpPr>
        <p:spPr>
          <a:xfrm>
            <a:off x="1" y="1340768"/>
            <a:ext cx="9036247" cy="2846933"/>
          </a:xfrm>
          <a:prstGeom prst="rect">
            <a:avLst/>
          </a:prstGeom>
          <a:solidFill>
            <a:schemeClr val="bg1"/>
          </a:solidFill>
        </p:spPr>
        <p:txBody>
          <a:bodyPr wrap="square">
            <a:spAutoFit/>
          </a:bodyPr>
          <a:lstStyle/>
          <a:p>
            <a:r>
              <a:rPr lang="ru-RU" sz="1800" b="1" dirty="0">
                <a:latin typeface="Tahoma" panose="020B0604030504040204" pitchFamily="34" charset="0"/>
                <a:ea typeface="Tahoma" panose="020B0604030504040204" pitchFamily="34" charset="0"/>
                <a:cs typeface="Tahoma" panose="020B0604030504040204" pitchFamily="34" charset="0"/>
              </a:rPr>
              <a:t>Обратная связь, </a:t>
            </a:r>
            <a:r>
              <a:rPr lang="ru-RU" sz="1800" dirty="0">
                <a:latin typeface="Tahoma" panose="020B0604030504040204" pitchFamily="34" charset="0"/>
                <a:ea typeface="Tahoma" panose="020B0604030504040204" pitchFamily="34" charset="0"/>
                <a:cs typeface="Tahoma" panose="020B0604030504040204" pitchFamily="34" charset="0"/>
              </a:rPr>
              <a:t>уменьшающая влияние входного воздействия на выходную величину, называется отрицательной, а увеличивающая это влияние — положительной</a:t>
            </a:r>
            <a:r>
              <a:rPr lang="ru-RU" sz="1800" dirty="0" smtClean="0">
                <a:latin typeface="Tahoma" panose="020B0604030504040204" pitchFamily="34" charset="0"/>
                <a:ea typeface="Tahoma" panose="020B0604030504040204" pitchFamily="34" charset="0"/>
                <a:cs typeface="Tahoma" panose="020B0604030504040204" pitchFamily="34" charset="0"/>
              </a:rPr>
              <a:t>.</a:t>
            </a:r>
          </a:p>
          <a:p>
            <a:r>
              <a:rPr lang="ru-RU" sz="1800" b="1" dirty="0" smtClean="0">
                <a:latin typeface="Tahoma" panose="020B0604030504040204" pitchFamily="34" charset="0"/>
                <a:ea typeface="Tahoma" panose="020B0604030504040204" pitchFamily="34" charset="0"/>
                <a:cs typeface="Tahoma" panose="020B0604030504040204" pitchFamily="34" charset="0"/>
              </a:rPr>
              <a:t>Обратная </a:t>
            </a:r>
            <a:r>
              <a:rPr lang="ru-RU" sz="1800" b="1" dirty="0">
                <a:latin typeface="Tahoma" panose="020B0604030504040204" pitchFamily="34" charset="0"/>
                <a:ea typeface="Tahoma" panose="020B0604030504040204" pitchFamily="34" charset="0"/>
                <a:cs typeface="Tahoma" panose="020B0604030504040204" pitchFamily="34" charset="0"/>
              </a:rPr>
              <a:t>связь является основой саморегуляции</a:t>
            </a:r>
            <a:r>
              <a:rPr lang="ru-RU" sz="1800" dirty="0">
                <a:latin typeface="Tahoma" panose="020B0604030504040204" pitchFamily="34" charset="0"/>
                <a:ea typeface="Tahoma" panose="020B0604030504040204" pitchFamily="34" charset="0"/>
                <a:cs typeface="Tahoma" panose="020B0604030504040204" pitchFamily="34" charset="0"/>
              </a:rPr>
              <a:t>, развития системы, </a:t>
            </a:r>
            <a:r>
              <a:rPr lang="ru-RU" sz="1800" b="1" dirty="0">
                <a:latin typeface="Tahoma" panose="020B0604030504040204" pitchFamily="34" charset="0"/>
                <a:ea typeface="Tahoma" panose="020B0604030504040204" pitchFamily="34" charset="0"/>
                <a:cs typeface="Tahoma" panose="020B0604030504040204" pitchFamily="34" charset="0"/>
              </a:rPr>
              <a:t>приспособления ее к меняющимся условиям существования</a:t>
            </a:r>
            <a:r>
              <a:rPr lang="ru-RU" sz="1800" dirty="0">
                <a:latin typeface="Tahoma" panose="020B0604030504040204" pitchFamily="34" charset="0"/>
                <a:ea typeface="Tahoma" panose="020B0604030504040204" pitchFamily="34" charset="0"/>
                <a:cs typeface="Tahoma" panose="020B0604030504040204" pitchFamily="34" charset="0"/>
              </a:rPr>
              <a:t>. Весь наш жизненный опыт состоит из циклов обратной связи</a:t>
            </a:r>
            <a:r>
              <a:rPr lang="ru-RU" sz="1800" dirty="0" smtClean="0">
                <a:latin typeface="Tahoma" panose="020B0604030504040204" pitchFamily="34" charset="0"/>
                <a:ea typeface="Tahoma" panose="020B0604030504040204" pitchFamily="34" charset="0"/>
                <a:cs typeface="Tahoma" panose="020B0604030504040204" pitchFamily="34" charset="0"/>
              </a:rPr>
              <a:t>.</a:t>
            </a:r>
          </a:p>
          <a:p>
            <a:endParaRPr lang="ru-RU" sz="1700" dirty="0">
              <a:latin typeface="Tahoma" panose="020B0604030504040204" pitchFamily="34" charset="0"/>
              <a:ea typeface="Tahoma" panose="020B0604030504040204" pitchFamily="34" charset="0"/>
              <a:cs typeface="Tahoma" panose="020B0604030504040204" pitchFamily="34" charset="0"/>
            </a:endParaRPr>
          </a:p>
          <a:p>
            <a:r>
              <a:rPr lang="ru-RU" sz="1800" b="1" dirty="0" smtClean="0">
                <a:latin typeface="Tahoma" panose="020B0604030504040204" pitchFamily="34" charset="0"/>
                <a:ea typeface="Tahoma" panose="020B0604030504040204" pitchFamily="34" charset="0"/>
                <a:cs typeface="Tahoma" panose="020B0604030504040204" pitchFamily="34" charset="0"/>
              </a:rPr>
              <a:t>Примеры </a:t>
            </a:r>
            <a:r>
              <a:rPr lang="ru-RU" sz="1800" b="1" dirty="0">
                <a:latin typeface="Tahoma" panose="020B0604030504040204" pitchFamily="34" charset="0"/>
                <a:ea typeface="Tahoma" panose="020B0604030504040204" pitchFamily="34" charset="0"/>
                <a:cs typeface="Tahoma" panose="020B0604030504040204" pitchFamily="34" charset="0"/>
              </a:rPr>
              <a:t>положительной обратной связи: </a:t>
            </a:r>
            <a:r>
              <a:rPr lang="ru-RU" sz="1800" dirty="0">
                <a:latin typeface="Tahoma" panose="020B0604030504040204" pitchFamily="34" charset="0"/>
                <a:ea typeface="Tahoma" panose="020B0604030504040204" pitchFamily="34" charset="0"/>
                <a:cs typeface="Tahoma" panose="020B0604030504040204" pitchFamily="34" charset="0"/>
              </a:rPr>
              <a:t>раковое заболевание, рост живых клеток, накопление знаний, распространение слухов, уверенность в себе, эпидемия, ядерная реакция, паника, рост коралловых рифов</a:t>
            </a:r>
            <a:r>
              <a:rPr lang="ru-RU" sz="1800" dirty="0" smtClean="0">
                <a:latin typeface="Tahoma" panose="020B0604030504040204" pitchFamily="34" charset="0"/>
                <a:ea typeface="Tahoma" panose="020B0604030504040204" pitchFamily="34" charset="0"/>
                <a:cs typeface="Tahoma" panose="020B0604030504040204" pitchFamily="34" charset="0"/>
              </a:rPr>
              <a:t>.</a:t>
            </a:r>
          </a:p>
        </p:txBody>
      </p:sp>
      <p:sp>
        <p:nvSpPr>
          <p:cNvPr id="8" name="Прямоугольник 7"/>
          <p:cNvSpPr/>
          <p:nvPr/>
        </p:nvSpPr>
        <p:spPr>
          <a:xfrm>
            <a:off x="1" y="4707414"/>
            <a:ext cx="9166170" cy="1323439"/>
          </a:xfrm>
          <a:prstGeom prst="rect">
            <a:avLst/>
          </a:prstGeom>
          <a:solidFill>
            <a:schemeClr val="bg1"/>
          </a:solidFill>
        </p:spPr>
        <p:txBody>
          <a:bodyPr wrap="square">
            <a:spAutoFit/>
          </a:bodyPr>
          <a:lstStyle/>
          <a:p>
            <a:r>
              <a:rPr lang="ru-RU" sz="2000" b="1" dirty="0" smtClean="0">
                <a:latin typeface="Tahoma" panose="020B0604030504040204" pitchFamily="34" charset="0"/>
                <a:ea typeface="Tahoma" panose="020B0604030504040204" pitchFamily="34" charset="0"/>
                <a:cs typeface="Tahoma" panose="020B0604030504040204" pitchFamily="34" charset="0"/>
              </a:rPr>
              <a:t>Примеры </a:t>
            </a:r>
            <a:r>
              <a:rPr lang="ru-RU" sz="2000" b="1" dirty="0">
                <a:latin typeface="Tahoma" panose="020B0604030504040204" pitchFamily="34" charset="0"/>
                <a:ea typeface="Tahoma" panose="020B0604030504040204" pitchFamily="34" charset="0"/>
                <a:cs typeface="Tahoma" panose="020B0604030504040204" pitchFamily="34" charset="0"/>
              </a:rPr>
              <a:t>отрицательной обратной связи: </a:t>
            </a:r>
            <a:r>
              <a:rPr lang="ru-RU" sz="2000" dirty="0">
                <a:latin typeface="Tahoma" panose="020B0604030504040204" pitchFamily="34" charset="0"/>
                <a:ea typeface="Tahoma" panose="020B0604030504040204" pitchFamily="34" charset="0"/>
                <a:cs typeface="Tahoma" panose="020B0604030504040204" pitchFamily="34" charset="0"/>
              </a:rPr>
              <a:t>воздушный кондиционер, температура тела, процентное содержание сахара в крови, кровяное давление, выздоровление, езда на велосипеде, хищники и жертвы, спрос и предложение на рынке, регулирование ассортимента.</a:t>
            </a:r>
          </a:p>
        </p:txBody>
      </p:sp>
    </p:spTree>
    <p:extLst>
      <p:ext uri="{BB962C8B-B14F-4D97-AF65-F5344CB8AC3E}">
        <p14:creationId xmlns:p14="http://schemas.microsoft.com/office/powerpoint/2010/main" val="32165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350388"/>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Отрицательные обратные связи – это механизм саморегуляции.</a:t>
            </a:r>
          </a:p>
        </p:txBody>
      </p:sp>
      <p:sp>
        <p:nvSpPr>
          <p:cNvPr id="4" name="Oval 8"/>
          <p:cNvSpPr>
            <a:spLocks noChangeArrowheads="1"/>
          </p:cNvSpPr>
          <p:nvPr/>
        </p:nvSpPr>
        <p:spPr bwMode="auto">
          <a:xfrm>
            <a:off x="8388424" y="0"/>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Источники: 1) </a:t>
            </a:r>
            <a:r>
              <a:rPr lang="en-US" sz="1000" dirty="0" smtClean="0">
                <a:hlinkClick r:id="rId3"/>
              </a:rPr>
              <a:t>https</a:t>
            </a:r>
            <a:r>
              <a:rPr lang="en-US" sz="1000" dirty="0">
                <a:hlinkClick r:id="rId3"/>
              </a:rPr>
              <a:t>://ru.wikipedia.org/wiki/</a:t>
            </a:r>
            <a:r>
              <a:rPr lang="ru-RU" sz="1000" dirty="0" err="1" smtClean="0">
                <a:hlinkClick r:id="rId3"/>
              </a:rPr>
              <a:t>Положительная_обратная_связь_в_макроэволюции</a:t>
            </a:r>
            <a:r>
              <a:rPr lang="ru-RU" sz="1000" dirty="0" smtClean="0">
                <a:hlinkClick r:id="rId3"/>
              </a:rPr>
              <a:t> 2</a:t>
            </a:r>
            <a:r>
              <a:rPr lang="ru-RU" sz="1000" dirty="0" smtClean="0"/>
              <a:t>) </a:t>
            </a:r>
            <a:r>
              <a:rPr lang="en-US" sz="1000" dirty="0" smtClean="0">
                <a:hlinkClick r:id="rId4"/>
              </a:rPr>
              <a:t>https</a:t>
            </a:r>
            <a:r>
              <a:rPr lang="en-US" sz="1000" dirty="0">
                <a:hlinkClick r:id="rId4"/>
              </a:rPr>
              <a:t>://ru.wikipedia.org/wiki/</a:t>
            </a:r>
            <a:r>
              <a:rPr lang="ru-RU" sz="1000" dirty="0" err="1" smtClean="0">
                <a:hlinkClick r:id="rId4"/>
              </a:rPr>
              <a:t>Отрицательная_обратная_связь</a:t>
            </a:r>
            <a:r>
              <a:rPr lang="ru-RU" sz="1000" dirty="0" smtClean="0"/>
              <a:t> </a:t>
            </a:r>
            <a:endParaRPr lang="ru-RU" sz="1000" dirty="0"/>
          </a:p>
        </p:txBody>
      </p:sp>
      <p:sp>
        <p:nvSpPr>
          <p:cNvPr id="2" name="Прямоугольник 1"/>
          <p:cNvSpPr/>
          <p:nvPr/>
        </p:nvSpPr>
        <p:spPr>
          <a:xfrm>
            <a:off x="-9525" y="1340768"/>
            <a:ext cx="9045773" cy="2585323"/>
          </a:xfrm>
          <a:prstGeom prst="rect">
            <a:avLst/>
          </a:prstGeom>
          <a:solidFill>
            <a:schemeClr val="bg1"/>
          </a:solidFill>
        </p:spPr>
        <p:txBody>
          <a:bodyPr wrap="square">
            <a:spAutoFit/>
          </a:bodyPr>
          <a:lstStyle/>
          <a:p>
            <a:r>
              <a:rPr lang="ru-RU" sz="1800" b="1" dirty="0" smtClean="0">
                <a:latin typeface="Tahoma" panose="020B0604030504040204" pitchFamily="34" charset="0"/>
                <a:ea typeface="Tahoma" panose="020B0604030504040204" pitchFamily="34" charset="0"/>
                <a:cs typeface="Tahoma" panose="020B0604030504040204" pitchFamily="34" charset="0"/>
              </a:rPr>
              <a:t>      Положительная </a:t>
            </a:r>
            <a:r>
              <a:rPr lang="ru-RU" sz="1800" b="1" dirty="0">
                <a:latin typeface="Tahoma" panose="020B0604030504040204" pitchFamily="34" charset="0"/>
                <a:ea typeface="Tahoma" panose="020B0604030504040204" pitchFamily="34" charset="0"/>
                <a:cs typeface="Tahoma" panose="020B0604030504040204" pitchFamily="34" charset="0"/>
              </a:rPr>
              <a:t>обратная связь</a:t>
            </a:r>
            <a:r>
              <a:rPr lang="ru-RU" sz="1800" dirty="0">
                <a:latin typeface="Tahoma" panose="020B0604030504040204" pitchFamily="34" charset="0"/>
                <a:ea typeface="Tahoma" panose="020B0604030504040204" pitchFamily="34" charset="0"/>
                <a:cs typeface="Tahoma" panose="020B0604030504040204" pitchFamily="34" charset="0"/>
              </a:rPr>
              <a:t> — это тип </a:t>
            </a:r>
            <a:r>
              <a:rPr lang="ru-RU" sz="1800" dirty="0">
                <a:latin typeface="Tahoma" panose="020B0604030504040204" pitchFamily="34" charset="0"/>
                <a:ea typeface="Tahoma" panose="020B0604030504040204" pitchFamily="34" charset="0"/>
                <a:cs typeface="Tahoma" panose="020B0604030504040204" pitchFamily="34" charset="0"/>
                <a:hlinkClick r:id="rId5" tooltip="Обратная связь"/>
              </a:rPr>
              <a:t>обратной связи</a:t>
            </a:r>
            <a:r>
              <a:rPr lang="ru-RU" sz="1800" dirty="0">
                <a:latin typeface="Tahoma" panose="020B0604030504040204" pitchFamily="34" charset="0"/>
                <a:ea typeface="Tahoma" panose="020B0604030504040204" pitchFamily="34" charset="0"/>
                <a:cs typeface="Tahoma" panose="020B0604030504040204" pitchFamily="34" charset="0"/>
              </a:rPr>
              <a:t>, при которой выходной </a:t>
            </a:r>
            <a:r>
              <a:rPr lang="ru-RU" sz="1800" dirty="0">
                <a:latin typeface="Tahoma" panose="020B0604030504040204" pitchFamily="34" charset="0"/>
                <a:ea typeface="Tahoma" panose="020B0604030504040204" pitchFamily="34" charset="0"/>
                <a:cs typeface="Tahoma" panose="020B0604030504040204" pitchFamily="34" charset="0"/>
                <a:hlinkClick r:id="rId6" tooltip="Сигнал"/>
              </a:rPr>
              <a:t>сигнал</a:t>
            </a:r>
            <a:r>
              <a:rPr lang="ru-RU" sz="1800" dirty="0">
                <a:latin typeface="Tahoma" panose="020B0604030504040204" pitchFamily="34" charset="0"/>
                <a:ea typeface="Tahoma" panose="020B0604030504040204" pitchFamily="34" charset="0"/>
                <a:cs typeface="Tahoma" panose="020B0604030504040204" pitchFamily="34" charset="0"/>
              </a:rPr>
              <a:t> усиливает действие входного сигнала. </a:t>
            </a:r>
            <a:r>
              <a:rPr lang="ru-RU" sz="1800" b="1" dirty="0" smtClean="0">
                <a:latin typeface="Tahoma" panose="020B0604030504040204" pitchFamily="34" charset="0"/>
                <a:ea typeface="Tahoma" panose="020B0604030504040204" pitchFamily="34" charset="0"/>
                <a:cs typeface="Tahoma" panose="020B0604030504040204" pitchFamily="34" charset="0"/>
              </a:rPr>
              <a:t>Отрицательная </a:t>
            </a:r>
            <a:r>
              <a:rPr lang="ru-RU" sz="1800" b="1" dirty="0">
                <a:latin typeface="Tahoma" panose="020B0604030504040204" pitchFamily="34" charset="0"/>
                <a:ea typeface="Tahoma" panose="020B0604030504040204" pitchFamily="34" charset="0"/>
                <a:cs typeface="Tahoma" panose="020B0604030504040204" pitchFamily="34" charset="0"/>
              </a:rPr>
              <a:t>обратная связь</a:t>
            </a:r>
            <a:r>
              <a:rPr lang="ru-RU" sz="1800" dirty="0">
                <a:latin typeface="Tahoma" panose="020B0604030504040204" pitchFamily="34" charset="0"/>
                <a:ea typeface="Tahoma" panose="020B0604030504040204" pitchFamily="34" charset="0"/>
                <a:cs typeface="Tahoma" panose="020B0604030504040204" pitchFamily="34" charset="0"/>
              </a:rPr>
              <a:t> — это такое влияние выхода системы на вход («обратное»), которое уменьшает действие входного сигнала на систему</a:t>
            </a:r>
            <a:r>
              <a:rPr lang="ru-RU" sz="1800" dirty="0" smtClean="0">
                <a:latin typeface="Tahoma" panose="020B0604030504040204" pitchFamily="34" charset="0"/>
                <a:ea typeface="Tahoma" panose="020B0604030504040204" pitchFamily="34" charset="0"/>
                <a:cs typeface="Tahoma" panose="020B0604030504040204" pitchFamily="34" charset="0"/>
              </a:rPr>
              <a:t>.</a:t>
            </a:r>
          </a:p>
          <a:p>
            <a:r>
              <a:rPr lang="ru-RU" sz="1800" dirty="0" smtClean="0">
                <a:latin typeface="Tahoma" panose="020B0604030504040204" pitchFamily="34" charset="0"/>
                <a:ea typeface="Tahoma" panose="020B0604030504040204" pitchFamily="34" charset="0"/>
                <a:cs typeface="Tahoma" panose="020B0604030504040204" pitchFamily="34" charset="0"/>
              </a:rPr>
              <a:t>      Положительная </a:t>
            </a:r>
            <a:r>
              <a:rPr lang="ru-RU" sz="1800" dirty="0">
                <a:latin typeface="Tahoma" panose="020B0604030504040204" pitchFamily="34" charset="0"/>
                <a:ea typeface="Tahoma" panose="020B0604030504040204" pitchFamily="34" charset="0"/>
                <a:cs typeface="Tahoma" panose="020B0604030504040204" pitchFamily="34" charset="0"/>
              </a:rPr>
              <a:t>обратная связь вызывает </a:t>
            </a:r>
            <a:r>
              <a:rPr lang="ru-RU" sz="1800" b="1" dirty="0">
                <a:latin typeface="Tahoma" panose="020B0604030504040204" pitchFamily="34" charset="0"/>
                <a:ea typeface="Tahoma" panose="020B0604030504040204" pitchFamily="34" charset="0"/>
                <a:cs typeface="Tahoma" panose="020B0604030504040204" pitchFamily="34" charset="0"/>
              </a:rPr>
              <a:t>рассогласование системы</a:t>
            </a:r>
            <a:r>
              <a:rPr lang="ru-RU" sz="1800" dirty="0">
                <a:latin typeface="Tahoma" panose="020B0604030504040204" pitchFamily="34" charset="0"/>
                <a:ea typeface="Tahoma" panose="020B0604030504040204" pitchFamily="34" charset="0"/>
                <a:cs typeface="Tahoma" panose="020B0604030504040204" pitchFamily="34" charset="0"/>
              </a:rPr>
              <a:t>. Действие механизма </a:t>
            </a:r>
            <a:r>
              <a:rPr lang="ru-RU" sz="1800" dirty="0" smtClean="0">
                <a:latin typeface="Tahoma" panose="020B0604030504040204" pitchFamily="34" charset="0"/>
                <a:ea typeface="Tahoma" panose="020B0604030504040204" pitchFamily="34" charset="0"/>
                <a:cs typeface="Tahoma" panose="020B0604030504040204" pitchFamily="34" charset="0"/>
              </a:rPr>
              <a:t>положительной </a:t>
            </a:r>
            <a:r>
              <a:rPr lang="ru-RU" sz="1800" dirty="0">
                <a:latin typeface="Tahoma" panose="020B0604030504040204" pitchFamily="34" charset="0"/>
                <a:ea typeface="Tahoma" panose="020B0604030504040204" pitchFamily="34" charset="0"/>
                <a:cs typeface="Tahoma" panose="020B0604030504040204" pitchFamily="34" charset="0"/>
              </a:rPr>
              <a:t>обратной связи </a:t>
            </a:r>
            <a:r>
              <a:rPr lang="ru-RU" sz="1800" dirty="0" smtClean="0">
                <a:latin typeface="Tahoma" panose="020B0604030504040204" pitchFamily="34" charset="0"/>
                <a:ea typeface="Tahoma" panose="020B0604030504040204" pitchFamily="34" charset="0"/>
                <a:cs typeface="Tahoma" panose="020B0604030504040204" pitchFamily="34" charset="0"/>
              </a:rPr>
              <a:t>ведет </a:t>
            </a:r>
            <a:r>
              <a:rPr lang="ru-RU" sz="1800" dirty="0">
                <a:latin typeface="Tahoma" panose="020B0604030504040204" pitchFamily="34" charset="0"/>
                <a:ea typeface="Tahoma" panose="020B0604030504040204" pitchFamily="34" charset="0"/>
                <a:cs typeface="Tahoma" panose="020B0604030504040204" pitchFamily="34" charset="0"/>
              </a:rPr>
              <a:t>к тому, что система начинает развиваться </a:t>
            </a:r>
            <a:r>
              <a:rPr lang="ru-RU" sz="1800" dirty="0" smtClean="0">
                <a:latin typeface="Tahoma" panose="020B0604030504040204" pitchFamily="34" charset="0"/>
                <a:ea typeface="Tahoma" panose="020B0604030504040204" pitchFamily="34" charset="0"/>
                <a:cs typeface="Tahoma" panose="020B0604030504040204" pitchFamily="34" charset="0"/>
              </a:rPr>
              <a:t>в </a:t>
            </a:r>
            <a:r>
              <a:rPr lang="ru-RU" sz="1800" b="1" dirty="0" smtClean="0">
                <a:latin typeface="Tahoma" panose="020B0604030504040204" pitchFamily="34" charset="0"/>
                <a:ea typeface="Tahoma" panose="020B0604030504040204" pitchFamily="34" charset="0"/>
                <a:cs typeface="Tahoma" panose="020B0604030504040204" pitchFamily="34" charset="0"/>
              </a:rPr>
              <a:t>режиме обострения</a:t>
            </a:r>
            <a:r>
              <a:rPr lang="ru-RU" sz="1800" dirty="0" smtClean="0">
                <a:latin typeface="Tahoma" panose="020B0604030504040204" pitchFamily="34" charset="0"/>
                <a:ea typeface="Tahoma" panose="020B0604030504040204" pitchFamily="34" charset="0"/>
                <a:cs typeface="Tahoma" panose="020B0604030504040204" pitchFamily="34" charset="0"/>
              </a:rPr>
              <a:t>.</a:t>
            </a:r>
            <a:r>
              <a:rPr lang="ru-RU" sz="1800" dirty="0">
                <a:latin typeface="Tahoma" panose="020B0604030504040204" pitchFamily="34" charset="0"/>
                <a:ea typeface="Tahoma" panose="020B0604030504040204" pitchFamily="34" charset="0"/>
                <a:cs typeface="Tahoma" panose="020B0604030504040204" pitchFamily="34" charset="0"/>
              </a:rPr>
              <a:t> </a:t>
            </a:r>
            <a:r>
              <a:rPr lang="ru-RU" sz="1800" dirty="0" smtClean="0">
                <a:latin typeface="Tahoma" panose="020B0604030504040204" pitchFamily="34" charset="0"/>
                <a:ea typeface="Tahoma" panose="020B0604030504040204" pitchFamily="34" charset="0"/>
                <a:cs typeface="Tahoma" panose="020B0604030504040204" pitchFamily="34" charset="0"/>
              </a:rPr>
              <a:t>Дальше, </a:t>
            </a:r>
            <a:r>
              <a:rPr lang="ru-RU" sz="1800" dirty="0">
                <a:latin typeface="Tahoma" panose="020B0604030504040204" pitchFamily="34" charset="0"/>
                <a:ea typeface="Tahoma" panose="020B0604030504040204" pitchFamily="34" charset="0"/>
                <a:cs typeface="Tahoma" panose="020B0604030504040204" pitchFamily="34" charset="0"/>
              </a:rPr>
              <a:t>система либо разрушится </a:t>
            </a:r>
            <a:r>
              <a:rPr lang="ru-RU" sz="1800" dirty="0" smtClean="0">
                <a:latin typeface="Tahoma" panose="020B0604030504040204" pitchFamily="34" charset="0"/>
                <a:ea typeface="Tahoma" panose="020B0604030504040204" pitchFamily="34" charset="0"/>
                <a:cs typeface="Tahoma" panose="020B0604030504040204" pitchFamily="34" charset="0"/>
              </a:rPr>
              <a:t>(погибнет</a:t>
            </a:r>
            <a:r>
              <a:rPr lang="ru-RU" sz="1800" dirty="0">
                <a:latin typeface="Tahoma" panose="020B0604030504040204" pitchFamily="34" charset="0"/>
                <a:ea typeface="Tahoma" panose="020B0604030504040204" pitchFamily="34" charset="0"/>
                <a:cs typeface="Tahoma" panose="020B0604030504040204" pitchFamily="34" charset="0"/>
              </a:rPr>
              <a:t>), либо сможет трансформироваться в более устойчивую систему, если в ней начнут действовать </a:t>
            </a:r>
            <a:r>
              <a:rPr lang="ru-RU" sz="1800" dirty="0">
                <a:latin typeface="Tahoma" panose="020B0604030504040204" pitchFamily="34" charset="0"/>
                <a:ea typeface="Tahoma" panose="020B0604030504040204" pitchFamily="34" charset="0"/>
                <a:cs typeface="Tahoma" panose="020B0604030504040204" pitchFamily="34" charset="0"/>
                <a:hlinkClick r:id="rId7" tooltip="Отрицательная обратная связь"/>
              </a:rPr>
              <a:t>отрицательные обратные связи</a:t>
            </a:r>
            <a:r>
              <a:rPr lang="ru-RU" sz="1800" dirty="0">
                <a:latin typeface="Tahoma" panose="020B0604030504040204" pitchFamily="34" charset="0"/>
                <a:ea typeface="Tahoma" panose="020B0604030504040204" pitchFamily="34" charset="0"/>
                <a:cs typeface="Tahoma" panose="020B0604030504040204" pitchFamily="34" charset="0"/>
              </a:rPr>
              <a:t>.</a:t>
            </a:r>
          </a:p>
        </p:txBody>
      </p:sp>
      <p:pic>
        <p:nvPicPr>
          <p:cNvPr id="5" name="Рисунок 4"/>
          <p:cNvPicPr>
            <a:picLocks noChangeAspect="1"/>
          </p:cNvPicPr>
          <p:nvPr/>
        </p:nvPicPr>
        <p:blipFill>
          <a:blip r:embed="rId8"/>
          <a:stretch>
            <a:fillRect/>
          </a:stretch>
        </p:blipFill>
        <p:spPr>
          <a:xfrm>
            <a:off x="323528" y="4060134"/>
            <a:ext cx="3034730" cy="2447793"/>
          </a:xfrm>
          <a:prstGeom prst="rect">
            <a:avLst/>
          </a:prstGeom>
        </p:spPr>
      </p:pic>
      <p:sp>
        <p:nvSpPr>
          <p:cNvPr id="8" name="Прямоугольник 7"/>
          <p:cNvSpPr/>
          <p:nvPr/>
        </p:nvSpPr>
        <p:spPr>
          <a:xfrm>
            <a:off x="3519259" y="4060134"/>
            <a:ext cx="5530274" cy="2308324"/>
          </a:xfrm>
          <a:prstGeom prst="rect">
            <a:avLst/>
          </a:prstGeom>
          <a:solidFill>
            <a:schemeClr val="bg1"/>
          </a:solidFill>
        </p:spPr>
        <p:txBody>
          <a:bodyPr wrap="square">
            <a:spAutoFit/>
          </a:bodyPr>
          <a:lstStyle/>
          <a:p>
            <a:r>
              <a:rPr lang="ru-RU" sz="1600" dirty="0">
                <a:latin typeface="Tahoma" panose="020B0604030504040204" pitchFamily="34" charset="0"/>
                <a:ea typeface="Tahoma" panose="020B0604030504040204" pitchFamily="34" charset="0"/>
                <a:cs typeface="Tahoma" panose="020B0604030504040204" pitchFamily="34" charset="0"/>
              </a:rPr>
              <a:t>Если обратная связь может полностью компенсировать («заглушить») входящий сигнал, система относится к классу </a:t>
            </a:r>
            <a:r>
              <a:rPr lang="ru-RU" sz="1600" dirty="0" smtClean="0">
                <a:latin typeface="Tahoma" panose="020B0604030504040204" pitchFamily="34" charset="0"/>
                <a:ea typeface="Tahoma" panose="020B0604030504040204" pitchFamily="34" charset="0"/>
                <a:cs typeface="Tahoma" panose="020B0604030504040204" pitchFamily="34" charset="0"/>
                <a:hlinkClick r:id="rId9" tooltip="Регулятор (теория управления)"/>
              </a:rPr>
              <a:t>регуляторов</a:t>
            </a:r>
            <a:r>
              <a:rPr lang="ru-RU" sz="1600" dirty="0" smtClean="0">
                <a:latin typeface="Tahoma" panose="020B0604030504040204" pitchFamily="34" charset="0"/>
                <a:ea typeface="Tahoma" panose="020B0604030504040204" pitchFamily="34" charset="0"/>
                <a:cs typeface="Tahoma" panose="020B0604030504040204" pitchFamily="34" charset="0"/>
              </a:rPr>
              <a:t>.</a:t>
            </a:r>
            <a:endParaRPr lang="ru-RU" sz="1600" dirty="0">
              <a:latin typeface="Tahoma" panose="020B0604030504040204" pitchFamily="34" charset="0"/>
              <a:ea typeface="Tahoma" panose="020B0604030504040204" pitchFamily="34" charset="0"/>
              <a:cs typeface="Tahoma" panose="020B0604030504040204" pitchFamily="34" charset="0"/>
            </a:endParaRPr>
          </a:p>
          <a:p>
            <a:r>
              <a:rPr lang="ru-RU" sz="1600" b="1" dirty="0" smtClean="0">
                <a:latin typeface="Tahoma" panose="020B0604030504040204" pitchFamily="34" charset="0"/>
                <a:ea typeface="Tahoma" panose="020B0604030504040204" pitchFamily="34" charset="0"/>
                <a:cs typeface="Tahoma" panose="020B0604030504040204" pitchFamily="34" charset="0"/>
              </a:rPr>
              <a:t>Бытовой пример: </a:t>
            </a:r>
            <a:r>
              <a:rPr lang="ru-RU" sz="1600" dirty="0">
                <a:latin typeface="Tahoma" panose="020B0604030504040204" pitchFamily="34" charset="0"/>
                <a:ea typeface="Tahoma" panose="020B0604030504040204" pitchFamily="34" charset="0"/>
                <a:cs typeface="Tahoma" panose="020B0604030504040204" pitchFamily="34" charset="0"/>
              </a:rPr>
              <a:t>Одним из самых простых примеров может служить устройство простейшего сливного бачка. По мере наполнения сливного бачка уровень воды в нём поднимается, что приводит к всплыванию поплавка, который блокирует дальнейшее поступление воды.</a:t>
            </a:r>
          </a:p>
        </p:txBody>
      </p:sp>
    </p:spTree>
    <p:extLst>
      <p:ext uri="{BB962C8B-B14F-4D97-AF65-F5344CB8AC3E}">
        <p14:creationId xmlns:p14="http://schemas.microsoft.com/office/powerpoint/2010/main" val="4158909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350388"/>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Отрицательные обратные связи – это механизм саморегуляции в системах.</a:t>
            </a:r>
          </a:p>
        </p:txBody>
      </p:sp>
      <p:sp>
        <p:nvSpPr>
          <p:cNvPr id="4" name="Oval 8"/>
          <p:cNvSpPr>
            <a:spLocks noChangeArrowheads="1"/>
          </p:cNvSpPr>
          <p:nvPr/>
        </p:nvSpPr>
        <p:spPr bwMode="auto">
          <a:xfrm>
            <a:off x="8388424" y="0"/>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Источники:</a:t>
            </a:r>
            <a:endParaRPr lang="ru-RU" sz="1000" dirty="0"/>
          </a:p>
        </p:txBody>
      </p:sp>
      <p:sp>
        <p:nvSpPr>
          <p:cNvPr id="2" name="Прямоугольник 1"/>
          <p:cNvSpPr/>
          <p:nvPr/>
        </p:nvSpPr>
        <p:spPr>
          <a:xfrm>
            <a:off x="-9525" y="1340768"/>
            <a:ext cx="9045773" cy="1354217"/>
          </a:xfrm>
          <a:prstGeom prst="rect">
            <a:avLst/>
          </a:prstGeom>
          <a:solidFill>
            <a:schemeClr val="bg1"/>
          </a:solidFill>
        </p:spPr>
        <p:txBody>
          <a:bodyPr wrap="square">
            <a:spAutoFit/>
          </a:bodyPr>
          <a:lstStyle/>
          <a:p>
            <a:r>
              <a:rPr lang="ru-RU" sz="1800" b="1" dirty="0" smtClean="0">
                <a:latin typeface="Tahoma" panose="020B0604030504040204" pitchFamily="34" charset="0"/>
                <a:ea typeface="Tahoma" panose="020B0604030504040204" pitchFamily="34" charset="0"/>
                <a:cs typeface="Tahoma" panose="020B0604030504040204" pitchFamily="34" charset="0"/>
              </a:rPr>
              <a:t>     </a:t>
            </a:r>
            <a:r>
              <a:rPr lang="ru-RU" sz="1600" dirty="0">
                <a:latin typeface="Tahoma" panose="020B0604030504040204" pitchFamily="34" charset="0"/>
                <a:ea typeface="Tahoma" panose="020B0604030504040204" pitchFamily="34" charset="0"/>
                <a:cs typeface="Tahoma" panose="020B0604030504040204" pitchFamily="34" charset="0"/>
              </a:rPr>
              <a:t>Таким образом,  </a:t>
            </a:r>
            <a:r>
              <a:rPr lang="ru-RU" sz="1600" b="1" dirty="0">
                <a:latin typeface="Tahoma" panose="020B0604030504040204" pitchFamily="34" charset="0"/>
                <a:ea typeface="Tahoma" panose="020B0604030504040204" pitchFamily="34" charset="0"/>
                <a:cs typeface="Tahoma" panose="020B0604030504040204" pitchFamily="34" charset="0"/>
              </a:rPr>
              <a:t>отрицательная обратная связь способствует восстановлению равновесия в системе</a:t>
            </a:r>
            <a:r>
              <a:rPr lang="ru-RU" sz="1600" dirty="0">
                <a:latin typeface="Tahoma" panose="020B0604030504040204" pitchFamily="34" charset="0"/>
                <a:ea typeface="Tahoma" panose="020B0604030504040204" pitchFamily="34" charset="0"/>
                <a:cs typeface="Tahoma" panose="020B0604030504040204" pitchFamily="34" charset="0"/>
              </a:rPr>
              <a:t>, нарушенного внешним воздействием или некими внутренними причинами, а </a:t>
            </a:r>
            <a:r>
              <a:rPr lang="ru-RU" sz="1600" b="1" dirty="0">
                <a:latin typeface="Tahoma" panose="020B0604030504040204" pitchFamily="34" charset="0"/>
                <a:ea typeface="Tahoma" panose="020B0604030504040204" pitchFamily="34" charset="0"/>
                <a:cs typeface="Tahoma" panose="020B0604030504040204" pitchFamily="34" charset="0"/>
              </a:rPr>
              <a:t>положительная — усиливает отклонение от равновесного состояния </a:t>
            </a:r>
            <a:r>
              <a:rPr lang="ru-RU" sz="1600" dirty="0">
                <a:latin typeface="Tahoma" panose="020B0604030504040204" pitchFamily="34" charset="0"/>
                <a:ea typeface="Tahoma" panose="020B0604030504040204" pitchFamily="34" charset="0"/>
                <a:cs typeface="Tahoma" panose="020B0604030504040204" pitchFamily="34" charset="0"/>
              </a:rPr>
              <a:t>по сравнению с его величиной в системе без такой обратной связи</a:t>
            </a:r>
            <a:r>
              <a:rPr lang="ru-RU" sz="1600" dirty="0" smtClean="0">
                <a:latin typeface="Tahoma" panose="020B0604030504040204" pitchFamily="34" charset="0"/>
                <a:ea typeface="Tahoma" panose="020B0604030504040204" pitchFamily="34" charset="0"/>
                <a:cs typeface="Tahoma" panose="020B0604030504040204" pitchFamily="34" charset="0"/>
              </a:rPr>
              <a:t>. </a:t>
            </a:r>
            <a:r>
              <a:rPr lang="en-US" sz="1000" dirty="0"/>
              <a:t>https://studfiles.net/preview/6129687/page:4/</a:t>
            </a:r>
            <a:endParaRPr lang="ru-RU" sz="1000" dirty="0"/>
          </a:p>
          <a:p>
            <a:endParaRPr lang="ru-RU" sz="1600" dirty="0">
              <a:latin typeface="Tahoma" panose="020B0604030504040204" pitchFamily="34" charset="0"/>
              <a:ea typeface="Tahoma" panose="020B0604030504040204" pitchFamily="34" charset="0"/>
              <a:cs typeface="Tahoma" panose="020B0604030504040204" pitchFamily="34" charset="0"/>
            </a:endParaRPr>
          </a:p>
        </p:txBody>
      </p:sp>
      <p:sp>
        <p:nvSpPr>
          <p:cNvPr id="8" name="Прямоугольник 7"/>
          <p:cNvSpPr/>
          <p:nvPr/>
        </p:nvSpPr>
        <p:spPr>
          <a:xfrm>
            <a:off x="0" y="2564904"/>
            <a:ext cx="9134475" cy="4093428"/>
          </a:xfrm>
          <a:prstGeom prst="rect">
            <a:avLst/>
          </a:prstGeom>
          <a:solidFill>
            <a:schemeClr val="bg1"/>
          </a:solidFill>
        </p:spPr>
        <p:txBody>
          <a:bodyPr wrap="square">
            <a:spAutoFit/>
          </a:bodyPr>
          <a:lstStyle/>
          <a:p>
            <a:r>
              <a:rPr lang="ru-RU" sz="1600" dirty="0" smtClean="0">
                <a:latin typeface="Tahoma" panose="020B0604030504040204" pitchFamily="34" charset="0"/>
                <a:ea typeface="Tahoma" panose="020B0604030504040204" pitchFamily="34" charset="0"/>
                <a:cs typeface="Tahoma" panose="020B0604030504040204" pitchFamily="34" charset="0"/>
              </a:rPr>
              <a:t>Роль отрицательных обратных связей в экономике страны выполняют свободные цены.</a:t>
            </a:r>
          </a:p>
          <a:p>
            <a:endParaRPr lang="ru-RU" sz="1600" b="1" dirty="0"/>
          </a:p>
          <a:p>
            <a:r>
              <a:rPr lang="ru-RU" sz="1600" b="1" dirty="0" smtClean="0">
                <a:latin typeface="Tahoma" panose="020B0604030504040204" pitchFamily="34" charset="0"/>
                <a:ea typeface="Tahoma" panose="020B0604030504040204" pitchFamily="34" charset="0"/>
                <a:cs typeface="Tahoma" panose="020B0604030504040204" pitchFamily="34" charset="0"/>
              </a:rPr>
              <a:t>Пример. </a:t>
            </a:r>
            <a:r>
              <a:rPr lang="ru-RU" sz="1600" dirty="0">
                <a:latin typeface="Tahoma" panose="020B0604030504040204" pitchFamily="34" charset="0"/>
                <a:ea typeface="Tahoma" panose="020B0604030504040204" pitchFamily="34" charset="0"/>
                <a:cs typeface="Tahoma" panose="020B0604030504040204" pitchFamily="34" charset="0"/>
              </a:rPr>
              <a:t>Экономика, представляющая собой сложную систему, обладает развитым механизмом обратных связей. В частности</a:t>
            </a:r>
            <a:r>
              <a:rPr lang="ru-RU" sz="1600" dirty="0" smtClean="0">
                <a:latin typeface="Tahoma" panose="020B0604030504040204" pitchFamily="34" charset="0"/>
                <a:ea typeface="Tahoma" panose="020B0604030504040204" pitchFamily="34" charset="0"/>
                <a:cs typeface="Tahoma" panose="020B0604030504040204" pitchFamily="34" charset="0"/>
              </a:rPr>
              <a:t>, </a:t>
            </a:r>
            <a:r>
              <a:rPr lang="ru-RU" sz="1600" b="1" dirty="0" smtClean="0">
                <a:latin typeface="Tahoma" panose="020B0604030504040204" pitchFamily="34" charset="0"/>
                <a:ea typeface="Tahoma" panose="020B0604030504040204" pitchFamily="34" charset="0"/>
                <a:cs typeface="Tahoma" panose="020B0604030504040204" pitchFamily="34" charset="0"/>
              </a:rPr>
              <a:t>рынок, играя роль стабилизатора экономики, имеет в своей основе именно отрицательные обратные связи</a:t>
            </a:r>
            <a:r>
              <a:rPr lang="ru-RU" sz="1600" dirty="0" smtClean="0">
                <a:latin typeface="Tahoma" panose="020B0604030504040204" pitchFamily="34" charset="0"/>
                <a:ea typeface="Tahoma" panose="020B0604030504040204" pitchFamily="34" charset="0"/>
                <a:cs typeface="Tahoma" panose="020B0604030504040204" pitchFamily="34" charset="0"/>
              </a:rPr>
              <a:t>. </a:t>
            </a:r>
            <a:r>
              <a:rPr lang="ru-RU" sz="1600" dirty="0">
                <a:latin typeface="Tahoma" panose="020B0604030504040204" pitchFamily="34" charset="0"/>
                <a:ea typeface="Tahoma" panose="020B0604030504040204" pitchFamily="34" charset="0"/>
                <a:cs typeface="Tahoma" panose="020B0604030504040204" pitchFamily="34" charset="0"/>
              </a:rPr>
              <a:t>При недостаточном выпуске товаров цены </a:t>
            </a:r>
            <a:r>
              <a:rPr lang="ru-RU" sz="1600" dirty="0" smtClean="0">
                <a:latin typeface="Tahoma" panose="020B0604030504040204" pitchFamily="34" charset="0"/>
                <a:ea typeface="Tahoma" panose="020B0604030504040204" pitchFamily="34" charset="0"/>
                <a:cs typeface="Tahoma" panose="020B0604030504040204" pitchFamily="34" charset="0"/>
              </a:rPr>
              <a:t>на </a:t>
            </a:r>
            <a:r>
              <a:rPr lang="ru-RU" sz="1600" dirty="0">
                <a:latin typeface="Tahoma" panose="020B0604030504040204" pitchFamily="34" charset="0"/>
                <a:ea typeface="Tahoma" panose="020B0604030504040204" pitchFamily="34" charset="0"/>
                <a:cs typeface="Tahoma" panose="020B0604030504040204" pitchFamily="34" charset="0"/>
              </a:rPr>
              <a:t>них повышаются, в результате чего появляются дополнительные стимулы к расширению производства, что приводит к увеличению вложений средств на вход системы, и как следствие к увеличению производства до необходимого уровня. И наоборот, рост выпуска продукции приводит к снижению цен на рынке и, следовательно, к уменьшению средств, поступающих на вход хозяйственной системы</a:t>
            </a:r>
            <a:r>
              <a:rPr lang="ru-RU" sz="1600" dirty="0" smtClean="0">
                <a:latin typeface="Tahoma" panose="020B0604030504040204" pitchFamily="34" charset="0"/>
                <a:ea typeface="Tahoma" panose="020B0604030504040204" pitchFamily="34" charset="0"/>
                <a:cs typeface="Tahoma" panose="020B0604030504040204" pitchFamily="34" charset="0"/>
              </a:rPr>
              <a:t>. </a:t>
            </a:r>
          </a:p>
          <a:p>
            <a:r>
              <a:rPr lang="ru-RU" sz="1000" dirty="0" smtClean="0">
                <a:latin typeface="Tahoma" panose="020B0604030504040204" pitchFamily="34" charset="0"/>
                <a:ea typeface="Tahoma" panose="020B0604030504040204" pitchFamily="34" charset="0"/>
                <a:cs typeface="Tahoma" panose="020B0604030504040204" pitchFamily="34" charset="0"/>
              </a:rPr>
              <a:t>Ист.: </a:t>
            </a:r>
            <a:r>
              <a:rPr lang="en-US" sz="1000" dirty="0">
                <a:latin typeface="Tahoma" panose="020B0604030504040204" pitchFamily="34" charset="0"/>
                <a:ea typeface="Tahoma" panose="020B0604030504040204" pitchFamily="34" charset="0"/>
                <a:cs typeface="Tahoma" panose="020B0604030504040204" pitchFamily="34" charset="0"/>
                <a:hlinkClick r:id="rId3"/>
              </a:rPr>
              <a:t>https://</a:t>
            </a:r>
            <a:r>
              <a:rPr lang="en-US" sz="1000" dirty="0" smtClean="0">
                <a:latin typeface="Tahoma" panose="020B0604030504040204" pitchFamily="34" charset="0"/>
                <a:ea typeface="Tahoma" panose="020B0604030504040204" pitchFamily="34" charset="0"/>
                <a:cs typeface="Tahoma" panose="020B0604030504040204" pitchFamily="34" charset="0"/>
                <a:hlinkClick r:id="rId3"/>
              </a:rPr>
              <a:t>isuisa.livejournal.com/22494.html</a:t>
            </a:r>
            <a:endParaRPr lang="ru-RU" sz="1000" dirty="0" smtClean="0">
              <a:latin typeface="Tahoma" panose="020B0604030504040204" pitchFamily="34" charset="0"/>
              <a:ea typeface="Tahoma" panose="020B0604030504040204" pitchFamily="34" charset="0"/>
              <a:cs typeface="Tahoma" panose="020B0604030504040204" pitchFamily="34" charset="0"/>
            </a:endParaRPr>
          </a:p>
          <a:p>
            <a:endParaRPr lang="ru-RU" sz="1200" dirty="0">
              <a:latin typeface="Tahoma" panose="020B0604030504040204" pitchFamily="34" charset="0"/>
              <a:ea typeface="Tahoma" panose="020B0604030504040204" pitchFamily="34" charset="0"/>
              <a:cs typeface="Tahoma" panose="020B0604030504040204" pitchFamily="34" charset="0"/>
            </a:endParaRPr>
          </a:p>
          <a:p>
            <a:r>
              <a:rPr lang="ru-RU" sz="1200" dirty="0" smtClean="0">
                <a:latin typeface="Tahoma" panose="020B0604030504040204" pitchFamily="34" charset="0"/>
                <a:ea typeface="Tahoma" panose="020B0604030504040204" pitchFamily="34" charset="0"/>
                <a:cs typeface="Tahoma" panose="020B0604030504040204" pitchFamily="34" charset="0"/>
              </a:rPr>
              <a:t>Подобных примеров в экономике можно привести много. Государство не должно вмешиваться в рыночный механизм формирования цен. По мнению, Алана </a:t>
            </a:r>
            <a:r>
              <a:rPr lang="ru-RU" sz="1200" dirty="0" err="1" smtClean="0">
                <a:latin typeface="Tahoma" panose="020B0604030504040204" pitchFamily="34" charset="0"/>
                <a:ea typeface="Tahoma" panose="020B0604030504040204" pitchFamily="34" charset="0"/>
                <a:cs typeface="Tahoma" panose="020B0604030504040204" pitchFamily="34" charset="0"/>
              </a:rPr>
              <a:t>Гринспена</a:t>
            </a:r>
            <a:r>
              <a:rPr lang="ru-RU" sz="1200" dirty="0" smtClean="0">
                <a:latin typeface="Tahoma" panose="020B0604030504040204" pitchFamily="34" charset="0"/>
                <a:ea typeface="Tahoma" panose="020B0604030504040204" pitchFamily="34" charset="0"/>
                <a:cs typeface="Tahoma" panose="020B0604030504040204" pitchFamily="34" charset="0"/>
              </a:rPr>
              <a:t> и Милтона Фридмана, «Обращение государства к контролю цен является самым большим заблуждением. Пытаться навязывать цены и контролировать зарплаты в системе экономики не просто аморально, но гибельно для экономики» (конец цитаты). Проведение социальной политики должно заключаться только в распределении доходов. Государство не должно вмешиваться в рынок (за исключением совсем немногочисленных случаев «провалов рынка»).</a:t>
            </a:r>
            <a:endParaRPr lang="ru-RU"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0836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84261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Саморегулирующиеся контуры в экономике страны.</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0"/>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a:t>
            </a:r>
            <a:endParaRPr lang="ru-RU" sz="1000" dirty="0"/>
          </a:p>
        </p:txBody>
      </p:sp>
      <p:sp>
        <p:nvSpPr>
          <p:cNvPr id="2" name="Прямоугольник 1"/>
          <p:cNvSpPr/>
          <p:nvPr/>
        </p:nvSpPr>
        <p:spPr>
          <a:xfrm>
            <a:off x="25102" y="1869590"/>
            <a:ext cx="9109373" cy="1738938"/>
          </a:xfrm>
          <a:prstGeom prst="rect">
            <a:avLst/>
          </a:prstGeom>
          <a:solidFill>
            <a:schemeClr val="bg1"/>
          </a:solidFill>
        </p:spPr>
        <p:txBody>
          <a:bodyPr wrap="square">
            <a:spAutoFit/>
          </a:bodyPr>
          <a:lstStyle/>
          <a:p>
            <a:r>
              <a:rPr lang="ru-RU" sz="1800" dirty="0" smtClean="0">
                <a:latin typeface="Tahoma" panose="020B0604030504040204" pitchFamily="34" charset="0"/>
                <a:ea typeface="Tahoma" panose="020B0604030504040204" pitchFamily="34" charset="0"/>
                <a:cs typeface="Tahoma" panose="020B0604030504040204" pitchFamily="34" charset="0"/>
              </a:rPr>
              <a:t>- Свободные цены на товары и услуги</a:t>
            </a:r>
          </a:p>
          <a:p>
            <a:r>
              <a:rPr lang="ru-RU" sz="1800" dirty="0" smtClean="0">
                <a:latin typeface="Tahoma" panose="020B0604030504040204" pitchFamily="34" charset="0"/>
                <a:ea typeface="Tahoma" panose="020B0604030504040204" pitchFamily="34" charset="0"/>
                <a:cs typeface="Tahoma" panose="020B0604030504040204" pitchFamily="34" charset="0"/>
              </a:rPr>
              <a:t>- Свободный обменный курс национальной валюты (поддержка золотовалютными резервами только для сглаживания краткосрочных спекулятивных колебаний - ?)</a:t>
            </a:r>
          </a:p>
          <a:p>
            <a:r>
              <a:rPr lang="ru-RU" sz="1800" dirty="0" smtClean="0">
                <a:latin typeface="Tahoma" panose="020B0604030504040204" pitchFamily="34" charset="0"/>
                <a:ea typeface="Tahoma" panose="020B0604030504040204" pitchFamily="34" charset="0"/>
                <a:cs typeface="Tahoma" panose="020B0604030504040204" pitchFamily="34" charset="0"/>
              </a:rPr>
              <a:t>- Свободный уровень оплаты труда (до последнего времени в Германии не существовало института в виде «минимальной зарплаты»).</a:t>
            </a:r>
          </a:p>
          <a:p>
            <a:r>
              <a:rPr lang="ru-RU" sz="1700" dirty="0" smtClean="0">
                <a:latin typeface="Tahoma" panose="020B0604030504040204" pitchFamily="34" charset="0"/>
              </a:rPr>
              <a:t>- Свободные процентные ставки на рынке капитала.</a:t>
            </a:r>
          </a:p>
        </p:txBody>
      </p:sp>
    </p:spTree>
    <p:extLst>
      <p:ext uri="{BB962C8B-B14F-4D97-AF65-F5344CB8AC3E}">
        <p14:creationId xmlns:p14="http://schemas.microsoft.com/office/powerpoint/2010/main" val="2164989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ChangeArrowheads="1"/>
          </p:cNvSpPr>
          <p:nvPr/>
        </p:nvSpPr>
        <p:spPr bwMode="auto">
          <a:xfrm>
            <a:off x="629820" y="487025"/>
            <a:ext cx="8514180" cy="6370975"/>
          </a:xfrm>
          <a:prstGeom prst="rect">
            <a:avLst/>
          </a:prstGeom>
          <a:solidFill>
            <a:schemeClr val="bg1"/>
          </a:solidFill>
          <a:ln>
            <a:noFill/>
          </a:ln>
          <a:extLst/>
        </p:spPr>
        <p:txBody>
          <a:bodyPr wrap="square">
            <a:spAutoFit/>
          </a:bodyPr>
          <a:lstStyle/>
          <a:p>
            <a:pPr algn="ctr">
              <a:defRPr/>
            </a:pPr>
            <a:r>
              <a:rPr lang="ru-RU" sz="2000" b="1" dirty="0" smtClean="0">
                <a:latin typeface="Helvetica" charset="0"/>
              </a:rPr>
              <a:t>КЛЮЧЕВЫЕ МОМЕНТЫ</a:t>
            </a:r>
            <a:r>
              <a:rPr lang="pl-PL" sz="2000" b="1" dirty="0" smtClean="0">
                <a:latin typeface="Helvetica" charset="0"/>
              </a:rPr>
              <a:t>:</a:t>
            </a:r>
            <a:endParaRPr lang="pl-PL" sz="2000" b="1" dirty="0">
              <a:latin typeface="Helvetica" charset="0"/>
            </a:endParaRPr>
          </a:p>
          <a:p>
            <a:pPr>
              <a:defRPr/>
            </a:pPr>
            <a:r>
              <a:rPr lang="cs-CZ" sz="2000" b="1" dirty="0">
                <a:solidFill>
                  <a:srgbClr val="C6531A"/>
                </a:solidFill>
                <a:latin typeface="Helvetica" charset="0"/>
              </a:rPr>
              <a:t/>
            </a:r>
            <a:br>
              <a:rPr lang="cs-CZ" sz="2000" b="1" dirty="0">
                <a:solidFill>
                  <a:srgbClr val="C6531A"/>
                </a:solidFill>
                <a:latin typeface="Helvetica" charset="0"/>
              </a:rPr>
            </a:br>
            <a:r>
              <a:rPr lang="ru-RU" sz="1600" b="1" cap="all" dirty="0" smtClean="0">
                <a:solidFill>
                  <a:srgbClr val="C6531A"/>
                </a:solidFill>
                <a:latin typeface="Helvetica" panose="020B0604020202020204" pitchFamily="34" charset="0"/>
                <a:cs typeface="Helvetica" panose="020B0604020202020204" pitchFamily="34" charset="0"/>
              </a:rPr>
              <a:t>ЭКОНОМИКА </a:t>
            </a:r>
            <a:r>
              <a:rPr lang="ru-RU" sz="1600" b="1" cap="all" dirty="0" smtClean="0">
                <a:solidFill>
                  <a:srgbClr val="C6531A"/>
                </a:solidFill>
                <a:latin typeface="Helvetica" panose="020B0604020202020204" pitchFamily="34" charset="0"/>
                <a:cs typeface="Helvetica" panose="020B0604020202020204" pitchFamily="34" charset="0"/>
              </a:rPr>
              <a:t>СТРАНЫ, МИРОВАЯ ЭКОНОМИКА (И ДАЖЕ ЭКОНОМИКА компании или банка) – ЭТО ПРИМЕРЫ СЛОЖНЫХ СИСТЕМ</a:t>
            </a:r>
            <a:r>
              <a:rPr lang="en-US" sz="1600" b="1" cap="all" dirty="0" smtClean="0">
                <a:solidFill>
                  <a:srgbClr val="C6531A"/>
                </a:solidFill>
                <a:latin typeface="Helvetica" panose="020B0604020202020204" pitchFamily="34" charset="0"/>
                <a:cs typeface="Helvetica" panose="020B0604020202020204" pitchFamily="34" charset="0"/>
              </a:rPr>
              <a:t>.</a:t>
            </a:r>
            <a:endParaRPr lang="cs-CZ" sz="1600" b="1" dirty="0" smtClean="0">
              <a:solidFill>
                <a:srgbClr val="C6531A"/>
              </a:solidFill>
              <a:latin typeface="Helvetica" panose="020B0604020202020204" pitchFamily="34" charset="0"/>
              <a:cs typeface="Helvetica" panose="020B0604020202020204" pitchFamily="34" charset="0"/>
            </a:endParaRPr>
          </a:p>
          <a:p>
            <a:pPr>
              <a:defRPr/>
            </a:pPr>
            <a:r>
              <a:rPr lang="cs-CZ" sz="1600" b="1" dirty="0" smtClean="0">
                <a:solidFill>
                  <a:srgbClr val="C6531A"/>
                </a:solidFill>
                <a:latin typeface="Helvetica" panose="020B0604020202020204" pitchFamily="34" charset="0"/>
                <a:cs typeface="Helvetica" panose="020B0604020202020204" pitchFamily="34" charset="0"/>
              </a:rPr>
              <a:t> </a:t>
            </a:r>
            <a:endParaRPr lang="cs-CZ" sz="1600" b="1" dirty="0">
              <a:solidFill>
                <a:srgbClr val="C6531A"/>
              </a:solidFill>
              <a:latin typeface="Helvetica" panose="020B0604020202020204" pitchFamily="34" charset="0"/>
              <a:cs typeface="Helvetica" panose="020B0604020202020204" pitchFamily="34" charset="0"/>
            </a:endParaRPr>
          </a:p>
          <a:p>
            <a:pPr>
              <a:defRPr/>
            </a:pPr>
            <a:r>
              <a:rPr lang="ru-RU" sz="1600" b="1" cap="all" dirty="0" smtClean="0">
                <a:solidFill>
                  <a:srgbClr val="C6531A"/>
                </a:solidFill>
                <a:latin typeface="Helvetica" panose="020B0604020202020204" pitchFamily="34" charset="0"/>
                <a:cs typeface="Helvetica" panose="020B0604020202020204" pitchFamily="34" charset="0"/>
              </a:rPr>
              <a:t>СИСТЕМА – ЭТО ОБЪЕКТ С БОЛьШИМ количеством элементов и СВЯЗЕЙ между ними. </a:t>
            </a:r>
            <a:r>
              <a:rPr lang="ru-RU" sz="1600" b="1" cap="all" dirty="0" smtClean="0">
                <a:solidFill>
                  <a:srgbClr val="C6531A"/>
                </a:solidFill>
                <a:latin typeface="Helvetica" charset="0"/>
              </a:rPr>
              <a:t>Доминирующие </a:t>
            </a:r>
            <a:r>
              <a:rPr lang="ru-RU" sz="1600" b="1" cap="all" dirty="0">
                <a:solidFill>
                  <a:srgbClr val="C6531A"/>
                </a:solidFill>
                <a:latin typeface="Helvetica" charset="0"/>
              </a:rPr>
              <a:t>характеристики сложной системы </a:t>
            </a:r>
            <a:r>
              <a:rPr lang="ru-RU" sz="1600" b="1" cap="all" dirty="0" smtClean="0">
                <a:solidFill>
                  <a:srgbClr val="C6531A"/>
                </a:solidFill>
                <a:latin typeface="Helvetica" charset="0"/>
              </a:rPr>
              <a:t>вытекают </a:t>
            </a:r>
            <a:r>
              <a:rPr lang="ru-RU" sz="1600" b="1" cap="all" dirty="0">
                <a:solidFill>
                  <a:srgbClr val="C6531A"/>
                </a:solidFill>
                <a:latin typeface="Helvetica" charset="0"/>
              </a:rPr>
              <a:t>из </a:t>
            </a:r>
            <a:r>
              <a:rPr lang="ru-RU" sz="1600" b="1" cap="all" dirty="0" smtClean="0">
                <a:solidFill>
                  <a:srgbClr val="C6531A"/>
                </a:solidFill>
                <a:latin typeface="Helvetica" charset="0"/>
              </a:rPr>
              <a:t>связей </a:t>
            </a:r>
            <a:r>
              <a:rPr lang="ru-RU" sz="1600" b="1" cap="all" dirty="0">
                <a:solidFill>
                  <a:srgbClr val="C6531A"/>
                </a:solidFill>
                <a:latin typeface="Helvetica" charset="0"/>
              </a:rPr>
              <a:t>между ее элементами, а не из свойств </a:t>
            </a:r>
            <a:r>
              <a:rPr lang="ru-RU" sz="1600" b="1" cap="all" dirty="0" smtClean="0">
                <a:solidFill>
                  <a:srgbClr val="C6531A"/>
                </a:solidFill>
                <a:latin typeface="Helvetica" charset="0"/>
              </a:rPr>
              <a:t>отдельных элементов, рассматриваемых </a:t>
            </a:r>
            <a:r>
              <a:rPr lang="ru-RU" sz="1600" b="1" cap="all" dirty="0">
                <a:solidFill>
                  <a:srgbClr val="C6531A"/>
                </a:solidFill>
                <a:latin typeface="Helvetica" charset="0"/>
              </a:rPr>
              <a:t>изолированно. Это свойство </a:t>
            </a:r>
            <a:r>
              <a:rPr lang="ru-RU" sz="1600" b="1" cap="all" dirty="0" smtClean="0">
                <a:solidFill>
                  <a:srgbClr val="C6531A"/>
                </a:solidFill>
                <a:latin typeface="Helvetica" charset="0"/>
              </a:rPr>
              <a:t>систем называется </a:t>
            </a:r>
            <a:r>
              <a:rPr lang="ru-RU" sz="1600" b="1" cap="all" dirty="0">
                <a:solidFill>
                  <a:srgbClr val="C6531A"/>
                </a:solidFill>
                <a:latin typeface="Helvetica" charset="0"/>
              </a:rPr>
              <a:t>«</a:t>
            </a:r>
            <a:r>
              <a:rPr lang="ru-RU" sz="1600" b="1" cap="all" dirty="0" err="1">
                <a:solidFill>
                  <a:srgbClr val="C6531A"/>
                </a:solidFill>
                <a:latin typeface="Helvetica" charset="0"/>
              </a:rPr>
              <a:t>эмерджентность</a:t>
            </a:r>
            <a:r>
              <a:rPr lang="ru-RU" sz="1600" b="1" cap="all" dirty="0" smtClean="0">
                <a:solidFill>
                  <a:srgbClr val="C6531A"/>
                </a:solidFill>
                <a:latin typeface="Helvetica" charset="0"/>
              </a:rPr>
              <a:t>». </a:t>
            </a:r>
            <a:r>
              <a:rPr lang="ru-RU" sz="1600" b="1" cap="all" dirty="0" smtClean="0">
                <a:solidFill>
                  <a:srgbClr val="C6531A"/>
                </a:solidFill>
                <a:latin typeface="Helvetica" panose="020B0604020202020204" pitchFamily="34" charset="0"/>
                <a:cs typeface="Helvetica" panose="020B0604020202020204" pitchFamily="34" charset="0"/>
              </a:rPr>
              <a:t>Отрицательные обратные связи подавляют входные сигналы и выполняют роль </a:t>
            </a:r>
            <a:r>
              <a:rPr lang="ru-RU" sz="1600" b="1" cap="all" dirty="0" err="1" smtClean="0">
                <a:solidFill>
                  <a:srgbClr val="C6531A"/>
                </a:solidFill>
                <a:latin typeface="Helvetica" panose="020B0604020202020204" pitchFamily="34" charset="0"/>
                <a:cs typeface="Helvetica" panose="020B0604020202020204" pitchFamily="34" charset="0"/>
              </a:rPr>
              <a:t>саморегуляции</a:t>
            </a:r>
            <a:r>
              <a:rPr lang="ru-RU" sz="1600" b="1" cap="all" dirty="0" smtClean="0">
                <a:solidFill>
                  <a:srgbClr val="C6531A"/>
                </a:solidFill>
                <a:latin typeface="Helvetica" panose="020B0604020202020204" pitchFamily="34" charset="0"/>
                <a:cs typeface="Helvetica" panose="020B0604020202020204" pitchFamily="34" charset="0"/>
              </a:rPr>
              <a:t> (самоорганизации) в системах.</a:t>
            </a:r>
            <a:endParaRPr lang="pl-PL" sz="1600" b="1" cap="all" dirty="0" smtClean="0">
              <a:solidFill>
                <a:srgbClr val="C6531A"/>
              </a:solidFill>
              <a:latin typeface="Helvetica" panose="020B0604020202020204" pitchFamily="34" charset="0"/>
              <a:cs typeface="Helvetica" panose="020B0604020202020204" pitchFamily="34" charset="0"/>
            </a:endParaRPr>
          </a:p>
          <a:p>
            <a:pPr>
              <a:defRPr/>
            </a:pPr>
            <a:endParaRPr lang="pl-PL" sz="1600" b="1" dirty="0" smtClean="0">
              <a:solidFill>
                <a:srgbClr val="C6531A"/>
              </a:solidFill>
              <a:latin typeface="Helvetica" panose="020B0604020202020204" pitchFamily="34" charset="0"/>
              <a:cs typeface="Helvetica" panose="020B0604020202020204" pitchFamily="34" charset="0"/>
            </a:endParaRPr>
          </a:p>
          <a:p>
            <a:pPr>
              <a:defRPr/>
            </a:pPr>
            <a:r>
              <a:rPr lang="ru-RU" sz="1600" b="1" cap="all" dirty="0" smtClean="0">
                <a:solidFill>
                  <a:srgbClr val="C6531A"/>
                </a:solidFill>
                <a:latin typeface="Helvetica" panose="020B0604020202020204" pitchFamily="34" charset="0"/>
                <a:cs typeface="Helvetica" panose="020B0604020202020204" pitchFamily="34" charset="0"/>
              </a:rPr>
              <a:t>Систему можно анализировать только целиком. Это можно делать только на модельном уровне. Такой подход называют «системный анализ</a:t>
            </a:r>
            <a:r>
              <a:rPr lang="ru-RU" sz="1600" b="1" cap="all" dirty="0" smtClean="0">
                <a:solidFill>
                  <a:srgbClr val="C6531A"/>
                </a:solidFill>
                <a:latin typeface="Helvetica" panose="020B0604020202020204" pitchFamily="34" charset="0"/>
                <a:cs typeface="Helvetica" panose="020B0604020202020204" pitchFamily="34" charset="0"/>
              </a:rPr>
              <a:t>». В основе системного анализа лежит модель. </a:t>
            </a:r>
          </a:p>
          <a:p>
            <a:pPr>
              <a:defRPr/>
            </a:pPr>
            <a:endParaRPr lang="ru-RU" sz="1600" b="1" cap="all" dirty="0">
              <a:solidFill>
                <a:srgbClr val="C6531A"/>
              </a:solidFill>
              <a:latin typeface="Helvetica" panose="020B0604020202020204" pitchFamily="34" charset="0"/>
              <a:cs typeface="Helvetica" panose="020B0604020202020204" pitchFamily="34" charset="0"/>
            </a:endParaRPr>
          </a:p>
          <a:p>
            <a:pPr>
              <a:defRPr/>
            </a:pPr>
            <a:r>
              <a:rPr lang="ru-RU" sz="1600" b="1" cap="all" dirty="0" smtClean="0">
                <a:solidFill>
                  <a:srgbClr val="C6531A"/>
                </a:solidFill>
                <a:latin typeface="Helvetica" panose="020B0604020202020204" pitchFamily="34" charset="0"/>
                <a:cs typeface="Helvetica" panose="020B0604020202020204" pitchFamily="34" charset="0"/>
              </a:rPr>
              <a:t>Есть большие модели и малые. Малые играют вспомогательную роль для больших моделей. Примеры больших моделей экономики страны: модель финансового программирования, модель </a:t>
            </a:r>
            <a:r>
              <a:rPr lang="en-US" sz="1600" b="1" cap="all" dirty="0" smtClean="0">
                <a:solidFill>
                  <a:srgbClr val="C6531A"/>
                </a:solidFill>
                <a:latin typeface="Helvetica" panose="020B0604020202020204" pitchFamily="34" charset="0"/>
                <a:cs typeface="Helvetica" panose="020B0604020202020204" pitchFamily="34" charset="0"/>
              </a:rPr>
              <a:t>DSGE</a:t>
            </a:r>
            <a:r>
              <a:rPr lang="ru-RU" sz="1600" b="1" cap="all" dirty="0" smtClean="0">
                <a:solidFill>
                  <a:srgbClr val="C6531A"/>
                </a:solidFill>
                <a:latin typeface="Helvetica" panose="020B0604020202020204" pitchFamily="34" charset="0"/>
                <a:cs typeface="Helvetica" panose="020B0604020202020204" pitchFamily="34" charset="0"/>
              </a:rPr>
              <a:t>, модель линейного программирования на данных межотраслевого баланса, и др. Примеры малых моделей: модели экономического роста, модели обменного курса, модели инфляции, модели платежного баланса</a:t>
            </a:r>
            <a:r>
              <a:rPr lang="ru-RU" sz="1600" b="1" cap="all" dirty="0" smtClean="0">
                <a:solidFill>
                  <a:srgbClr val="C6531A"/>
                </a:solidFill>
                <a:latin typeface="Helvetica" panose="020B0604020202020204" pitchFamily="34" charset="0"/>
                <a:cs typeface="Helvetica" panose="020B0604020202020204" pitchFamily="34" charset="0"/>
              </a:rPr>
              <a:t>, и др.</a:t>
            </a:r>
            <a:endParaRPr lang="ru-RU" sz="1600" b="1" cap="all" dirty="0">
              <a:solidFill>
                <a:srgbClr val="C6531A"/>
              </a:solidFill>
              <a:latin typeface="Helvetica" panose="020B0604020202020204" pitchFamily="34" charset="0"/>
              <a:cs typeface="Helvetica" panose="020B0604020202020204" pitchFamily="34" charset="0"/>
            </a:endParaRPr>
          </a:p>
          <a:p>
            <a:pPr>
              <a:defRPr/>
            </a:pPr>
            <a:endParaRPr lang="ru-RU" sz="1600" b="1" dirty="0">
              <a:solidFill>
                <a:srgbClr val="C6531A"/>
              </a:solidFill>
              <a:latin typeface="Helvetica" panose="020B0604020202020204" pitchFamily="34" charset="0"/>
              <a:cs typeface="Helvetica" panose="020B0604020202020204" pitchFamily="34" charset="0"/>
            </a:endParaRPr>
          </a:p>
        </p:txBody>
      </p:sp>
      <p:sp>
        <p:nvSpPr>
          <p:cNvPr id="5" name="Oval 8"/>
          <p:cNvSpPr>
            <a:spLocks noChangeArrowheads="1"/>
          </p:cNvSpPr>
          <p:nvPr/>
        </p:nvSpPr>
        <p:spPr bwMode="auto">
          <a:xfrm>
            <a:off x="12171" y="2276871"/>
            <a:ext cx="592910" cy="505395"/>
          </a:xfrm>
          <a:prstGeom prst="ellipse">
            <a:avLst/>
          </a:prstGeom>
          <a:solidFill>
            <a:srgbClr val="FF0000"/>
          </a:solidFill>
          <a:ln w="9525">
            <a:solidFill>
              <a:srgbClr val="FF0000"/>
            </a:solidFill>
            <a:round/>
            <a:headEnd/>
            <a:tailEnd/>
          </a:ln>
        </p:spPr>
        <p:txBody>
          <a:bodyPr anchor="ctr"/>
          <a:lstStyle/>
          <a:p>
            <a:pPr algn="ctr"/>
            <a:r>
              <a:rPr lang="en-US" sz="1800" dirty="0" smtClean="0"/>
              <a:t>II</a:t>
            </a:r>
            <a:endParaRPr lang="en-US" sz="1800" b="1" dirty="0"/>
          </a:p>
        </p:txBody>
      </p:sp>
      <p:sp>
        <p:nvSpPr>
          <p:cNvPr id="6" name="Oval 8"/>
          <p:cNvSpPr>
            <a:spLocks noChangeArrowheads="1"/>
          </p:cNvSpPr>
          <p:nvPr/>
        </p:nvSpPr>
        <p:spPr bwMode="auto">
          <a:xfrm>
            <a:off x="17182" y="3987354"/>
            <a:ext cx="592910" cy="505395"/>
          </a:xfrm>
          <a:prstGeom prst="ellipse">
            <a:avLst/>
          </a:prstGeom>
          <a:solidFill>
            <a:srgbClr val="FF0000"/>
          </a:solidFill>
          <a:ln w="9525">
            <a:solidFill>
              <a:srgbClr val="FF0000"/>
            </a:solidFill>
            <a:round/>
            <a:headEnd/>
            <a:tailEnd/>
          </a:ln>
        </p:spPr>
        <p:txBody>
          <a:bodyPr anchor="ctr"/>
          <a:lstStyle/>
          <a:p>
            <a:pPr algn="ctr"/>
            <a:r>
              <a:rPr lang="en-US" sz="1800" dirty="0" smtClean="0"/>
              <a:t>III</a:t>
            </a:r>
            <a:endParaRPr lang="en-US" sz="1800" b="1" dirty="0"/>
          </a:p>
        </p:txBody>
      </p:sp>
      <p:sp>
        <p:nvSpPr>
          <p:cNvPr id="8" name="Oval 8"/>
          <p:cNvSpPr>
            <a:spLocks noChangeArrowheads="1"/>
          </p:cNvSpPr>
          <p:nvPr/>
        </p:nvSpPr>
        <p:spPr bwMode="auto">
          <a:xfrm>
            <a:off x="36910" y="1124744"/>
            <a:ext cx="592910" cy="505395"/>
          </a:xfrm>
          <a:prstGeom prst="ellipse">
            <a:avLst/>
          </a:prstGeom>
          <a:solidFill>
            <a:srgbClr val="FF0000"/>
          </a:solidFill>
          <a:ln w="9525">
            <a:solidFill>
              <a:srgbClr val="FF0000"/>
            </a:solidFill>
            <a:round/>
            <a:headEnd/>
            <a:tailEnd/>
          </a:ln>
        </p:spPr>
        <p:txBody>
          <a:bodyPr anchor="ctr"/>
          <a:lstStyle/>
          <a:p>
            <a:pPr algn="ctr"/>
            <a:r>
              <a:rPr lang="en-US" sz="1800" dirty="0" smtClean="0"/>
              <a:t>I</a:t>
            </a:r>
            <a:endParaRPr lang="en-US" sz="1800" b="1" dirty="0"/>
          </a:p>
        </p:txBody>
      </p:sp>
    </p:spTree>
    <p:extLst>
      <p:ext uri="{BB962C8B-B14F-4D97-AF65-F5344CB8AC3E}">
        <p14:creationId xmlns:p14="http://schemas.microsoft.com/office/powerpoint/2010/main" val="2721807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84261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Смешение двух подходов – микроанализа и </a:t>
            </a:r>
            <a:r>
              <a:rPr lang="ru-RU" sz="2400" b="1" dirty="0" err="1">
                <a:solidFill>
                  <a:schemeClr val="bg1"/>
                </a:solidFill>
                <a:latin typeface="Tahoma" pitchFamily="34" charset="0"/>
                <a:ea typeface="Tahoma" pitchFamily="34" charset="0"/>
                <a:cs typeface="Tahoma" pitchFamily="34" charset="0"/>
              </a:rPr>
              <a:t>макроанализа</a:t>
            </a:r>
            <a:r>
              <a:rPr lang="ru-RU" sz="2400" b="1" dirty="0">
                <a:solidFill>
                  <a:schemeClr val="bg1"/>
                </a:solidFill>
                <a:latin typeface="Tahoma" pitchFamily="34" charset="0"/>
                <a:ea typeface="Tahoma" pitchFamily="34" charset="0"/>
                <a:cs typeface="Tahoma" pitchFamily="34" charset="0"/>
              </a:rPr>
              <a:t> – ошибочно. Нельзя на макроуровне рассуждать с помощью показателей </a:t>
            </a:r>
            <a:r>
              <a:rPr lang="ru-RU" sz="2400" b="1" dirty="0" smtClean="0">
                <a:solidFill>
                  <a:schemeClr val="bg1"/>
                </a:solidFill>
                <a:latin typeface="Tahoma" pitchFamily="34" charset="0"/>
                <a:ea typeface="Tahoma" pitchFamily="34" charset="0"/>
                <a:cs typeface="Tahoma" pitchFamily="34" charset="0"/>
              </a:rPr>
              <a:t>микроуровня.</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0"/>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a:t>
            </a:r>
            <a:endParaRPr lang="ru-RU" sz="1000" dirty="0"/>
          </a:p>
        </p:txBody>
      </p:sp>
      <p:sp>
        <p:nvSpPr>
          <p:cNvPr id="2" name="Прямоугольник 1"/>
          <p:cNvSpPr/>
          <p:nvPr/>
        </p:nvSpPr>
        <p:spPr>
          <a:xfrm>
            <a:off x="0" y="1988840"/>
            <a:ext cx="9109373" cy="4247317"/>
          </a:xfrm>
          <a:prstGeom prst="rect">
            <a:avLst/>
          </a:prstGeom>
          <a:solidFill>
            <a:schemeClr val="bg1"/>
          </a:solidFill>
        </p:spPr>
        <p:txBody>
          <a:bodyPr wrap="square">
            <a:spAutoFit/>
          </a:bodyPr>
          <a:lstStyle/>
          <a:p>
            <a:r>
              <a:rPr lang="ru-RU" sz="1800" b="1" dirty="0">
                <a:latin typeface="Tahoma" panose="020B0604030504040204" pitchFamily="34" charset="0"/>
                <a:ea typeface="Tahoma" panose="020B0604030504040204" pitchFamily="34" charset="0"/>
                <a:cs typeface="Tahoma" panose="020B0604030504040204" pitchFamily="34" charset="0"/>
              </a:rPr>
              <a:t>Нельзя специалистам каждой отрасли планировать свои показатели. Все они конкурируют за одни и те же ограниченные ресурсы. Поэтому </a:t>
            </a:r>
            <a:r>
              <a:rPr lang="ru-RU" sz="1800" b="1" dirty="0" smtClean="0">
                <a:latin typeface="Tahoma" panose="020B0604030504040204" pitchFamily="34" charset="0"/>
                <a:ea typeface="Tahoma" panose="020B0604030504040204" pitchFamily="34" charset="0"/>
                <a:cs typeface="Tahoma" panose="020B0604030504040204" pitchFamily="34" charset="0"/>
              </a:rPr>
              <a:t>планирование </a:t>
            </a:r>
            <a:r>
              <a:rPr lang="ru-RU" sz="1800" b="1" dirty="0">
                <a:latin typeface="Tahoma" panose="020B0604030504040204" pitchFamily="34" charset="0"/>
                <a:ea typeface="Tahoma" panose="020B0604030504040204" pitchFamily="34" charset="0"/>
                <a:cs typeface="Tahoma" panose="020B0604030504040204" pitchFamily="34" charset="0"/>
              </a:rPr>
              <a:t>должно осуществлять на одной модели. </a:t>
            </a:r>
            <a:r>
              <a:rPr lang="ru-RU" sz="1800" b="1" dirty="0" smtClean="0">
                <a:latin typeface="Tahoma" panose="020B0604030504040204" pitchFamily="34" charset="0"/>
                <a:ea typeface="Tahoma" panose="020B0604030504040204" pitchFamily="34" charset="0"/>
                <a:cs typeface="Tahoma" panose="020B0604030504040204" pitchFamily="34" charset="0"/>
              </a:rPr>
              <a:t>Назовем ее условно - модель стратегического планирования экономики страны.</a:t>
            </a:r>
          </a:p>
          <a:p>
            <a:endParaRPr lang="ru-RU" sz="1800" dirty="0" smtClean="0">
              <a:latin typeface="Tahoma" panose="020B0604030504040204" pitchFamily="34" charset="0"/>
              <a:ea typeface="Tahoma" panose="020B0604030504040204" pitchFamily="34" charset="0"/>
              <a:cs typeface="Tahoma" panose="020B0604030504040204" pitchFamily="34" charset="0"/>
            </a:endParaRPr>
          </a:p>
          <a:p>
            <a:r>
              <a:rPr lang="ru-RU" sz="1800" dirty="0" smtClean="0">
                <a:latin typeface="Tahoma" panose="020B0604030504040204" pitchFamily="34" charset="0"/>
                <a:ea typeface="Tahoma" panose="020B0604030504040204" pitchFamily="34" charset="0"/>
                <a:cs typeface="Tahoma" panose="020B0604030504040204" pitchFamily="34" charset="0"/>
              </a:rPr>
              <a:t>Невозможно обойти рыночные цены. Прогнозировать рыночные цены бесполезно. Слишком высока сложность, огромны объемы информации, которые отражаются на динамике рыночных цен. На 1-3 года бесполезно прогнозировать. Детализация слишком большая. Заменить рынок нельзя – там уже слишком большая сложность, слишком большой уровень детализации. (По </a:t>
            </a:r>
            <a:r>
              <a:rPr lang="ru-RU" sz="1800" dirty="0">
                <a:latin typeface="Tahoma" panose="020B0604030504040204" pitchFamily="34" charset="0"/>
                <a:ea typeface="Tahoma" panose="020B0604030504040204" pitchFamily="34" charset="0"/>
                <a:cs typeface="Tahoma" panose="020B0604030504040204" pitchFamily="34" charset="0"/>
              </a:rPr>
              <a:t>цене на каждый </a:t>
            </a:r>
            <a:r>
              <a:rPr lang="ru-RU" sz="1800" dirty="0" smtClean="0">
                <a:latin typeface="Tahoma" panose="020B0604030504040204" pitchFamily="34" charset="0"/>
                <a:ea typeface="Tahoma" panose="020B0604030504040204" pitchFamily="34" charset="0"/>
                <a:cs typeface="Tahoma" panose="020B0604030504040204" pitchFamily="34" charset="0"/>
              </a:rPr>
              <a:t>свой отдельный </a:t>
            </a:r>
            <a:r>
              <a:rPr lang="ru-RU" sz="1800" dirty="0">
                <a:latin typeface="Tahoma" panose="020B0604030504040204" pitchFamily="34" charset="0"/>
                <a:ea typeface="Tahoma" panose="020B0604030504040204" pitchFamily="34" charset="0"/>
                <a:cs typeface="Tahoma" panose="020B0604030504040204" pitchFamily="34" charset="0"/>
              </a:rPr>
              <a:t>товар </a:t>
            </a:r>
            <a:r>
              <a:rPr lang="ru-RU" sz="1800" dirty="0" smtClean="0">
                <a:latin typeface="Tahoma" panose="020B0604030504040204" pitchFamily="34" charset="0"/>
                <a:ea typeface="Tahoma" panose="020B0604030504040204" pitchFamily="34" charset="0"/>
                <a:cs typeface="Tahoma" panose="020B0604030504040204" pitchFamily="34" charset="0"/>
              </a:rPr>
              <a:t>или ценам на небольшую группу товаров может </a:t>
            </a:r>
            <a:r>
              <a:rPr lang="ru-RU" sz="1800" dirty="0">
                <a:latin typeface="Tahoma" panose="020B0604030504040204" pitchFamily="34" charset="0"/>
                <a:ea typeface="Tahoma" panose="020B0604030504040204" pitchFamily="34" charset="0"/>
                <a:cs typeface="Tahoma" panose="020B0604030504040204" pitchFamily="34" charset="0"/>
              </a:rPr>
              <a:t>иметь представление </a:t>
            </a:r>
            <a:r>
              <a:rPr lang="ru-RU" sz="1800" dirty="0" smtClean="0">
                <a:latin typeface="Tahoma" panose="020B0604030504040204" pitchFamily="34" charset="0"/>
                <a:ea typeface="Tahoma" panose="020B0604030504040204" pitchFamily="34" charset="0"/>
                <a:cs typeface="Tahoma" panose="020B0604030504040204" pitchFamily="34" charset="0"/>
              </a:rPr>
              <a:t>бизнес, но не госуправленцы и не ученые. Бизнесмены, практики хотя </a:t>
            </a:r>
            <a:r>
              <a:rPr lang="ru-RU" sz="1800" dirty="0">
                <a:latin typeface="Tahoma" panose="020B0604030504040204" pitchFamily="34" charset="0"/>
                <a:ea typeface="Tahoma" panose="020B0604030504040204" pitchFamily="34" charset="0"/>
                <a:cs typeface="Tahoma" panose="020B0604030504040204" pitchFamily="34" charset="0"/>
              </a:rPr>
              <a:t>бы </a:t>
            </a:r>
            <a:r>
              <a:rPr lang="ru-RU" sz="1800" dirty="0" smtClean="0">
                <a:latin typeface="Tahoma" panose="020B0604030504040204" pitchFamily="34" charset="0"/>
                <a:ea typeface="Tahoma" panose="020B0604030504040204" pitchFamily="34" charset="0"/>
                <a:cs typeface="Tahoma" panose="020B0604030504040204" pitchFamily="34" charset="0"/>
              </a:rPr>
              <a:t>могут, как правило, на 1-3 года угадать </a:t>
            </a:r>
            <a:r>
              <a:rPr lang="ru-RU" sz="1800" dirty="0">
                <a:latin typeface="Tahoma" panose="020B0604030504040204" pitchFamily="34" charset="0"/>
                <a:ea typeface="Tahoma" panose="020B0604030504040204" pitchFamily="34" charset="0"/>
                <a:cs typeface="Tahoma" panose="020B0604030504040204" pitchFamily="34" charset="0"/>
              </a:rPr>
              <a:t>направление изменения этой </a:t>
            </a:r>
            <a:r>
              <a:rPr lang="ru-RU" sz="1800" dirty="0" smtClean="0">
                <a:latin typeface="Tahoma" panose="020B0604030504040204" pitchFamily="34" charset="0"/>
                <a:ea typeface="Tahoma" panose="020B0604030504040204" pitchFamily="34" charset="0"/>
                <a:cs typeface="Tahoma" panose="020B0604030504040204" pitchFamily="34" charset="0"/>
              </a:rPr>
              <a:t>цены). </a:t>
            </a:r>
          </a:p>
          <a:p>
            <a:r>
              <a:rPr lang="ru-RU" sz="1800" dirty="0" smtClean="0">
                <a:latin typeface="Tahoma" panose="020B0604030504040204" pitchFamily="34" charset="0"/>
                <a:ea typeface="Tahoma" panose="020B0604030504040204" pitchFamily="34" charset="0"/>
                <a:cs typeface="Tahoma" panose="020B0604030504040204" pitchFamily="34" charset="0"/>
              </a:rPr>
              <a:t>Только 5-7 лет и то, только крупные направления. Появляется много вещей в мире и нам нужно определиться – за что хвататься?</a:t>
            </a:r>
          </a:p>
        </p:txBody>
      </p:sp>
    </p:spTree>
    <p:extLst>
      <p:ext uri="{BB962C8B-B14F-4D97-AF65-F5344CB8AC3E}">
        <p14:creationId xmlns:p14="http://schemas.microsoft.com/office/powerpoint/2010/main" val="3428420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0"/>
            <a:ext cx="9144000" cy="184261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bg1"/>
                </a:solidFill>
                <a:latin typeface="Tahoma" panose="020B0604030504040204" pitchFamily="34" charset="0"/>
                <a:ea typeface="Tahoma" panose="020B0604030504040204" pitchFamily="34" charset="0"/>
                <a:cs typeface="Tahoma" panose="020B0604030504040204" pitchFamily="34" charset="0"/>
              </a:rPr>
              <a:t>Планировать и прогнозировать показатели </a:t>
            </a:r>
            <a:endParaRPr 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микроуровня </a:t>
            </a:r>
            <a:r>
              <a:rPr lang="ru-RU" sz="2000" b="1" dirty="0">
                <a:solidFill>
                  <a:schemeClr val="bg1"/>
                </a:solidFill>
                <a:latin typeface="Tahoma" panose="020B0604030504040204" pitchFamily="34" charset="0"/>
                <a:ea typeface="Tahoma" panose="020B0604030504040204" pitchFamily="34" charset="0"/>
                <a:cs typeface="Tahoma" panose="020B0604030504040204" pitchFamily="34" charset="0"/>
              </a:rPr>
              <a:t>не </a:t>
            </a:r>
            <a:r>
              <a:rPr 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нужно. </a:t>
            </a:r>
            <a:r>
              <a:rPr lang="ru-RU" sz="2000" b="1" dirty="0">
                <a:solidFill>
                  <a:schemeClr val="bg1"/>
                </a:solidFill>
                <a:latin typeface="Tahoma" panose="020B0604030504040204" pitchFamily="34" charset="0"/>
                <a:ea typeface="Tahoma" panose="020B0604030504040204" pitchFamily="34" charset="0"/>
                <a:cs typeface="Tahoma" panose="020B0604030504040204" pitchFamily="34" charset="0"/>
              </a:rPr>
              <a:t>С</a:t>
            </a:r>
            <a:r>
              <a:rPr 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лишком </a:t>
            </a:r>
            <a:r>
              <a:rPr lang="ru-RU" sz="2000" b="1" dirty="0">
                <a:solidFill>
                  <a:schemeClr val="bg1"/>
                </a:solidFill>
                <a:latin typeface="Tahoma" panose="020B0604030504040204" pitchFamily="34" charset="0"/>
                <a:ea typeface="Tahoma" panose="020B0604030504040204" pitchFamily="34" charset="0"/>
                <a:cs typeface="Tahoma" panose="020B0604030504040204" pitchFamily="34" charset="0"/>
              </a:rPr>
              <a:t>высока сложность</a:t>
            </a:r>
            <a:r>
              <a:rPr 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Это не задача правительства или ученых, это задача бизнеса. Только бизнес на микроуровне обладает необходимым объемом информации для решения подобной задачи. </a:t>
            </a:r>
          </a:p>
        </p:txBody>
      </p:sp>
      <p:sp>
        <p:nvSpPr>
          <p:cNvPr id="4" name="Oval 8"/>
          <p:cNvSpPr>
            <a:spLocks noChangeArrowheads="1"/>
          </p:cNvSpPr>
          <p:nvPr/>
        </p:nvSpPr>
        <p:spPr bwMode="auto">
          <a:xfrm>
            <a:off x="8388424" y="0"/>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Собственная разработка</a:t>
            </a:r>
            <a:endParaRPr lang="ru-RU" sz="1000" dirty="0"/>
          </a:p>
        </p:txBody>
      </p:sp>
      <p:sp>
        <p:nvSpPr>
          <p:cNvPr id="2" name="Прямоугольник 1"/>
          <p:cNvSpPr/>
          <p:nvPr/>
        </p:nvSpPr>
        <p:spPr>
          <a:xfrm>
            <a:off x="25102" y="1869590"/>
            <a:ext cx="9109373" cy="1200329"/>
          </a:xfrm>
          <a:prstGeom prst="rect">
            <a:avLst/>
          </a:prstGeom>
          <a:solidFill>
            <a:schemeClr val="bg1"/>
          </a:solidFill>
        </p:spPr>
        <p:txBody>
          <a:bodyPr wrap="square">
            <a:spAutoFit/>
          </a:bodyPr>
          <a:lstStyle/>
          <a:p>
            <a:r>
              <a:rPr lang="ru-RU" sz="1800" b="1" dirty="0" smtClean="0">
                <a:latin typeface="Tahoma" panose="020B0604030504040204" pitchFamily="34" charset="0"/>
                <a:ea typeface="Tahoma" panose="020B0604030504040204" pitchFamily="34" charset="0"/>
                <a:cs typeface="Tahoma" panose="020B0604030504040204" pitchFamily="34" charset="0"/>
              </a:rPr>
              <a:t>Пример. </a:t>
            </a:r>
            <a:r>
              <a:rPr lang="ru-RU" sz="1800" dirty="0" smtClean="0">
                <a:latin typeface="Tahoma" panose="020B0604030504040204" pitchFamily="34" charset="0"/>
                <a:ea typeface="Tahoma" panose="020B0604030504040204" pitchFamily="34" charset="0"/>
                <a:cs typeface="Tahoma" panose="020B0604030504040204" pitchFamily="34" charset="0"/>
              </a:rPr>
              <a:t>В тех случаях, когда правительство Беларуси пытается прогнозировать показатели по отдельным товарам, например, при составлении товарных балансов, то средняя ошибка аппроксимации многократно превышает допустимые пределы в 8-10%.</a:t>
            </a:r>
          </a:p>
        </p:txBody>
      </p:sp>
      <p:pic>
        <p:nvPicPr>
          <p:cNvPr id="3" name="Рисунок 2"/>
          <p:cNvPicPr>
            <a:picLocks noChangeAspect="1"/>
          </p:cNvPicPr>
          <p:nvPr/>
        </p:nvPicPr>
        <p:blipFill>
          <a:blip r:embed="rId3"/>
          <a:stretch>
            <a:fillRect/>
          </a:stretch>
        </p:blipFill>
        <p:spPr>
          <a:xfrm>
            <a:off x="25103" y="3140968"/>
            <a:ext cx="4619234" cy="3505437"/>
          </a:xfrm>
          <a:prstGeom prst="rect">
            <a:avLst/>
          </a:prstGeom>
        </p:spPr>
      </p:pic>
      <p:pic>
        <p:nvPicPr>
          <p:cNvPr id="5" name="Рисунок 4"/>
          <p:cNvPicPr>
            <a:picLocks noChangeAspect="1"/>
          </p:cNvPicPr>
          <p:nvPr/>
        </p:nvPicPr>
        <p:blipFill>
          <a:blip r:embed="rId4"/>
          <a:stretch>
            <a:fillRect/>
          </a:stretch>
        </p:blipFill>
        <p:spPr>
          <a:xfrm>
            <a:off x="4656144" y="4797152"/>
            <a:ext cx="4485066" cy="1849253"/>
          </a:xfrm>
          <a:prstGeom prst="rect">
            <a:avLst/>
          </a:prstGeom>
        </p:spPr>
      </p:pic>
    </p:spTree>
    <p:extLst>
      <p:ext uri="{BB962C8B-B14F-4D97-AF65-F5344CB8AC3E}">
        <p14:creationId xmlns:p14="http://schemas.microsoft.com/office/powerpoint/2010/main" val="4162400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33230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13370" y="0"/>
            <a:ext cx="8991600" cy="4648200"/>
          </a:xfrm>
          <a:prstGeom prst="rect">
            <a:avLst/>
          </a:prstGeom>
        </p:spPr>
      </p:pic>
    </p:spTree>
    <p:extLst>
      <p:ext uri="{BB962C8B-B14F-4D97-AF65-F5344CB8AC3E}">
        <p14:creationId xmlns:p14="http://schemas.microsoft.com/office/powerpoint/2010/main" val="326275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0"/>
            <a:ext cx="9144000" cy="184261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Что касается макропоказателей, то можно прогнозировать </a:t>
            </a:r>
          </a:p>
          <a:p>
            <a:pPr algn="l"/>
            <a:r>
              <a:rPr lang="ru-RU" sz="2000" b="1" dirty="0">
                <a:solidFill>
                  <a:schemeClr val="bg1"/>
                </a:solidFill>
                <a:latin typeface="Tahoma" panose="020B0604030504040204" pitchFamily="34" charset="0"/>
                <a:ea typeface="Tahoma" panose="020B0604030504040204" pitchFamily="34" charset="0"/>
                <a:cs typeface="Tahoma" panose="020B0604030504040204" pitchFamily="34" charset="0"/>
              </a:rPr>
              <a:t>только отдельные из них, как это делают в развитых странах, в международных экономических организациях (например, МВФ).</a:t>
            </a:r>
          </a:p>
          <a:p>
            <a:pPr algn="l"/>
            <a:r>
              <a:rPr lang="ru-RU"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4" name="Oval 8"/>
          <p:cNvSpPr>
            <a:spLocks noChangeArrowheads="1"/>
          </p:cNvSpPr>
          <p:nvPr/>
        </p:nvSpPr>
        <p:spPr bwMode="auto">
          <a:xfrm>
            <a:off x="8388424" y="0"/>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Собственная разработка</a:t>
            </a:r>
            <a:endParaRPr lang="ru-RU" sz="1000" dirty="0"/>
          </a:p>
        </p:txBody>
      </p:sp>
      <p:sp>
        <p:nvSpPr>
          <p:cNvPr id="2" name="Прямоугольник 1"/>
          <p:cNvSpPr/>
          <p:nvPr/>
        </p:nvSpPr>
        <p:spPr>
          <a:xfrm>
            <a:off x="25102" y="1869590"/>
            <a:ext cx="9109373" cy="2308324"/>
          </a:xfrm>
          <a:prstGeom prst="rect">
            <a:avLst/>
          </a:prstGeom>
          <a:solidFill>
            <a:schemeClr val="bg1"/>
          </a:solidFill>
        </p:spPr>
        <p:txBody>
          <a:bodyPr wrap="square">
            <a:spAutoFit/>
          </a:bodyPr>
          <a:lstStyle/>
          <a:p>
            <a:r>
              <a:rPr lang="ru-RU" sz="1800" b="1" dirty="0" smtClean="0">
                <a:latin typeface="Tahoma" panose="020B0604030504040204" pitchFamily="34" charset="0"/>
                <a:ea typeface="Tahoma" panose="020B0604030504040204" pitchFamily="34" charset="0"/>
                <a:cs typeface="Tahoma" panose="020B0604030504040204" pitchFamily="34" charset="0"/>
              </a:rPr>
              <a:t>Пример. </a:t>
            </a:r>
            <a:r>
              <a:rPr lang="ru-RU" sz="1800" dirty="0" smtClean="0">
                <a:latin typeface="Tahoma" panose="020B0604030504040204" pitchFamily="34" charset="0"/>
                <a:ea typeface="Tahoma" panose="020B0604030504040204" pitchFamily="34" charset="0"/>
                <a:cs typeface="Tahoma" panose="020B0604030504040204" pitchFamily="34" charset="0"/>
              </a:rPr>
              <a:t>Например, показатель ВВП спрогнозировать достаточно сложно (см. следующий слайд). Тем более на год вперед. Поэтому каждый квартал международные организации или органы госуправления в развитых странах, например, в Германии, обычно пересматривают прогноз по ВВП. Для этого каждый раз делается новый расчет на основе существующей модели.</a:t>
            </a:r>
          </a:p>
          <a:p>
            <a:endParaRPr lang="ru-RU" sz="1800" dirty="0" smtClean="0">
              <a:latin typeface="Tahoma" panose="020B0604030504040204" pitchFamily="34" charset="0"/>
              <a:ea typeface="Tahoma" panose="020B0604030504040204" pitchFamily="34" charset="0"/>
              <a:cs typeface="Tahoma" panose="020B0604030504040204" pitchFamily="34" charset="0"/>
            </a:endParaRPr>
          </a:p>
          <a:p>
            <a:r>
              <a:rPr lang="ru-RU" sz="1800" dirty="0" smtClean="0">
                <a:latin typeface="Tahoma" panose="020B0604030504040204" pitchFamily="34" charset="0"/>
                <a:ea typeface="Tahoma" panose="020B0604030504040204" pitchFamily="34" charset="0"/>
                <a:cs typeface="Tahoma" panose="020B0604030504040204" pitchFamily="34" charset="0"/>
              </a:rPr>
              <a:t>Самый точный прогноз из всех макропоказателей в Беларуси оказался по ИПЦ и по реальной среднемесячной зарплате.</a:t>
            </a:r>
          </a:p>
        </p:txBody>
      </p:sp>
    </p:spTree>
    <p:extLst>
      <p:ext uri="{BB962C8B-B14F-4D97-AF65-F5344CB8AC3E}">
        <p14:creationId xmlns:p14="http://schemas.microsoft.com/office/powerpoint/2010/main" val="3573041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title"/>
          </p:nvPr>
        </p:nvSpPr>
        <p:spPr>
          <a:xfrm>
            <a:off x="0" y="0"/>
            <a:ext cx="9144000" cy="1143000"/>
          </a:xfrm>
          <a:solidFill>
            <a:schemeClr val="bg1"/>
          </a:solidFill>
        </p:spPr>
        <p:txBody>
          <a:bodyPr/>
          <a:lstStyle/>
          <a:p>
            <a:pPr>
              <a:defRPr/>
            </a:pPr>
            <a:r>
              <a:rPr lang="ru-RU" sz="2400" dirty="0" smtClean="0"/>
              <a:t>Точность прогноза ВВП</a:t>
            </a:r>
            <a:endParaRPr lang="ru-RU" sz="2400" dirty="0">
              <a:solidFill>
                <a:srgbClr val="C00000"/>
              </a:solidFill>
            </a:endParaRPr>
          </a:p>
        </p:txBody>
      </p:sp>
      <p:pic>
        <p:nvPicPr>
          <p:cNvPr id="3" name="Рисунок 2"/>
          <p:cNvPicPr>
            <a:picLocks noChangeAspect="1"/>
          </p:cNvPicPr>
          <p:nvPr/>
        </p:nvPicPr>
        <p:blipFill>
          <a:blip r:embed="rId3"/>
          <a:stretch>
            <a:fillRect/>
          </a:stretch>
        </p:blipFill>
        <p:spPr>
          <a:xfrm>
            <a:off x="-13346" y="1143000"/>
            <a:ext cx="8257753" cy="5683908"/>
          </a:xfrm>
          <a:prstGeom prst="rect">
            <a:avLst/>
          </a:prstGeom>
        </p:spPr>
      </p:pic>
    </p:spTree>
    <p:extLst>
      <p:ext uri="{BB962C8B-B14F-4D97-AF65-F5344CB8AC3E}">
        <p14:creationId xmlns:p14="http://schemas.microsoft.com/office/powerpoint/2010/main" val="8225321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0"/>
            <a:ext cx="9144000" cy="184261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smtClean="0">
                <a:solidFill>
                  <a:schemeClr val="bg1"/>
                </a:solidFill>
                <a:latin typeface="Helvetica" charset="0"/>
              </a:rPr>
              <a:t>Если </a:t>
            </a:r>
            <a:r>
              <a:rPr lang="ru-RU" sz="2000" b="1" dirty="0">
                <a:solidFill>
                  <a:schemeClr val="bg1"/>
                </a:solidFill>
                <a:latin typeface="Helvetica" charset="0"/>
              </a:rPr>
              <a:t>мы хотим получить достойную макроэкономику, мы </a:t>
            </a:r>
            <a:endParaRPr lang="ru-RU" sz="2000" b="1" dirty="0" smtClean="0">
              <a:solidFill>
                <a:schemeClr val="bg1"/>
              </a:solidFill>
              <a:latin typeface="Helvetica" charset="0"/>
            </a:endParaRPr>
          </a:p>
          <a:p>
            <a:pPr algn="l"/>
            <a:r>
              <a:rPr lang="ru-RU" sz="2000" b="1" dirty="0" smtClean="0">
                <a:solidFill>
                  <a:schemeClr val="bg1"/>
                </a:solidFill>
                <a:latin typeface="Helvetica" charset="0"/>
              </a:rPr>
              <a:t>должны </a:t>
            </a:r>
            <a:r>
              <a:rPr lang="ru-RU" sz="2000" b="1" dirty="0">
                <a:solidFill>
                  <a:schemeClr val="bg1"/>
                </a:solidFill>
                <a:latin typeface="Helvetica" charset="0"/>
              </a:rPr>
              <a:t>начать с уровня самой </a:t>
            </a:r>
            <a:r>
              <a:rPr lang="ru-RU" sz="2000" b="1" dirty="0" smtClean="0">
                <a:solidFill>
                  <a:schemeClr val="bg1"/>
                </a:solidFill>
                <a:latin typeface="Helvetica" charset="0"/>
              </a:rPr>
              <a:t>макроэкономики (Андерсон). Необходимо исходить </a:t>
            </a:r>
            <a:r>
              <a:rPr lang="ru-RU" sz="2000" b="1" dirty="0">
                <a:solidFill>
                  <a:schemeClr val="bg1"/>
                </a:solidFill>
                <a:latin typeface="Helvetica" charset="0"/>
              </a:rPr>
              <a:t>из совокупных утверждений, которые истинны по определению, а затем дезагрегировать их, когда требуется более подробная информация </a:t>
            </a:r>
            <a:r>
              <a:rPr lang="ru-RU" sz="2000" b="1" dirty="0" smtClean="0">
                <a:solidFill>
                  <a:schemeClr val="bg1"/>
                </a:solidFill>
                <a:latin typeface="Helvetica" charset="0"/>
              </a:rPr>
              <a:t>(Стив </a:t>
            </a:r>
            <a:r>
              <a:rPr lang="ru-RU" sz="2000" b="1" dirty="0" err="1" smtClean="0">
                <a:solidFill>
                  <a:schemeClr val="bg1"/>
                </a:solidFill>
                <a:latin typeface="Helvetica" charset="0"/>
              </a:rPr>
              <a:t>Кин</a:t>
            </a:r>
            <a:r>
              <a:rPr lang="ru-RU" sz="2000" b="1" dirty="0" smtClean="0">
                <a:solidFill>
                  <a:schemeClr val="bg1"/>
                </a:solidFill>
                <a:latin typeface="Helvetica" charset="0"/>
              </a:rPr>
              <a:t>).</a:t>
            </a:r>
            <a:endParaRPr lang="ru-RU" sz="2000" b="1" dirty="0">
              <a:solidFill>
                <a:schemeClr val="bg1"/>
              </a:solidFill>
              <a:latin typeface="Helvetica" charset="0"/>
            </a:endParaRPr>
          </a:p>
        </p:txBody>
      </p:sp>
      <p:sp>
        <p:nvSpPr>
          <p:cNvPr id="4" name="Oval 8"/>
          <p:cNvSpPr>
            <a:spLocks noChangeArrowheads="1"/>
          </p:cNvSpPr>
          <p:nvPr/>
        </p:nvSpPr>
        <p:spPr bwMode="auto">
          <a:xfrm>
            <a:off x="8388424" y="0"/>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X</a:t>
            </a:r>
            <a:endParaRPr lang="en-US" sz="2000" b="1" dirty="0"/>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a:t>
            </a:r>
            <a:endParaRPr lang="ru-RU" sz="1000" dirty="0"/>
          </a:p>
        </p:txBody>
      </p:sp>
      <p:sp>
        <p:nvSpPr>
          <p:cNvPr id="2" name="Прямоугольник 1"/>
          <p:cNvSpPr/>
          <p:nvPr/>
        </p:nvSpPr>
        <p:spPr>
          <a:xfrm>
            <a:off x="25102" y="1869590"/>
            <a:ext cx="9109373" cy="2308324"/>
          </a:xfrm>
          <a:prstGeom prst="rect">
            <a:avLst/>
          </a:prstGeom>
          <a:solidFill>
            <a:schemeClr val="bg1"/>
          </a:solidFill>
        </p:spPr>
        <p:txBody>
          <a:bodyPr wrap="square">
            <a:spAutoFit/>
          </a:bodyPr>
          <a:lstStyle/>
          <a:p>
            <a:r>
              <a:rPr lang="ru-RU" sz="1800" b="1" dirty="0" smtClean="0">
                <a:latin typeface="Tahoma" panose="020B0604030504040204" pitchFamily="34" charset="0"/>
                <a:ea typeface="Tahoma" panose="020B0604030504040204" pitchFamily="34" charset="0"/>
                <a:cs typeface="Tahoma" panose="020B0604030504040204" pitchFamily="34" charset="0"/>
              </a:rPr>
              <a:t>Примеры подобных априорных совокупных утверждений. </a:t>
            </a:r>
          </a:p>
          <a:p>
            <a:r>
              <a:rPr lang="ru-RU" sz="1800" dirty="0">
                <a:latin typeface="Tahoma" panose="020B0604030504040204" pitchFamily="34" charset="0"/>
                <a:ea typeface="Tahoma" panose="020B0604030504040204" pitchFamily="34" charset="0"/>
                <a:cs typeface="Tahoma" panose="020B0604030504040204" pitchFamily="34" charset="0"/>
              </a:rPr>
              <a:t>• Выпуск кратен установленному капиталу.</a:t>
            </a:r>
          </a:p>
          <a:p>
            <a:r>
              <a:rPr lang="ru-RU" sz="1800" dirty="0">
                <a:latin typeface="Tahoma" panose="020B0604030504040204" pitchFamily="34" charset="0"/>
                <a:ea typeface="Tahoma" panose="020B0604030504040204" pitchFamily="34" charset="0"/>
                <a:cs typeface="Tahoma" panose="020B0604030504040204" pitchFamily="34" charset="0"/>
              </a:rPr>
              <a:t>• Занятость </a:t>
            </a:r>
            <a:r>
              <a:rPr lang="ru-RU" sz="1800" dirty="0" smtClean="0">
                <a:latin typeface="Tahoma" panose="020B0604030504040204" pitchFamily="34" charset="0"/>
                <a:ea typeface="Tahoma" panose="020B0604030504040204" pitchFamily="34" charset="0"/>
                <a:cs typeface="Tahoma" panose="020B0604030504040204" pitchFamily="34" charset="0"/>
              </a:rPr>
              <a:t>кратна </a:t>
            </a:r>
            <a:r>
              <a:rPr lang="ru-RU" sz="1800" dirty="0">
                <a:latin typeface="Tahoma" panose="020B0604030504040204" pitchFamily="34" charset="0"/>
                <a:ea typeface="Tahoma" panose="020B0604030504040204" pitchFamily="34" charset="0"/>
                <a:cs typeface="Tahoma" panose="020B0604030504040204" pitchFamily="34" charset="0"/>
              </a:rPr>
              <a:t>выпуску.</a:t>
            </a:r>
          </a:p>
          <a:p>
            <a:r>
              <a:rPr lang="ru-RU" sz="1800" dirty="0">
                <a:latin typeface="Tahoma" panose="020B0604030504040204" pitchFamily="34" charset="0"/>
                <a:ea typeface="Tahoma" panose="020B0604030504040204" pitchFamily="34" charset="0"/>
                <a:cs typeface="Tahoma" panose="020B0604030504040204" pitchFamily="34" charset="0"/>
              </a:rPr>
              <a:t>• Скорость изменения заработной платы является линейной функцией уровня занятости.</a:t>
            </a:r>
          </a:p>
          <a:p>
            <a:r>
              <a:rPr lang="ru-RU" sz="1800" dirty="0">
                <a:latin typeface="Tahoma" panose="020B0604030504040204" pitchFamily="34" charset="0"/>
                <a:ea typeface="Tahoma" panose="020B0604030504040204" pitchFamily="34" charset="0"/>
                <a:cs typeface="Tahoma" panose="020B0604030504040204" pitchFamily="34" charset="0"/>
              </a:rPr>
              <a:t>• Инвестиции являются линейной функцией нормы прибыли.</a:t>
            </a:r>
          </a:p>
          <a:p>
            <a:r>
              <a:rPr lang="ru-RU" sz="1800" dirty="0">
                <a:latin typeface="Tahoma" panose="020B0604030504040204" pitchFamily="34" charset="0"/>
                <a:ea typeface="Tahoma" panose="020B0604030504040204" pitchFamily="34" charset="0"/>
                <a:cs typeface="Tahoma" panose="020B0604030504040204" pitchFamily="34" charset="0"/>
              </a:rPr>
              <a:t>• Долг финансирует инвестиции сверх прибыли.</a:t>
            </a:r>
          </a:p>
          <a:p>
            <a:r>
              <a:rPr lang="ru-RU" sz="1800" dirty="0">
                <a:latin typeface="Tahoma" panose="020B0604030504040204" pitchFamily="34" charset="0"/>
                <a:ea typeface="Tahoma" panose="020B0604030504040204" pitchFamily="34" charset="0"/>
                <a:cs typeface="Tahoma" panose="020B0604030504040204" pitchFamily="34" charset="0"/>
              </a:rPr>
              <a:t>• Народонаселение и производительность труда растут с постоянной скоростью.</a:t>
            </a:r>
          </a:p>
        </p:txBody>
      </p:sp>
    </p:spTree>
    <p:extLst>
      <p:ext uri="{BB962C8B-B14F-4D97-AF65-F5344CB8AC3E}">
        <p14:creationId xmlns:p14="http://schemas.microsoft.com/office/powerpoint/2010/main" val="2483072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0"/>
            <a:ext cx="9144000" cy="155236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600" dirty="0">
                <a:solidFill>
                  <a:schemeClr val="bg1"/>
                </a:solidFill>
                <a:latin typeface="+mn-lt"/>
              </a:rPr>
              <a:t>П</a:t>
            </a:r>
            <a:r>
              <a:rPr lang="ru-RU" sz="1600" dirty="0" smtClean="0">
                <a:solidFill>
                  <a:schemeClr val="bg1"/>
                </a:solidFill>
                <a:latin typeface="+mn-lt"/>
              </a:rPr>
              <a:t>ростая </a:t>
            </a:r>
            <a:r>
              <a:rPr lang="ru-RU" sz="1600" dirty="0">
                <a:solidFill>
                  <a:schemeClr val="bg1"/>
                </a:solidFill>
                <a:latin typeface="+mn-lt"/>
              </a:rPr>
              <a:t>модель может объяснить большую часть поведения сложной системы, поскольку большая ее сложность связана с тем, что ее компоненты взаимодействуют, а не из хорошо определенного поведения индивидуальных компонент (</a:t>
            </a:r>
            <a:r>
              <a:rPr lang="ru-RU" sz="1600" dirty="0" err="1">
                <a:solidFill>
                  <a:schemeClr val="bg1"/>
                </a:solidFill>
                <a:latin typeface="+mn-lt"/>
              </a:rPr>
              <a:t>Goldenfeld</a:t>
            </a:r>
            <a:r>
              <a:rPr lang="ru-RU" sz="1600" dirty="0">
                <a:solidFill>
                  <a:schemeClr val="bg1"/>
                </a:solidFill>
                <a:latin typeface="+mn-lt"/>
              </a:rPr>
              <a:t> </a:t>
            </a:r>
            <a:r>
              <a:rPr lang="ru-RU" sz="1600" dirty="0" err="1">
                <a:solidFill>
                  <a:schemeClr val="bg1"/>
                </a:solidFill>
                <a:latin typeface="+mn-lt"/>
              </a:rPr>
              <a:t>and</a:t>
            </a:r>
            <a:r>
              <a:rPr lang="ru-RU" sz="1600" dirty="0">
                <a:solidFill>
                  <a:schemeClr val="bg1"/>
                </a:solidFill>
                <a:latin typeface="+mn-lt"/>
              </a:rPr>
              <a:t> </a:t>
            </a:r>
            <a:r>
              <a:rPr lang="ru-RU" sz="1600" dirty="0" err="1">
                <a:solidFill>
                  <a:schemeClr val="bg1"/>
                </a:solidFill>
                <a:latin typeface="+mn-lt"/>
              </a:rPr>
              <a:t>Kadanoff</a:t>
            </a:r>
            <a:r>
              <a:rPr lang="ru-RU" sz="1600" dirty="0">
                <a:solidFill>
                  <a:schemeClr val="bg1"/>
                </a:solidFill>
                <a:latin typeface="+mn-lt"/>
              </a:rPr>
              <a:t>, 1999</a:t>
            </a:r>
            <a:r>
              <a:rPr lang="ru-RU" sz="1600" dirty="0" smtClean="0">
                <a:solidFill>
                  <a:schemeClr val="bg1"/>
                </a:solidFill>
                <a:latin typeface="+mn-lt"/>
              </a:rPr>
              <a:t>)</a:t>
            </a:r>
            <a:r>
              <a:rPr lang="ru-RU" sz="1600" b="1" dirty="0" smtClean="0">
                <a:solidFill>
                  <a:schemeClr val="bg1"/>
                </a:solidFill>
                <a:latin typeface="+mn-lt"/>
              </a:rPr>
              <a:t>. </a:t>
            </a:r>
            <a:r>
              <a:rPr lang="ru-RU" sz="1600" dirty="0">
                <a:solidFill>
                  <a:schemeClr val="bg1"/>
                </a:solidFill>
                <a:latin typeface="+mn-lt"/>
              </a:rPr>
              <a:t>Таким образом, простейшие возможные связи могут </a:t>
            </a:r>
            <a:r>
              <a:rPr lang="ru-RU" sz="1600" dirty="0" smtClean="0">
                <a:solidFill>
                  <a:schemeClr val="bg1"/>
                </a:solidFill>
                <a:latin typeface="+mn-lt"/>
              </a:rPr>
              <a:t>выявлять </a:t>
            </a:r>
            <a:r>
              <a:rPr lang="ru-RU" sz="1600" dirty="0">
                <a:solidFill>
                  <a:schemeClr val="bg1"/>
                </a:solidFill>
                <a:latin typeface="+mn-lt"/>
              </a:rPr>
              <a:t>основные свойства динамической системы, которая в этом случае является самой </a:t>
            </a:r>
            <a:r>
              <a:rPr lang="ru-RU" sz="1600" dirty="0" smtClean="0">
                <a:solidFill>
                  <a:schemeClr val="bg1"/>
                </a:solidFill>
                <a:latin typeface="+mn-lt"/>
              </a:rPr>
              <a:t>экономикой (Стив </a:t>
            </a:r>
            <a:r>
              <a:rPr lang="ru-RU" sz="1600" dirty="0" err="1" smtClean="0">
                <a:solidFill>
                  <a:schemeClr val="bg1"/>
                </a:solidFill>
                <a:latin typeface="+mn-lt"/>
              </a:rPr>
              <a:t>Кин</a:t>
            </a:r>
            <a:r>
              <a:rPr lang="ru-RU" sz="1600" dirty="0" smtClean="0">
                <a:solidFill>
                  <a:schemeClr val="bg1"/>
                </a:solidFill>
                <a:latin typeface="+mn-lt"/>
              </a:rPr>
              <a:t>, 2017).</a:t>
            </a:r>
            <a:endParaRPr lang="ru-RU" sz="1600" b="1" dirty="0">
              <a:solidFill>
                <a:schemeClr val="bg1"/>
              </a:solidFill>
              <a:latin typeface="+mn-lt"/>
            </a:endParaRPr>
          </a:p>
        </p:txBody>
      </p:sp>
      <p:sp>
        <p:nvSpPr>
          <p:cNvPr id="4" name="Oval 8"/>
          <p:cNvSpPr>
            <a:spLocks noChangeArrowheads="1"/>
          </p:cNvSpPr>
          <p:nvPr/>
        </p:nvSpPr>
        <p:spPr bwMode="auto">
          <a:xfrm>
            <a:off x="8745289" y="0"/>
            <a:ext cx="359792" cy="476672"/>
          </a:xfrm>
          <a:prstGeom prst="ellipse">
            <a:avLst/>
          </a:prstGeom>
          <a:solidFill>
            <a:srgbClr val="FF0000"/>
          </a:solidFill>
          <a:ln w="9525">
            <a:solidFill>
              <a:srgbClr val="FF0000"/>
            </a:solidFill>
            <a:round/>
            <a:headEnd/>
            <a:tailEnd/>
          </a:ln>
        </p:spPr>
        <p:txBody>
          <a:bodyPr anchor="ctr"/>
          <a:lstStyle/>
          <a:p>
            <a:pPr algn="ctr"/>
            <a:r>
              <a:rPr lang="en-US" sz="2000" dirty="0" smtClean="0"/>
              <a:t>X</a:t>
            </a:r>
            <a:endParaRPr lang="en-US" sz="2000" b="1" dirty="0"/>
          </a:p>
        </p:txBody>
      </p:sp>
      <p:sp>
        <p:nvSpPr>
          <p:cNvPr id="2" name="Прямоугольник 1"/>
          <p:cNvSpPr/>
          <p:nvPr/>
        </p:nvSpPr>
        <p:spPr>
          <a:xfrm>
            <a:off x="4539" y="1552362"/>
            <a:ext cx="9139461" cy="5305638"/>
          </a:xfrm>
          <a:prstGeom prst="rect">
            <a:avLst/>
          </a:prstGeom>
          <a:solidFill>
            <a:schemeClr val="bg1"/>
          </a:solidFill>
        </p:spPr>
        <p:txBody>
          <a:bodyPr wrap="square">
            <a:spAutoFit/>
          </a:bodyPr>
          <a:lstStyle/>
          <a:p>
            <a:r>
              <a:rPr lang="ru-RU" sz="1800" b="1" dirty="0" smtClean="0">
                <a:latin typeface="Tahoma" panose="020B0604030504040204" pitchFamily="34" charset="0"/>
                <a:ea typeface="Tahoma" panose="020B0604030504040204" pitchFamily="34" charset="0"/>
                <a:cs typeface="Tahoma" panose="020B0604030504040204" pitchFamily="34" charset="0"/>
              </a:rPr>
              <a:t>Пример. Три </a:t>
            </a:r>
            <a:r>
              <a:rPr lang="ru-RU" sz="1800" b="1" dirty="0">
                <a:latin typeface="Tahoma" panose="020B0604030504040204" pitchFamily="34" charset="0"/>
                <a:ea typeface="Tahoma" panose="020B0604030504040204" pitchFamily="34" charset="0"/>
                <a:cs typeface="Tahoma" panose="020B0604030504040204" pitchFamily="34" charset="0"/>
              </a:rPr>
              <a:t>основных </a:t>
            </a:r>
            <a:r>
              <a:rPr lang="ru-RU" sz="1800" b="1" dirty="0" smtClean="0">
                <a:latin typeface="Tahoma" panose="020B0604030504040204" pitchFamily="34" charset="0"/>
                <a:ea typeface="Tahoma" panose="020B0604030504040204" pitchFamily="34" charset="0"/>
                <a:cs typeface="Tahoma" panose="020B0604030504040204" pitchFamily="34" charset="0"/>
              </a:rPr>
              <a:t>определения (по мнению Стива </a:t>
            </a:r>
            <a:r>
              <a:rPr lang="ru-RU" sz="1800" b="1" dirty="0" err="1" smtClean="0">
                <a:latin typeface="Tahoma" panose="020B0604030504040204" pitchFamily="34" charset="0"/>
                <a:ea typeface="Tahoma" panose="020B0604030504040204" pitchFamily="34" charset="0"/>
                <a:cs typeface="Tahoma" panose="020B0604030504040204" pitchFamily="34" charset="0"/>
              </a:rPr>
              <a:t>Кина</a:t>
            </a:r>
            <a:r>
              <a:rPr lang="ru-RU" sz="1800" b="1" dirty="0" smtClean="0">
                <a:latin typeface="Tahoma" panose="020B0604030504040204" pitchFamily="34" charset="0"/>
                <a:ea typeface="Tahoma" panose="020B0604030504040204" pitchFamily="34" charset="0"/>
                <a:cs typeface="Tahoma" panose="020B0604030504040204" pitchFamily="34" charset="0"/>
              </a:rPr>
              <a:t> и </a:t>
            </a:r>
            <a:r>
              <a:rPr lang="ru-RU" sz="1800" b="1" dirty="0" err="1" smtClean="0">
                <a:latin typeface="Tahoma" panose="020B0604030504040204" pitchFamily="34" charset="0"/>
                <a:ea typeface="Tahoma" panose="020B0604030504040204" pitchFamily="34" charset="0"/>
                <a:cs typeface="Tahoma" panose="020B0604030504040204" pitchFamily="34" charset="0"/>
              </a:rPr>
              <a:t>Хаймана</a:t>
            </a:r>
            <a:r>
              <a:rPr lang="ru-RU" sz="1800" b="1" dirty="0" smtClean="0">
                <a:latin typeface="Tahoma" panose="020B0604030504040204" pitchFamily="34" charset="0"/>
                <a:ea typeface="Tahoma" panose="020B0604030504040204" pitchFamily="34" charset="0"/>
                <a:cs typeface="Tahoma" panose="020B0604030504040204" pitchFamily="34" charset="0"/>
              </a:rPr>
              <a:t> </a:t>
            </a:r>
            <a:r>
              <a:rPr lang="ru-RU" sz="1800" b="1" dirty="0" err="1" smtClean="0">
                <a:latin typeface="Tahoma" panose="020B0604030504040204" pitchFamily="34" charset="0"/>
                <a:ea typeface="Tahoma" panose="020B0604030504040204" pitchFamily="34" charset="0"/>
                <a:cs typeface="Tahoma" panose="020B0604030504040204" pitchFamily="34" charset="0"/>
              </a:rPr>
              <a:t>Мински</a:t>
            </a:r>
            <a:r>
              <a:rPr lang="ru-RU" sz="1800" b="1" dirty="0" smtClean="0">
                <a:latin typeface="Tahoma" panose="020B0604030504040204" pitchFamily="34" charset="0"/>
                <a:ea typeface="Tahoma" panose="020B0604030504040204" pitchFamily="34" charset="0"/>
                <a:cs typeface="Tahoma" panose="020B0604030504040204" pitchFamily="34" charset="0"/>
              </a:rPr>
              <a:t>), </a:t>
            </a:r>
            <a:r>
              <a:rPr lang="ru-RU" sz="1800" b="1" dirty="0">
                <a:latin typeface="Tahoma" panose="020B0604030504040204" pitchFamily="34" charset="0"/>
                <a:ea typeface="Tahoma" panose="020B0604030504040204" pitchFamily="34" charset="0"/>
                <a:cs typeface="Tahoma" panose="020B0604030504040204" pitchFamily="34" charset="0"/>
              </a:rPr>
              <a:t>из которых можно получить модель макроэкономики. </a:t>
            </a:r>
          </a:p>
          <a:p>
            <a:r>
              <a:rPr lang="ru-RU" sz="1800" dirty="0">
                <a:latin typeface="Tahoma" panose="020B0604030504040204" pitchFamily="34" charset="0"/>
                <a:ea typeface="Tahoma" panose="020B0604030504040204" pitchFamily="34" charset="0"/>
                <a:cs typeface="Tahoma" panose="020B0604030504040204" pitchFamily="34" charset="0"/>
              </a:rPr>
              <a:t>1. Уровень занятости.</a:t>
            </a:r>
          </a:p>
          <a:p>
            <a:r>
              <a:rPr lang="ru-RU" sz="1800" dirty="0">
                <a:latin typeface="Tahoma" panose="020B0604030504040204" pitchFamily="34" charset="0"/>
                <a:ea typeface="Tahoma" panose="020B0604030504040204" pitchFamily="34" charset="0"/>
                <a:cs typeface="Tahoma" panose="020B0604030504040204" pitchFamily="34" charset="0"/>
              </a:rPr>
              <a:t>2. Доля заработной платы в производстве (отношение зарплаты к ВВП, как показатель распределения дохода).</a:t>
            </a:r>
          </a:p>
          <a:p>
            <a:r>
              <a:rPr lang="ru-RU" sz="1800" dirty="0">
                <a:latin typeface="Tahoma" panose="020B0604030504040204" pitchFamily="34" charset="0"/>
                <a:ea typeface="Tahoma" panose="020B0604030504040204" pitchFamily="34" charset="0"/>
                <a:cs typeface="Tahoma" panose="020B0604030504040204" pitchFamily="34" charset="0"/>
              </a:rPr>
              <a:t>3. Отношение частного долга к ВВП</a:t>
            </a:r>
            <a:r>
              <a:rPr lang="ru-RU" sz="1800" dirty="0" smtClean="0">
                <a:latin typeface="Tahoma" panose="020B0604030504040204" pitchFamily="34" charset="0"/>
                <a:ea typeface="Tahoma" panose="020B0604030504040204" pitchFamily="34" charset="0"/>
                <a:cs typeface="Tahoma" panose="020B0604030504040204" pitchFamily="34" charset="0"/>
              </a:rPr>
              <a:t>.</a:t>
            </a:r>
          </a:p>
          <a:p>
            <a:r>
              <a:rPr lang="ru-RU" sz="1600" dirty="0">
                <a:latin typeface="Tahoma" panose="020B0604030504040204" pitchFamily="34" charset="0"/>
                <a:ea typeface="Tahoma" panose="020B0604030504040204" pitchFamily="34" charset="0"/>
                <a:cs typeface="Tahoma" panose="020B0604030504040204" pitchFamily="34" charset="0"/>
              </a:rPr>
              <a:t>Когда они вводятся в динамической форме, эти определения приводят не только к «интуитивно разумным» утверждениям, но и к утверждениям, которые истинны по определению:</a:t>
            </a:r>
          </a:p>
          <a:p>
            <a:r>
              <a:rPr lang="ru-RU" sz="1800" dirty="0">
                <a:latin typeface="Tahoma" panose="020B0604030504040204" pitchFamily="34" charset="0"/>
                <a:ea typeface="Tahoma" panose="020B0604030504040204" pitchFamily="34" charset="0"/>
                <a:cs typeface="Tahoma" panose="020B0604030504040204" pitchFamily="34" charset="0"/>
              </a:rPr>
              <a:t>• </a:t>
            </a:r>
            <a:r>
              <a:rPr lang="ru-RU" sz="1600" dirty="0">
                <a:latin typeface="Tahoma" panose="020B0604030504040204" pitchFamily="34" charset="0"/>
                <a:ea typeface="Tahoma" panose="020B0604030504040204" pitchFamily="34" charset="0"/>
                <a:cs typeface="Tahoma" panose="020B0604030504040204" pitchFamily="34" charset="0"/>
              </a:rPr>
              <a:t>Уровень занятости </a:t>
            </a:r>
            <a:r>
              <a:rPr lang="ru-RU" sz="1600" dirty="0" smtClean="0">
                <a:latin typeface="Tahoma" panose="020B0604030504040204" pitchFamily="34" charset="0"/>
                <a:ea typeface="Tahoma" panose="020B0604030504040204" pitchFamily="34" charset="0"/>
                <a:cs typeface="Tahoma" panose="020B0604030504040204" pitchFamily="34" charset="0"/>
              </a:rPr>
              <a:t>(% </a:t>
            </a:r>
            <a:r>
              <a:rPr lang="ru-RU" sz="1600" dirty="0">
                <a:latin typeface="Tahoma" panose="020B0604030504040204" pitchFamily="34" charset="0"/>
                <a:ea typeface="Tahoma" panose="020B0604030504040204" pitchFamily="34" charset="0"/>
                <a:cs typeface="Tahoma" panose="020B0604030504040204" pitchFamily="34" charset="0"/>
              </a:rPr>
              <a:t>населения, у которого есть работа) будет расти, если темпы экономического роста (в </a:t>
            </a:r>
            <a:r>
              <a:rPr lang="ru-RU" sz="1600" dirty="0" smtClean="0">
                <a:latin typeface="Tahoma" panose="020B0604030504040204" pitchFamily="34" charset="0"/>
                <a:ea typeface="Tahoma" panose="020B0604030504040204" pitchFamily="34" charset="0"/>
                <a:cs typeface="Tahoma" panose="020B0604030504040204" pitchFamily="34" charset="0"/>
              </a:rPr>
              <a:t>% </a:t>
            </a:r>
            <a:r>
              <a:rPr lang="ru-RU" sz="1600" dirty="0">
                <a:latin typeface="Tahoma" panose="020B0604030504040204" pitchFamily="34" charset="0"/>
                <a:ea typeface="Tahoma" panose="020B0604030504040204" pitchFamily="34" charset="0"/>
                <a:cs typeface="Tahoma" panose="020B0604030504040204" pitchFamily="34" charset="0"/>
              </a:rPr>
              <a:t>в год) превысят </a:t>
            </a:r>
            <a:r>
              <a:rPr lang="ru-RU"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соотношение</a:t>
            </a:r>
            <a:r>
              <a:rPr lang="ru-RU" sz="1600" dirty="0" smtClean="0">
                <a:latin typeface="Tahoma" panose="020B0604030504040204" pitchFamily="34" charset="0"/>
                <a:ea typeface="Tahoma" panose="020B0604030504040204" pitchFamily="34" charset="0"/>
                <a:cs typeface="Tahoma" panose="020B0604030504040204" pitchFamily="34" charset="0"/>
              </a:rPr>
              <a:t> </a:t>
            </a:r>
            <a:r>
              <a:rPr lang="ru-RU" sz="1600" dirty="0">
                <a:latin typeface="Tahoma" panose="020B0604030504040204" pitchFamily="34" charset="0"/>
                <a:ea typeface="Tahoma" panose="020B0604030504040204" pitchFamily="34" charset="0"/>
                <a:cs typeface="Tahoma" panose="020B0604030504040204" pitchFamily="34" charset="0"/>
              </a:rPr>
              <a:t>роста населения и роста производительности труда.</a:t>
            </a:r>
          </a:p>
          <a:p>
            <a:r>
              <a:rPr lang="ru-RU" sz="1600" dirty="0">
                <a:latin typeface="Tahoma" panose="020B0604030504040204" pitchFamily="34" charset="0"/>
                <a:ea typeface="Tahoma" panose="020B0604030504040204" pitchFamily="34" charset="0"/>
                <a:cs typeface="Tahoma" panose="020B0604030504040204" pitchFamily="34" charset="0"/>
              </a:rPr>
              <a:t>• Доля заработной платы в ВВП будет возрастать, если рост зарплаты будет превышать рост производительности труда.</a:t>
            </a:r>
          </a:p>
          <a:p>
            <a:r>
              <a:rPr lang="ru-RU" sz="1600" dirty="0">
                <a:latin typeface="Tahoma" panose="020B0604030504040204" pitchFamily="34" charset="0"/>
                <a:ea typeface="Tahoma" panose="020B0604030504040204" pitchFamily="34" charset="0"/>
                <a:cs typeface="Tahoma" panose="020B0604030504040204" pitchFamily="34" charset="0"/>
              </a:rPr>
              <a:t>• Отношение долга к ВВП будет расти, если частный долг будет расти быстрее, чем ВВП.</a:t>
            </a:r>
          </a:p>
          <a:p>
            <a:r>
              <a:rPr lang="ru-RU" sz="1800" dirty="0" smtClean="0">
                <a:latin typeface="Tahoma" panose="020B0604030504040204" pitchFamily="34" charset="0"/>
                <a:ea typeface="Tahoma" panose="020B0604030504040204" pitchFamily="34" charset="0"/>
                <a:cs typeface="Tahoma" panose="020B0604030504040204" pitchFamily="34" charset="0"/>
              </a:rPr>
              <a:t>Это </a:t>
            </a:r>
            <a:r>
              <a:rPr lang="ru-RU" sz="1800" dirty="0">
                <a:latin typeface="Tahoma" panose="020B0604030504040204" pitchFamily="34" charset="0"/>
                <a:ea typeface="Tahoma" panose="020B0604030504040204" pitchFamily="34" charset="0"/>
                <a:cs typeface="Tahoma" panose="020B0604030504040204" pitchFamily="34" charset="0"/>
              </a:rPr>
              <a:t>просто трюизмы. Чтобы превратить их в экономическую модель, мы должны постулировать некоторые отношения между ключевыми объектами в системе; между занятостью и заработной платой, между прибылью и инвестициями, а также между задолженностью, прибылью и </a:t>
            </a:r>
            <a:r>
              <a:rPr lang="ru-RU" sz="1800" dirty="0" smtClean="0">
                <a:latin typeface="Tahoma" panose="020B0604030504040204" pitchFamily="34" charset="0"/>
                <a:ea typeface="Tahoma" panose="020B0604030504040204" pitchFamily="34" charset="0"/>
                <a:cs typeface="Tahoma" panose="020B0604030504040204" pitchFamily="34" charset="0"/>
              </a:rPr>
              <a:t>инвестициями (Стив </a:t>
            </a:r>
            <a:r>
              <a:rPr lang="ru-RU" sz="1800" dirty="0" err="1" smtClean="0">
                <a:latin typeface="Tahoma" panose="020B0604030504040204" pitchFamily="34" charset="0"/>
                <a:ea typeface="Tahoma" panose="020B0604030504040204" pitchFamily="34" charset="0"/>
                <a:cs typeface="Tahoma" panose="020B0604030504040204" pitchFamily="34" charset="0"/>
              </a:rPr>
              <a:t>Кин</a:t>
            </a:r>
            <a:r>
              <a:rPr lang="ru-RU" sz="1800" dirty="0" smtClean="0">
                <a:latin typeface="Tahoma" panose="020B0604030504040204" pitchFamily="34" charset="0"/>
                <a:ea typeface="Tahoma" panose="020B0604030504040204" pitchFamily="34" charset="0"/>
                <a:cs typeface="Tahoma" panose="020B0604030504040204" pitchFamily="34" charset="0"/>
              </a:rPr>
              <a:t>).</a:t>
            </a:r>
            <a:endParaRPr lang="ru-RU"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93849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0"/>
            <a:ext cx="9144000" cy="90872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mn-lt"/>
              </a:rPr>
              <a:t>Нелинейные динамические системы.</a:t>
            </a:r>
          </a:p>
          <a:p>
            <a:pPr algn="l"/>
            <a:r>
              <a:rPr lang="ru-RU" sz="2400" dirty="0" smtClean="0">
                <a:solidFill>
                  <a:schemeClr val="bg1"/>
                </a:solidFill>
                <a:latin typeface="+mn-lt"/>
              </a:rPr>
              <a:t>Линеаризация.</a:t>
            </a:r>
          </a:p>
        </p:txBody>
      </p:sp>
      <p:sp>
        <p:nvSpPr>
          <p:cNvPr id="4" name="Oval 8"/>
          <p:cNvSpPr>
            <a:spLocks noChangeArrowheads="1"/>
          </p:cNvSpPr>
          <p:nvPr/>
        </p:nvSpPr>
        <p:spPr bwMode="auto">
          <a:xfrm>
            <a:off x="8745289" y="0"/>
            <a:ext cx="359792" cy="476672"/>
          </a:xfrm>
          <a:prstGeom prst="ellipse">
            <a:avLst/>
          </a:prstGeom>
          <a:solidFill>
            <a:srgbClr val="FF0000"/>
          </a:solidFill>
          <a:ln w="9525">
            <a:solidFill>
              <a:srgbClr val="FF0000"/>
            </a:solidFill>
            <a:round/>
            <a:headEnd/>
            <a:tailEnd/>
          </a:ln>
        </p:spPr>
        <p:txBody>
          <a:bodyPr anchor="ctr"/>
          <a:lstStyle/>
          <a:p>
            <a:pPr algn="ctr"/>
            <a:r>
              <a:rPr lang="en-US" sz="2000" dirty="0" smtClean="0"/>
              <a:t>X</a:t>
            </a:r>
            <a:endParaRPr lang="en-US" sz="2000" b="1" dirty="0"/>
          </a:p>
        </p:txBody>
      </p:sp>
      <p:sp>
        <p:nvSpPr>
          <p:cNvPr id="2" name="Прямоугольник 1"/>
          <p:cNvSpPr/>
          <p:nvPr/>
        </p:nvSpPr>
        <p:spPr>
          <a:xfrm>
            <a:off x="4539" y="896491"/>
            <a:ext cx="9139461" cy="5663089"/>
          </a:xfrm>
          <a:prstGeom prst="rect">
            <a:avLst/>
          </a:prstGeom>
          <a:solidFill>
            <a:schemeClr val="bg1"/>
          </a:solidFill>
        </p:spPr>
        <p:txBody>
          <a:bodyPr wrap="square">
            <a:spAutoFit/>
          </a:bodyPr>
          <a:lstStyle/>
          <a:p>
            <a:r>
              <a:rPr lang="ru-RU" sz="1800" dirty="0">
                <a:solidFill>
                  <a:schemeClr val="bg2"/>
                </a:solidFill>
                <a:latin typeface="+mn-lt"/>
                <a:ea typeface="Tahoma" panose="020B0604030504040204" pitchFamily="34" charset="0"/>
                <a:cs typeface="Tahoma" panose="020B0604030504040204" pitchFamily="34" charset="0"/>
              </a:rPr>
              <a:t> </a:t>
            </a:r>
            <a:r>
              <a:rPr lang="ru-RU" sz="1800" dirty="0" smtClean="0">
                <a:solidFill>
                  <a:schemeClr val="bg2"/>
                </a:solidFill>
                <a:latin typeface="+mn-lt"/>
                <a:ea typeface="Tahoma" panose="020B0604030504040204" pitchFamily="34" charset="0"/>
                <a:cs typeface="Tahoma" panose="020B0604030504040204" pitchFamily="34" charset="0"/>
              </a:rPr>
              <a:t>    </a:t>
            </a:r>
            <a:r>
              <a:rPr lang="ru-RU" sz="1800" b="1" dirty="0" smtClean="0">
                <a:solidFill>
                  <a:schemeClr val="bg2"/>
                </a:solidFill>
                <a:latin typeface="+mn-lt"/>
                <a:ea typeface="Tahoma" panose="020B0604030504040204" pitchFamily="34" charset="0"/>
                <a:cs typeface="Tahoma" panose="020B0604030504040204" pitchFamily="34" charset="0"/>
              </a:rPr>
              <a:t>Нелинейная </a:t>
            </a:r>
            <a:r>
              <a:rPr lang="ru-RU" sz="1800" b="1" dirty="0">
                <a:solidFill>
                  <a:schemeClr val="bg2"/>
                </a:solidFill>
                <a:latin typeface="+mn-lt"/>
                <a:ea typeface="Tahoma" panose="020B0604030504040204" pitchFamily="34" charset="0"/>
                <a:cs typeface="Tahoma" panose="020B0604030504040204" pitchFamily="34" charset="0"/>
              </a:rPr>
              <a:t>система</a:t>
            </a:r>
            <a:r>
              <a:rPr lang="ru-RU" sz="1800" dirty="0">
                <a:solidFill>
                  <a:schemeClr val="bg2"/>
                </a:solidFill>
                <a:latin typeface="+mn-lt"/>
                <a:ea typeface="Tahoma" panose="020B0604030504040204" pitchFamily="34" charset="0"/>
                <a:cs typeface="Tahoma" panose="020B0604030504040204" pitchFamily="34" charset="0"/>
              </a:rPr>
              <a:t> — </a:t>
            </a:r>
            <a:r>
              <a:rPr lang="ru-RU" sz="1800" dirty="0">
                <a:solidFill>
                  <a:schemeClr val="bg2"/>
                </a:solidFill>
                <a:latin typeface="+mn-lt"/>
                <a:ea typeface="Tahoma" panose="020B0604030504040204" pitchFamily="34" charset="0"/>
                <a:cs typeface="Tahoma" panose="020B0604030504040204" pitchFamily="34" charset="0"/>
                <a:hlinkClick r:id="rId3" tooltip="Динамическая система"/>
              </a:rPr>
              <a:t>динамическая система</a:t>
            </a:r>
            <a:r>
              <a:rPr lang="ru-RU" sz="1800" dirty="0">
                <a:solidFill>
                  <a:schemeClr val="bg2"/>
                </a:solidFill>
                <a:latin typeface="+mn-lt"/>
                <a:ea typeface="Tahoma" panose="020B0604030504040204" pitchFamily="34" charset="0"/>
                <a:cs typeface="Tahoma" panose="020B0604030504040204" pitchFamily="34" charset="0"/>
              </a:rPr>
              <a:t>, в которой протекают процессы, описываемые нелинейными </a:t>
            </a:r>
            <a:r>
              <a:rPr lang="ru-RU" sz="1800" dirty="0">
                <a:solidFill>
                  <a:schemeClr val="bg2"/>
                </a:solidFill>
                <a:latin typeface="+mn-lt"/>
                <a:ea typeface="Tahoma" panose="020B0604030504040204" pitchFamily="34" charset="0"/>
                <a:cs typeface="Tahoma" panose="020B0604030504040204" pitchFamily="34" charset="0"/>
                <a:hlinkClick r:id="rId4" tooltip="Дифференциальное уравнение"/>
              </a:rPr>
              <a:t>дифференциальными уравнениями</a:t>
            </a:r>
            <a:r>
              <a:rPr lang="ru-RU" sz="1800" dirty="0">
                <a:solidFill>
                  <a:schemeClr val="bg2"/>
                </a:solidFill>
                <a:latin typeface="+mn-lt"/>
                <a:ea typeface="Tahoma" panose="020B0604030504040204" pitchFamily="34" charset="0"/>
                <a:cs typeface="Tahoma" panose="020B0604030504040204" pitchFamily="34" charset="0"/>
              </a:rPr>
              <a:t>.</a:t>
            </a:r>
          </a:p>
          <a:p>
            <a:r>
              <a:rPr lang="ru-RU" sz="1800" dirty="0" smtClean="0">
                <a:solidFill>
                  <a:schemeClr val="bg2"/>
                </a:solidFill>
                <a:latin typeface="+mn-lt"/>
                <a:ea typeface="Tahoma" panose="020B0604030504040204" pitchFamily="34" charset="0"/>
                <a:cs typeface="Tahoma" panose="020B0604030504040204" pitchFamily="34" charset="0"/>
              </a:rPr>
              <a:t>     В </a:t>
            </a:r>
            <a:r>
              <a:rPr lang="ru-RU" sz="1800" dirty="0">
                <a:solidFill>
                  <a:schemeClr val="bg2"/>
                </a:solidFill>
                <a:latin typeface="+mn-lt"/>
                <a:ea typeface="Tahoma" panose="020B0604030504040204" pitchFamily="34" charset="0"/>
                <a:cs typeface="Tahoma" panose="020B0604030504040204" pitchFamily="34" charset="0"/>
              </a:rPr>
              <a:t>отличие от </a:t>
            </a:r>
            <a:r>
              <a:rPr lang="ru-RU" sz="1800" dirty="0">
                <a:solidFill>
                  <a:schemeClr val="bg2"/>
                </a:solidFill>
                <a:latin typeface="+mn-lt"/>
                <a:ea typeface="Tahoma" panose="020B0604030504040204" pitchFamily="34" charset="0"/>
                <a:cs typeface="Tahoma" panose="020B0604030504040204" pitchFamily="34" charset="0"/>
                <a:hlinkClick r:id="rId5" tooltip="Линейная система"/>
              </a:rPr>
              <a:t>линейной системы</a:t>
            </a:r>
            <a:r>
              <a:rPr lang="ru-RU" sz="1800" dirty="0">
                <a:solidFill>
                  <a:schemeClr val="bg2"/>
                </a:solidFill>
                <a:latin typeface="+mn-lt"/>
                <a:ea typeface="Tahoma" panose="020B0604030504040204" pitchFamily="34" charset="0"/>
                <a:cs typeface="Tahoma" panose="020B0604030504040204" pitchFamily="34" charset="0"/>
              </a:rPr>
              <a:t> не обладает свойствами </a:t>
            </a:r>
            <a:r>
              <a:rPr lang="ru-RU" sz="1800" dirty="0">
                <a:solidFill>
                  <a:schemeClr val="bg2"/>
                </a:solidFill>
                <a:latin typeface="+mn-lt"/>
                <a:ea typeface="Tahoma" panose="020B0604030504040204" pitchFamily="34" charset="0"/>
                <a:cs typeface="Tahoma" panose="020B0604030504040204" pitchFamily="34" charset="0"/>
                <a:hlinkClick r:id="rId6"/>
              </a:rPr>
              <a:t>суперпозиции</a:t>
            </a:r>
            <a:r>
              <a:rPr lang="ru-RU" sz="1800" dirty="0">
                <a:solidFill>
                  <a:schemeClr val="bg2"/>
                </a:solidFill>
                <a:latin typeface="+mn-lt"/>
                <a:ea typeface="Tahoma" panose="020B0604030504040204" pitchFamily="34" charset="0"/>
                <a:cs typeface="Tahoma" panose="020B0604030504040204" pitchFamily="34" charset="0"/>
              </a:rPr>
              <a:t>.</a:t>
            </a:r>
          </a:p>
          <a:p>
            <a:r>
              <a:rPr lang="ru-RU" sz="1800" dirty="0" smtClean="0">
                <a:solidFill>
                  <a:schemeClr val="bg2"/>
                </a:solidFill>
                <a:latin typeface="+mn-lt"/>
                <a:ea typeface="Tahoma" panose="020B0604030504040204" pitchFamily="34" charset="0"/>
                <a:cs typeface="Tahoma" panose="020B0604030504040204" pitchFamily="34" charset="0"/>
              </a:rPr>
              <a:t>     Многие </a:t>
            </a:r>
            <a:r>
              <a:rPr lang="ru-RU" sz="1800" dirty="0">
                <a:solidFill>
                  <a:schemeClr val="bg2"/>
                </a:solidFill>
                <a:latin typeface="+mn-lt"/>
                <a:ea typeface="Tahoma" panose="020B0604030504040204" pitchFamily="34" charset="0"/>
                <a:cs typeface="Tahoma" panose="020B0604030504040204" pitchFamily="34" charset="0"/>
              </a:rPr>
              <a:t>нелинейные системы </a:t>
            </a:r>
            <a:r>
              <a:rPr lang="ru-RU" sz="1800" b="1" dirty="0">
                <a:solidFill>
                  <a:srgbClr val="5A2781"/>
                </a:solidFill>
                <a:latin typeface="+mn-lt"/>
                <a:ea typeface="Tahoma" panose="020B0604030504040204" pitchFamily="34" charset="0"/>
                <a:cs typeface="Tahoma" panose="020B0604030504040204" pitchFamily="34" charset="0"/>
              </a:rPr>
              <a:t>в области малых изменений параметров </a:t>
            </a:r>
            <a:r>
              <a:rPr lang="ru-RU" sz="1800" dirty="0">
                <a:solidFill>
                  <a:schemeClr val="bg2"/>
                </a:solidFill>
                <a:latin typeface="+mn-lt"/>
                <a:ea typeface="Tahoma" panose="020B0604030504040204" pitchFamily="34" charset="0"/>
                <a:cs typeface="Tahoma" panose="020B0604030504040204" pitchFamily="34" charset="0"/>
              </a:rPr>
              <a:t>поддаются </a:t>
            </a:r>
            <a:r>
              <a:rPr lang="ru-RU" sz="1800" dirty="0">
                <a:solidFill>
                  <a:schemeClr val="bg2"/>
                </a:solidFill>
                <a:latin typeface="+mn-lt"/>
                <a:ea typeface="Tahoma" panose="020B0604030504040204" pitchFamily="34" charset="0"/>
                <a:cs typeface="Tahoma" panose="020B0604030504040204" pitchFamily="34" charset="0"/>
                <a:hlinkClick r:id="rId7"/>
              </a:rPr>
              <a:t>линеаризации</a:t>
            </a:r>
            <a:r>
              <a:rPr lang="ru-RU" sz="1800" dirty="0">
                <a:solidFill>
                  <a:schemeClr val="bg2"/>
                </a:solidFill>
                <a:latin typeface="+mn-lt"/>
                <a:ea typeface="Tahoma" panose="020B0604030504040204" pitchFamily="34" charset="0"/>
                <a:cs typeface="Tahoma" panose="020B0604030504040204" pitchFamily="34" charset="0"/>
              </a:rPr>
              <a:t>. </a:t>
            </a:r>
            <a:r>
              <a:rPr lang="ru-RU" sz="1000" dirty="0"/>
              <a:t>(</a:t>
            </a:r>
            <a:r>
              <a:rPr lang="en-US" sz="1000" dirty="0">
                <a:hlinkClick r:id="rId8"/>
              </a:rPr>
              <a:t>https://ru.wikipedia.org/wiki/</a:t>
            </a:r>
            <a:r>
              <a:rPr lang="ru-RU" sz="1000" dirty="0" err="1">
                <a:hlinkClick r:id="rId8"/>
              </a:rPr>
              <a:t>Нелинейная_система</a:t>
            </a:r>
            <a:r>
              <a:rPr lang="ru-RU" sz="1000" dirty="0"/>
              <a:t>)</a:t>
            </a:r>
          </a:p>
          <a:p>
            <a:endParaRPr lang="ru-RU" sz="1800" b="1" dirty="0" smtClean="0">
              <a:solidFill>
                <a:schemeClr val="bg2"/>
              </a:solidFill>
              <a:latin typeface="+mn-lt"/>
              <a:ea typeface="Tahoma" panose="020B0604030504040204" pitchFamily="34" charset="0"/>
              <a:cs typeface="Tahoma" panose="020B0604030504040204" pitchFamily="34" charset="0"/>
            </a:endParaRPr>
          </a:p>
          <a:p>
            <a:r>
              <a:rPr lang="ru-RU" sz="1800" b="1" dirty="0" smtClean="0">
                <a:solidFill>
                  <a:schemeClr val="bg2"/>
                </a:solidFill>
                <a:latin typeface="+mn-lt"/>
                <a:ea typeface="Tahoma" panose="020B0604030504040204" pitchFamily="34" charset="0"/>
                <a:cs typeface="Tahoma" panose="020B0604030504040204" pitchFamily="34" charset="0"/>
              </a:rPr>
              <a:t>      Линеаризация</a:t>
            </a:r>
            <a:r>
              <a:rPr lang="ru-RU" sz="1800" dirty="0">
                <a:solidFill>
                  <a:schemeClr val="bg2"/>
                </a:solidFill>
                <a:latin typeface="+mn-lt"/>
                <a:ea typeface="Tahoma" panose="020B0604030504040204" pitchFamily="34" charset="0"/>
                <a:cs typeface="Tahoma" panose="020B0604030504040204" pitchFamily="34" charset="0"/>
              </a:rPr>
              <a:t> — (от </a:t>
            </a:r>
            <a:r>
              <a:rPr lang="ru-RU" sz="1800" dirty="0">
                <a:solidFill>
                  <a:schemeClr val="bg2"/>
                </a:solidFill>
                <a:latin typeface="+mn-lt"/>
                <a:ea typeface="Tahoma" panose="020B0604030504040204" pitchFamily="34" charset="0"/>
                <a:cs typeface="Tahoma" panose="020B0604030504040204" pitchFamily="34" charset="0"/>
                <a:hlinkClick r:id="rId9" tooltip="Латинский язык"/>
              </a:rPr>
              <a:t>лат.</a:t>
            </a:r>
            <a:r>
              <a:rPr lang="ru-RU" sz="1800" dirty="0">
                <a:solidFill>
                  <a:schemeClr val="bg2"/>
                </a:solidFill>
                <a:latin typeface="+mn-lt"/>
                <a:ea typeface="Tahoma" panose="020B0604030504040204" pitchFamily="34" charset="0"/>
                <a:cs typeface="Tahoma" panose="020B0604030504040204" pitchFamily="34" charset="0"/>
              </a:rPr>
              <a:t> </a:t>
            </a:r>
            <a:r>
              <a:rPr lang="ru-RU" sz="1800" dirty="0" err="1">
                <a:solidFill>
                  <a:schemeClr val="bg2"/>
                </a:solidFill>
                <a:latin typeface="+mn-lt"/>
                <a:ea typeface="Tahoma" panose="020B0604030504040204" pitchFamily="34" charset="0"/>
                <a:cs typeface="Tahoma" panose="020B0604030504040204" pitchFamily="34" charset="0"/>
              </a:rPr>
              <a:t>linearis</a:t>
            </a:r>
            <a:r>
              <a:rPr lang="ru-RU" sz="1800" dirty="0">
                <a:solidFill>
                  <a:schemeClr val="bg2"/>
                </a:solidFill>
                <a:latin typeface="+mn-lt"/>
                <a:ea typeface="Tahoma" panose="020B0604030504040204" pitchFamily="34" charset="0"/>
                <a:cs typeface="Tahoma" panose="020B0604030504040204" pitchFamily="34" charset="0"/>
              </a:rPr>
              <a:t> — линейный), один из методов </a:t>
            </a:r>
            <a:r>
              <a:rPr lang="ru-RU" sz="1800" dirty="0" smtClean="0">
                <a:solidFill>
                  <a:schemeClr val="bg2"/>
                </a:solidFill>
                <a:latin typeface="+mn-lt"/>
                <a:ea typeface="Tahoma" panose="020B0604030504040204" pitchFamily="34" charset="0"/>
                <a:cs typeface="Tahoma" panose="020B0604030504040204" pitchFamily="34" charset="0"/>
              </a:rPr>
              <a:t>приближенного </a:t>
            </a:r>
            <a:r>
              <a:rPr lang="ru-RU" sz="1800" dirty="0">
                <a:solidFill>
                  <a:schemeClr val="bg2"/>
                </a:solidFill>
                <a:latin typeface="+mn-lt"/>
                <a:ea typeface="Tahoma" panose="020B0604030504040204" pitchFamily="34" charset="0"/>
                <a:cs typeface="Tahoma" panose="020B0604030504040204" pitchFamily="34" charset="0"/>
              </a:rPr>
              <a:t>представления замкнутых </a:t>
            </a:r>
            <a:r>
              <a:rPr lang="ru-RU" sz="1800" dirty="0">
                <a:solidFill>
                  <a:schemeClr val="bg2"/>
                </a:solidFill>
                <a:latin typeface="+mn-lt"/>
                <a:ea typeface="Tahoma" panose="020B0604030504040204" pitchFamily="34" charset="0"/>
                <a:cs typeface="Tahoma" panose="020B0604030504040204" pitchFamily="34" charset="0"/>
                <a:hlinkClick r:id="rId10" tooltip="Нелинейная система"/>
              </a:rPr>
              <a:t>нелинейных систем</a:t>
            </a:r>
            <a:r>
              <a:rPr lang="ru-RU" sz="1800" dirty="0">
                <a:solidFill>
                  <a:schemeClr val="bg2"/>
                </a:solidFill>
                <a:latin typeface="+mn-lt"/>
                <a:ea typeface="Tahoma" panose="020B0604030504040204" pitchFamily="34" charset="0"/>
                <a:cs typeface="Tahoma" panose="020B0604030504040204" pitchFamily="34" charset="0"/>
              </a:rPr>
              <a:t>, при </a:t>
            </a:r>
            <a:r>
              <a:rPr lang="ru-RU" sz="1800" b="1" dirty="0">
                <a:solidFill>
                  <a:schemeClr val="bg2"/>
                </a:solidFill>
                <a:latin typeface="+mn-lt"/>
                <a:ea typeface="Tahoma" panose="020B0604030504040204" pitchFamily="34" charset="0"/>
                <a:cs typeface="Tahoma" panose="020B0604030504040204" pitchFamily="34" charset="0"/>
              </a:rPr>
              <a:t>котором исследование нелинейной системы заменяется </a:t>
            </a:r>
            <a:r>
              <a:rPr lang="ru-RU" sz="1800" b="1" dirty="0" smtClean="0">
                <a:solidFill>
                  <a:schemeClr val="bg2"/>
                </a:solidFill>
                <a:latin typeface="+mn-lt"/>
                <a:ea typeface="Tahoma" panose="020B0604030504040204" pitchFamily="34" charset="0"/>
                <a:cs typeface="Tahoma" panose="020B0604030504040204" pitchFamily="34" charset="0"/>
              </a:rPr>
              <a:t>анализом линейной системы, </a:t>
            </a:r>
            <a:r>
              <a:rPr lang="ru-RU" sz="1800" b="1" dirty="0">
                <a:solidFill>
                  <a:schemeClr val="bg2"/>
                </a:solidFill>
                <a:latin typeface="+mn-lt"/>
                <a:ea typeface="Tahoma" panose="020B0604030504040204" pitchFamily="34" charset="0"/>
                <a:cs typeface="Tahoma" panose="020B0604030504040204" pitchFamily="34" charset="0"/>
              </a:rPr>
              <a:t>в некотором смысле эквивалентной исходной</a:t>
            </a:r>
            <a:r>
              <a:rPr lang="ru-RU" sz="1800" dirty="0">
                <a:solidFill>
                  <a:schemeClr val="bg2"/>
                </a:solidFill>
                <a:latin typeface="+mn-lt"/>
                <a:ea typeface="Tahoma" panose="020B0604030504040204" pitchFamily="34" charset="0"/>
                <a:cs typeface="Tahoma" panose="020B0604030504040204" pitchFamily="34" charset="0"/>
              </a:rPr>
              <a:t>. </a:t>
            </a:r>
            <a:r>
              <a:rPr lang="ru-RU" sz="1800" b="1" dirty="0">
                <a:solidFill>
                  <a:schemeClr val="bg2"/>
                </a:solidFill>
                <a:latin typeface="+mn-lt"/>
                <a:ea typeface="Tahoma" panose="020B0604030504040204" pitchFamily="34" charset="0"/>
                <a:cs typeface="Tahoma" panose="020B0604030504040204" pitchFamily="34" charset="0"/>
              </a:rPr>
              <a:t>Методы линеаризации имеют ограниченный характер</a:t>
            </a:r>
            <a:r>
              <a:rPr lang="ru-RU" sz="1800" dirty="0">
                <a:solidFill>
                  <a:schemeClr val="bg2"/>
                </a:solidFill>
                <a:latin typeface="+mn-lt"/>
                <a:ea typeface="Tahoma" panose="020B0604030504040204" pitchFamily="34" charset="0"/>
                <a:cs typeface="Tahoma" panose="020B0604030504040204" pitchFamily="34" charset="0"/>
              </a:rPr>
              <a:t>, </a:t>
            </a:r>
            <a:r>
              <a:rPr lang="ru-RU" sz="1800" dirty="0" smtClean="0">
                <a:solidFill>
                  <a:schemeClr val="bg2"/>
                </a:solidFill>
                <a:latin typeface="+mn-lt"/>
                <a:ea typeface="Tahoma" panose="020B0604030504040204" pitchFamily="34" charset="0"/>
                <a:cs typeface="Tahoma" panose="020B0604030504040204" pitchFamily="34" charset="0"/>
              </a:rPr>
              <a:t>т.е</a:t>
            </a:r>
            <a:r>
              <a:rPr lang="ru-RU" sz="1800" dirty="0">
                <a:solidFill>
                  <a:schemeClr val="bg2"/>
                </a:solidFill>
                <a:latin typeface="+mn-lt"/>
                <a:ea typeface="Tahoma" panose="020B0604030504040204" pitchFamily="34" charset="0"/>
                <a:cs typeface="Tahoma" panose="020B0604030504040204" pitchFamily="34" charset="0"/>
              </a:rPr>
              <a:t>. </a:t>
            </a:r>
            <a:r>
              <a:rPr lang="ru-RU" sz="1800" b="1" dirty="0">
                <a:solidFill>
                  <a:srgbClr val="5A2781"/>
                </a:solidFill>
                <a:latin typeface="+mn-lt"/>
                <a:ea typeface="Tahoma" panose="020B0604030504040204" pitchFamily="34" charset="0"/>
                <a:cs typeface="Tahoma" panose="020B0604030504040204" pitchFamily="34" charset="0"/>
              </a:rPr>
              <a:t>эквивалентность исходной нелинейной системы и </a:t>
            </a:r>
            <a:r>
              <a:rPr lang="ru-RU" sz="1800" b="1" dirty="0" smtClean="0">
                <a:solidFill>
                  <a:srgbClr val="5A2781"/>
                </a:solidFill>
                <a:latin typeface="+mn-lt"/>
                <a:ea typeface="Tahoma" panose="020B0604030504040204" pitchFamily="34" charset="0"/>
                <a:cs typeface="Tahoma" panose="020B0604030504040204" pitchFamily="34" charset="0"/>
              </a:rPr>
              <a:t>ее </a:t>
            </a:r>
            <a:r>
              <a:rPr lang="ru-RU" sz="1800" b="1" dirty="0">
                <a:solidFill>
                  <a:srgbClr val="5A2781"/>
                </a:solidFill>
                <a:latin typeface="+mn-lt"/>
                <a:ea typeface="Tahoma" panose="020B0604030504040204" pitchFamily="34" charset="0"/>
                <a:cs typeface="Tahoma" panose="020B0604030504040204" pitchFamily="34" charset="0"/>
              </a:rPr>
              <a:t>линейного приближения сохраняется </a:t>
            </a:r>
            <a:r>
              <a:rPr lang="ru-RU" sz="1800" b="1" dirty="0">
                <a:solidFill>
                  <a:schemeClr val="bg2"/>
                </a:solidFill>
                <a:latin typeface="+mn-lt"/>
                <a:ea typeface="Tahoma" panose="020B0604030504040204" pitchFamily="34" charset="0"/>
                <a:cs typeface="Tahoma" panose="020B0604030504040204" pitchFamily="34" charset="0"/>
              </a:rPr>
              <a:t>лишь для ограниченных </a:t>
            </a:r>
            <a:r>
              <a:rPr lang="ru-RU" sz="1800" dirty="0">
                <a:solidFill>
                  <a:schemeClr val="bg2"/>
                </a:solidFill>
                <a:latin typeface="+mn-lt"/>
                <a:ea typeface="Tahoma" panose="020B0604030504040204" pitchFamily="34" charset="0"/>
                <a:cs typeface="Tahoma" panose="020B0604030504040204" pitchFamily="34" charset="0"/>
              </a:rPr>
              <a:t>пространственных или </a:t>
            </a:r>
            <a:r>
              <a:rPr lang="ru-RU" sz="1800" b="1" dirty="0">
                <a:solidFill>
                  <a:srgbClr val="5A2781"/>
                </a:solidFill>
                <a:latin typeface="+mn-lt"/>
                <a:ea typeface="Tahoma" panose="020B0604030504040204" pitchFamily="34" charset="0"/>
                <a:cs typeface="Tahoma" panose="020B0604030504040204" pitchFamily="34" charset="0"/>
              </a:rPr>
              <a:t>временных масштабов системы</a:t>
            </a:r>
            <a:r>
              <a:rPr lang="ru-RU" sz="1800" dirty="0">
                <a:solidFill>
                  <a:schemeClr val="bg2"/>
                </a:solidFill>
                <a:latin typeface="+mn-lt"/>
                <a:ea typeface="Tahoma" panose="020B0604030504040204" pitchFamily="34" charset="0"/>
                <a:cs typeface="Tahoma" panose="020B0604030504040204" pitchFamily="34" charset="0"/>
              </a:rPr>
              <a:t>, либо для определенных </a:t>
            </a:r>
            <a:r>
              <a:rPr lang="ru-RU" sz="1800" dirty="0" smtClean="0">
                <a:solidFill>
                  <a:schemeClr val="bg2"/>
                </a:solidFill>
                <a:latin typeface="+mn-lt"/>
                <a:ea typeface="Tahoma" panose="020B0604030504040204" pitchFamily="34" charset="0"/>
                <a:cs typeface="Tahoma" panose="020B0604030504040204" pitchFamily="34" charset="0"/>
              </a:rPr>
              <a:t>процессов. </a:t>
            </a:r>
            <a:r>
              <a:rPr lang="ru-RU" sz="1800" dirty="0">
                <a:solidFill>
                  <a:schemeClr val="bg2"/>
                </a:solidFill>
                <a:latin typeface="+mn-lt"/>
                <a:ea typeface="Tahoma" panose="020B0604030504040204" pitchFamily="34" charset="0"/>
                <a:cs typeface="Tahoma" panose="020B0604030504040204" pitchFamily="34" charset="0"/>
              </a:rPr>
              <a:t>Применяя линеаризацию, можно выяснить многие качественные и особенно количественные свойства нелинейной системы.</a:t>
            </a:r>
          </a:p>
          <a:p>
            <a:r>
              <a:rPr lang="ru-RU" sz="1800" b="1" dirty="0" smtClean="0">
                <a:solidFill>
                  <a:schemeClr val="bg2"/>
                </a:solidFill>
                <a:latin typeface="+mn-lt"/>
                <a:ea typeface="Tahoma" panose="020B0604030504040204" pitchFamily="34" charset="0"/>
                <a:cs typeface="Tahoma" panose="020B0604030504040204" pitchFamily="34" charset="0"/>
              </a:rPr>
              <a:t>     Методы </a:t>
            </a:r>
            <a:r>
              <a:rPr lang="ru-RU" sz="1800" b="1" dirty="0">
                <a:solidFill>
                  <a:schemeClr val="bg2"/>
                </a:solidFill>
                <a:latin typeface="+mn-lt"/>
                <a:ea typeface="Tahoma" panose="020B0604030504040204" pitchFamily="34" charset="0"/>
                <a:cs typeface="Tahoma" panose="020B0604030504040204" pitchFamily="34" charset="0"/>
              </a:rPr>
              <a:t>линеаризации:</a:t>
            </a:r>
          </a:p>
          <a:p>
            <a:r>
              <a:rPr lang="ru-RU" sz="1800" dirty="0" smtClean="0">
                <a:solidFill>
                  <a:schemeClr val="bg2"/>
                </a:solidFill>
                <a:latin typeface="+mn-lt"/>
                <a:ea typeface="Tahoma" panose="020B0604030504040204" pitchFamily="34" charset="0"/>
                <a:cs typeface="Tahoma" panose="020B0604030504040204" pitchFamily="34" charset="0"/>
              </a:rPr>
              <a:t>1. Метод </a:t>
            </a:r>
            <a:r>
              <a:rPr lang="ru-RU" sz="1800" dirty="0">
                <a:solidFill>
                  <a:schemeClr val="bg2"/>
                </a:solidFill>
                <a:latin typeface="+mn-lt"/>
                <a:ea typeface="Tahoma" panose="020B0604030504040204" pitchFamily="34" charset="0"/>
                <a:cs typeface="Tahoma" panose="020B0604030504040204" pitchFamily="34" charset="0"/>
              </a:rPr>
              <a:t>логарифмирования — применяется к степенным функциям;</a:t>
            </a:r>
          </a:p>
          <a:p>
            <a:r>
              <a:rPr lang="ru-RU" sz="1800" dirty="0" smtClean="0">
                <a:solidFill>
                  <a:schemeClr val="bg2"/>
                </a:solidFill>
                <a:latin typeface="+mn-lt"/>
                <a:ea typeface="Tahoma" panose="020B0604030504040204" pitchFamily="34" charset="0"/>
                <a:cs typeface="Tahoma" panose="020B0604030504040204" pitchFamily="34" charset="0"/>
              </a:rPr>
              <a:t>2. Метод </a:t>
            </a:r>
            <a:r>
              <a:rPr lang="ru-RU" sz="1800" dirty="0">
                <a:solidFill>
                  <a:schemeClr val="bg2"/>
                </a:solidFill>
                <a:latin typeface="+mn-lt"/>
                <a:ea typeface="Tahoma" panose="020B0604030504040204" pitchFamily="34" charset="0"/>
                <a:cs typeface="Tahoma" panose="020B0604030504040204" pitchFamily="34" charset="0"/>
              </a:rPr>
              <a:t>обратного преобразования — для дробных функций;</a:t>
            </a:r>
          </a:p>
          <a:p>
            <a:r>
              <a:rPr lang="ru-RU" sz="2000" dirty="0" smtClean="0"/>
              <a:t>3. </a:t>
            </a:r>
            <a:r>
              <a:rPr lang="ru-RU" sz="1800" dirty="0">
                <a:solidFill>
                  <a:schemeClr val="bg2"/>
                </a:solidFill>
                <a:latin typeface="+mn-lt"/>
                <a:ea typeface="Tahoma" panose="020B0604030504040204" pitchFamily="34" charset="0"/>
                <a:cs typeface="Tahoma" panose="020B0604030504040204" pitchFamily="34" charset="0"/>
              </a:rPr>
              <a:t>Комплексный метод — для дробных и степенных функций. </a:t>
            </a:r>
            <a:r>
              <a:rPr lang="ru-RU" sz="1000" dirty="0" smtClean="0"/>
              <a:t>(</a:t>
            </a:r>
            <a:r>
              <a:rPr lang="en-US" sz="1000" dirty="0"/>
              <a:t>https://ru.wikipedia.org/wiki/</a:t>
            </a:r>
            <a:r>
              <a:rPr lang="ru-RU" sz="1000" dirty="0" smtClean="0"/>
              <a:t>Линеаризация)</a:t>
            </a:r>
            <a:endParaRPr lang="ru-RU" sz="1000" dirty="0">
              <a:solidFill>
                <a:schemeClr val="bg2"/>
              </a:solidFill>
              <a:latin typeface="+mn-lt"/>
            </a:endParaRPr>
          </a:p>
        </p:txBody>
      </p:sp>
      <p:sp>
        <p:nvSpPr>
          <p:cNvPr id="3" name="Прямоугольник 2"/>
          <p:cNvSpPr/>
          <p:nvPr/>
        </p:nvSpPr>
        <p:spPr>
          <a:xfrm>
            <a:off x="-9525" y="6611779"/>
            <a:ext cx="9114606" cy="246221"/>
          </a:xfrm>
          <a:prstGeom prst="rect">
            <a:avLst/>
          </a:prstGeom>
          <a:solidFill>
            <a:srgbClr val="FFFF00"/>
          </a:solidFill>
        </p:spPr>
        <p:txBody>
          <a:bodyPr wrap="square">
            <a:spAutoFit/>
          </a:bodyPr>
          <a:lstStyle/>
          <a:p>
            <a:r>
              <a:rPr lang="ru-RU" sz="1000" dirty="0" smtClean="0"/>
              <a:t>Источник: 1) </a:t>
            </a:r>
            <a:r>
              <a:rPr lang="en-US" sz="1000" dirty="0">
                <a:hlinkClick r:id="rId8"/>
              </a:rPr>
              <a:t>https://ru.wikipedia.org/wiki/</a:t>
            </a:r>
            <a:r>
              <a:rPr lang="ru-RU" sz="1000" dirty="0" err="1">
                <a:hlinkClick r:id="rId8"/>
              </a:rPr>
              <a:t>Нелинейная_система</a:t>
            </a:r>
            <a:r>
              <a:rPr lang="ru-RU" sz="1000" dirty="0">
                <a:hlinkClick r:id="rId8"/>
              </a:rPr>
              <a:t> </a:t>
            </a:r>
            <a:r>
              <a:rPr lang="ru-RU" sz="1000" dirty="0" smtClean="0"/>
              <a:t> 2) </a:t>
            </a:r>
            <a:r>
              <a:rPr lang="en-US" sz="1000" dirty="0" smtClean="0"/>
              <a:t>https</a:t>
            </a:r>
            <a:r>
              <a:rPr lang="en-US" sz="1000" dirty="0"/>
              <a:t>://ru.wikipedia.org/wiki/</a:t>
            </a:r>
            <a:r>
              <a:rPr lang="ru-RU" sz="1000" dirty="0"/>
              <a:t>Линеаризация</a:t>
            </a:r>
          </a:p>
        </p:txBody>
      </p:sp>
    </p:spTree>
    <p:extLst>
      <p:ext uri="{BB962C8B-B14F-4D97-AF65-F5344CB8AC3E}">
        <p14:creationId xmlns:p14="http://schemas.microsoft.com/office/powerpoint/2010/main" val="25212315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0"/>
            <a:ext cx="9144000" cy="155236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mn-lt"/>
              </a:rPr>
              <a:t>Математическое моделирование.</a:t>
            </a:r>
          </a:p>
          <a:p>
            <a:pPr algn="l"/>
            <a:r>
              <a:rPr lang="ru-RU" sz="2400" dirty="0">
                <a:solidFill>
                  <a:schemeClr val="bg1"/>
                </a:solidFill>
                <a:latin typeface="+mn-lt"/>
              </a:rPr>
              <a:t>Классификация моделей по способу представления объекта: структурные </a:t>
            </a:r>
            <a:r>
              <a:rPr lang="ru-RU" sz="2400" dirty="0" smtClean="0">
                <a:solidFill>
                  <a:schemeClr val="bg1"/>
                </a:solidFill>
                <a:latin typeface="+mn-lt"/>
              </a:rPr>
              <a:t>и функциональные модели. Для представления экономики страны лучше подходят структурные модели.</a:t>
            </a:r>
          </a:p>
        </p:txBody>
      </p:sp>
      <p:sp>
        <p:nvSpPr>
          <p:cNvPr id="4" name="Oval 8"/>
          <p:cNvSpPr>
            <a:spLocks noChangeArrowheads="1"/>
          </p:cNvSpPr>
          <p:nvPr/>
        </p:nvSpPr>
        <p:spPr bwMode="auto">
          <a:xfrm>
            <a:off x="8745289" y="0"/>
            <a:ext cx="359792" cy="476672"/>
          </a:xfrm>
          <a:prstGeom prst="ellipse">
            <a:avLst/>
          </a:prstGeom>
          <a:solidFill>
            <a:srgbClr val="FF0000"/>
          </a:solidFill>
          <a:ln w="9525">
            <a:solidFill>
              <a:srgbClr val="FF0000"/>
            </a:solidFill>
            <a:round/>
            <a:headEnd/>
            <a:tailEnd/>
          </a:ln>
        </p:spPr>
        <p:txBody>
          <a:bodyPr anchor="ctr"/>
          <a:lstStyle/>
          <a:p>
            <a:pPr algn="ctr"/>
            <a:r>
              <a:rPr lang="en-US" sz="2000" dirty="0" smtClean="0"/>
              <a:t>X</a:t>
            </a:r>
            <a:endParaRPr lang="en-US" sz="2000" b="1" dirty="0"/>
          </a:p>
        </p:txBody>
      </p:sp>
      <p:sp>
        <p:nvSpPr>
          <p:cNvPr id="2" name="Прямоугольник 1"/>
          <p:cNvSpPr/>
          <p:nvPr/>
        </p:nvSpPr>
        <p:spPr>
          <a:xfrm>
            <a:off x="4539" y="1552362"/>
            <a:ext cx="9139461" cy="4708981"/>
          </a:xfrm>
          <a:prstGeom prst="rect">
            <a:avLst/>
          </a:prstGeom>
          <a:solidFill>
            <a:schemeClr val="bg1"/>
          </a:solidFill>
        </p:spPr>
        <p:txBody>
          <a:bodyPr wrap="square">
            <a:spAutoFit/>
          </a:bodyPr>
          <a:lstStyle/>
          <a:p>
            <a:r>
              <a:rPr lang="ru-RU" sz="2000" b="1" dirty="0" smtClean="0">
                <a:solidFill>
                  <a:schemeClr val="bg2"/>
                </a:solidFill>
                <a:latin typeface="+mn-lt"/>
                <a:ea typeface="Tahoma" panose="020B0604030504040204" pitchFamily="34" charset="0"/>
                <a:cs typeface="Tahoma" panose="020B0604030504040204" pitchFamily="34" charset="0"/>
              </a:rPr>
              <a:t>      Математическое </a:t>
            </a:r>
            <a:r>
              <a:rPr lang="ru-RU" sz="2000" b="1" dirty="0">
                <a:solidFill>
                  <a:schemeClr val="bg2"/>
                </a:solidFill>
                <a:latin typeface="+mn-lt"/>
                <a:ea typeface="Tahoma" panose="020B0604030504040204" pitchFamily="34" charset="0"/>
                <a:cs typeface="Tahoma" panose="020B0604030504040204" pitchFamily="34" charset="0"/>
              </a:rPr>
              <a:t>моделирование </a:t>
            </a:r>
            <a:r>
              <a:rPr lang="ru-RU" sz="2000" dirty="0">
                <a:solidFill>
                  <a:schemeClr val="bg2"/>
                </a:solidFill>
                <a:latin typeface="+mn-lt"/>
                <a:ea typeface="Tahoma" panose="020B0604030504040204" pitchFamily="34" charset="0"/>
                <a:cs typeface="Tahoma" panose="020B0604030504040204" pitchFamily="34" charset="0"/>
              </a:rPr>
              <a:t>– заменяют объект исследования его математической моделью и затем изучают последнюю. </a:t>
            </a:r>
          </a:p>
          <a:p>
            <a:r>
              <a:rPr lang="ru-RU" sz="2000" b="1" dirty="0">
                <a:solidFill>
                  <a:schemeClr val="bg2"/>
                </a:solidFill>
                <a:latin typeface="+mn-lt"/>
                <a:ea typeface="Tahoma" panose="020B0604030504040204" pitchFamily="34" charset="0"/>
                <a:cs typeface="Tahoma" panose="020B0604030504040204" pitchFamily="34" charset="0"/>
              </a:rPr>
              <a:t> </a:t>
            </a:r>
            <a:r>
              <a:rPr lang="ru-RU" sz="2000" b="1" dirty="0" smtClean="0">
                <a:solidFill>
                  <a:schemeClr val="bg2"/>
                </a:solidFill>
                <a:latin typeface="+mn-lt"/>
                <a:ea typeface="Tahoma" panose="020B0604030504040204" pitchFamily="34" charset="0"/>
                <a:cs typeface="Tahoma" panose="020B0604030504040204" pitchFamily="34" charset="0"/>
              </a:rPr>
              <a:t>     Структурные модели </a:t>
            </a:r>
            <a:r>
              <a:rPr lang="ru-RU" sz="2000" dirty="0" smtClean="0">
                <a:solidFill>
                  <a:schemeClr val="bg2"/>
                </a:solidFill>
                <a:latin typeface="+mn-lt"/>
                <a:ea typeface="Tahoma" panose="020B0604030504040204" pitchFamily="34" charset="0"/>
                <a:cs typeface="Tahoma" panose="020B0604030504040204" pitchFamily="34" charset="0"/>
              </a:rPr>
              <a:t>представляют объект как систему со своим устройством и механизмом функционирования.  </a:t>
            </a:r>
          </a:p>
          <a:p>
            <a:r>
              <a:rPr lang="ru-RU" sz="2000" b="1" dirty="0" smtClean="0">
                <a:solidFill>
                  <a:schemeClr val="bg2"/>
                </a:solidFill>
                <a:latin typeface="+mn-lt"/>
                <a:ea typeface="Tahoma" panose="020B0604030504040204" pitchFamily="34" charset="0"/>
                <a:cs typeface="Tahoma" panose="020B0604030504040204" pitchFamily="34" charset="0"/>
              </a:rPr>
              <a:t>      Функциональные модели </a:t>
            </a:r>
            <a:r>
              <a:rPr lang="ru-RU" sz="2000" dirty="0" smtClean="0">
                <a:solidFill>
                  <a:schemeClr val="bg2"/>
                </a:solidFill>
                <a:latin typeface="+mn-lt"/>
                <a:ea typeface="Tahoma" panose="020B0604030504040204" pitchFamily="34" charset="0"/>
                <a:cs typeface="Tahoma" panose="020B0604030504040204" pitchFamily="34" charset="0"/>
              </a:rPr>
              <a:t>– это модели черного ящика. Отражают только внешне воспринимаемое поведение объекта.</a:t>
            </a:r>
          </a:p>
          <a:p>
            <a:r>
              <a:rPr lang="ru-RU" sz="2000" b="1" dirty="0" smtClean="0">
                <a:solidFill>
                  <a:schemeClr val="bg2"/>
                </a:solidFill>
                <a:latin typeface="+mn-lt"/>
                <a:ea typeface="Tahoma" panose="020B0604030504040204" pitchFamily="34" charset="0"/>
                <a:cs typeface="Tahoma" panose="020B0604030504040204" pitchFamily="34" charset="0"/>
              </a:rPr>
              <a:t>      </a:t>
            </a:r>
            <a:endParaRPr lang="ru-RU" sz="2000" dirty="0" smtClean="0">
              <a:solidFill>
                <a:schemeClr val="bg2"/>
              </a:solidFill>
              <a:latin typeface="+mn-lt"/>
              <a:ea typeface="Tahoma" panose="020B0604030504040204" pitchFamily="34" charset="0"/>
              <a:cs typeface="Tahoma" panose="020B0604030504040204" pitchFamily="34" charset="0"/>
            </a:endParaRPr>
          </a:p>
          <a:p>
            <a:r>
              <a:rPr lang="ru-RU" sz="2000" b="1" dirty="0" smtClean="0">
                <a:solidFill>
                  <a:schemeClr val="bg2"/>
                </a:solidFill>
                <a:latin typeface="+mn-lt"/>
                <a:ea typeface="Tahoma" panose="020B0604030504040204" pitchFamily="34" charset="0"/>
                <a:cs typeface="Tahoma" panose="020B0604030504040204" pitchFamily="34" charset="0"/>
              </a:rPr>
              <a:t>      Оптимизация (оптимизационные структурные модели)</a:t>
            </a:r>
            <a:r>
              <a:rPr lang="ru-RU" sz="2000" dirty="0" smtClean="0">
                <a:solidFill>
                  <a:schemeClr val="bg2"/>
                </a:solidFill>
                <a:latin typeface="+mn-lt"/>
                <a:ea typeface="Tahoma" panose="020B0604030504040204" pitchFamily="34" charset="0"/>
                <a:cs typeface="Tahoma" panose="020B0604030504040204" pitchFamily="34" charset="0"/>
              </a:rPr>
              <a:t> – нахождение экстремума целевой функции в некоторой области векторного пространства, ограниченной набором равенств</a:t>
            </a:r>
            <a:r>
              <a:rPr lang="en-US" sz="2000" dirty="0" smtClean="0">
                <a:solidFill>
                  <a:schemeClr val="bg2"/>
                </a:solidFill>
                <a:latin typeface="+mn-lt"/>
                <a:ea typeface="Tahoma" panose="020B0604030504040204" pitchFamily="34" charset="0"/>
                <a:cs typeface="Tahoma" panose="020B0604030504040204" pitchFamily="34" charset="0"/>
              </a:rPr>
              <a:t>/</a:t>
            </a:r>
            <a:r>
              <a:rPr lang="ru-RU" sz="2000" dirty="0" smtClean="0">
                <a:solidFill>
                  <a:schemeClr val="bg2"/>
                </a:solidFill>
                <a:latin typeface="+mn-lt"/>
                <a:ea typeface="Tahoma" panose="020B0604030504040204" pitchFamily="34" charset="0"/>
                <a:cs typeface="Tahoma" panose="020B0604030504040204" pitchFamily="34" charset="0"/>
              </a:rPr>
              <a:t>неравенств.</a:t>
            </a:r>
          </a:p>
          <a:p>
            <a:r>
              <a:rPr lang="ru-RU" sz="2000" dirty="0" smtClean="0">
                <a:solidFill>
                  <a:schemeClr val="bg2"/>
                </a:solidFill>
                <a:latin typeface="+mn-lt"/>
                <a:ea typeface="Tahoma" panose="020B0604030504040204" pitchFamily="34" charset="0"/>
                <a:cs typeface="Tahoma" panose="020B0604030504040204" pitchFamily="34" charset="0"/>
              </a:rPr>
              <a:t>     </a:t>
            </a:r>
            <a:r>
              <a:rPr lang="ru-RU" sz="2000" b="1" dirty="0" smtClean="0">
                <a:solidFill>
                  <a:schemeClr val="bg2"/>
                </a:solidFill>
                <a:latin typeface="+mn-lt"/>
                <a:ea typeface="Tahoma" panose="020B0604030504040204" pitchFamily="34" charset="0"/>
                <a:cs typeface="Tahoma" panose="020B0604030504040204" pitchFamily="34" charset="0"/>
              </a:rPr>
              <a:t>Математическое программирование </a:t>
            </a:r>
            <a:r>
              <a:rPr lang="ru-RU" sz="2000" dirty="0" smtClean="0">
                <a:solidFill>
                  <a:schemeClr val="bg2"/>
                </a:solidFill>
                <a:latin typeface="+mn-lt"/>
                <a:ea typeface="Tahoma" panose="020B0604030504040204" pitchFamily="34" charset="0"/>
                <a:cs typeface="Tahoma" panose="020B0604030504040204" pitchFamily="34" charset="0"/>
              </a:rPr>
              <a:t>– области математики. В отличие от классической математики занимается методами решения задач нахождения наилучших вариантов из всех возможных.</a:t>
            </a:r>
          </a:p>
          <a:p>
            <a:r>
              <a:rPr lang="ru-RU" sz="2000" dirty="0" smtClean="0">
                <a:solidFill>
                  <a:schemeClr val="bg2"/>
                </a:solidFill>
                <a:latin typeface="+mn-lt"/>
              </a:rPr>
              <a:t>     Во </a:t>
            </a:r>
            <a:r>
              <a:rPr lang="ru-RU" sz="2000" dirty="0">
                <a:solidFill>
                  <a:schemeClr val="bg2"/>
                </a:solidFill>
                <a:latin typeface="+mn-lt"/>
              </a:rPr>
              <a:t>время проектирования ставится задача определения наилучших структур и значений параметров объекта</a:t>
            </a:r>
            <a:r>
              <a:rPr lang="ru-RU" sz="2000" dirty="0" smtClean="0">
                <a:solidFill>
                  <a:schemeClr val="bg2"/>
                </a:solidFill>
                <a:latin typeface="+mn-lt"/>
              </a:rPr>
              <a:t>.  </a:t>
            </a:r>
            <a:endParaRPr lang="ru-RU" sz="2000" dirty="0">
              <a:solidFill>
                <a:schemeClr val="bg2"/>
              </a:solidFill>
              <a:latin typeface="+mn-lt"/>
            </a:endParaRPr>
          </a:p>
        </p:txBody>
      </p:sp>
      <p:sp>
        <p:nvSpPr>
          <p:cNvPr id="5" name="Прямоугольник 4"/>
          <p:cNvSpPr/>
          <p:nvPr/>
        </p:nvSpPr>
        <p:spPr>
          <a:xfrm>
            <a:off x="-9525" y="6611779"/>
            <a:ext cx="9114606" cy="246221"/>
          </a:xfrm>
          <a:prstGeom prst="rect">
            <a:avLst/>
          </a:prstGeom>
          <a:solidFill>
            <a:srgbClr val="FFFF00"/>
          </a:solidFill>
        </p:spPr>
        <p:txBody>
          <a:bodyPr wrap="square">
            <a:spAutoFit/>
          </a:bodyPr>
          <a:lstStyle/>
          <a:p>
            <a:r>
              <a:rPr lang="ru-RU" sz="1000" dirty="0" smtClean="0"/>
              <a:t>Источник: </a:t>
            </a:r>
            <a:r>
              <a:rPr lang="en-US" sz="1000" dirty="0"/>
              <a:t>https://ru.wikipedia.org/wiki/</a:t>
            </a:r>
            <a:r>
              <a:rPr lang="ru-RU" sz="1000" dirty="0" err="1"/>
              <a:t>Математическая_модель</a:t>
            </a:r>
            <a:endParaRPr lang="ru-RU" sz="1000" dirty="0"/>
          </a:p>
        </p:txBody>
      </p:sp>
    </p:spTree>
    <p:extLst>
      <p:ext uri="{BB962C8B-B14F-4D97-AF65-F5344CB8AC3E}">
        <p14:creationId xmlns:p14="http://schemas.microsoft.com/office/powerpoint/2010/main" val="2542262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ChangeArrowheads="1"/>
          </p:cNvSpPr>
          <p:nvPr/>
        </p:nvSpPr>
        <p:spPr bwMode="auto">
          <a:xfrm>
            <a:off x="637931" y="-66973"/>
            <a:ext cx="8506069" cy="6924973"/>
          </a:xfrm>
          <a:prstGeom prst="rect">
            <a:avLst/>
          </a:prstGeom>
          <a:solidFill>
            <a:schemeClr val="bg1"/>
          </a:solidFill>
          <a:ln>
            <a:noFill/>
          </a:ln>
          <a:extLst/>
        </p:spPr>
        <p:txBody>
          <a:bodyPr wrap="square">
            <a:spAutoFit/>
          </a:bodyPr>
          <a:lstStyle/>
          <a:p>
            <a:pPr algn="ctr">
              <a:defRPr/>
            </a:pPr>
            <a:r>
              <a:rPr lang="ru-RU" sz="2000" b="1" dirty="0" smtClean="0">
                <a:latin typeface="Helvetica" charset="0"/>
              </a:rPr>
              <a:t>КЛЮЧЕВЫЕ МОМЕНТЫ</a:t>
            </a:r>
            <a:r>
              <a:rPr lang="pl-PL" sz="2000" b="1" dirty="0" smtClean="0">
                <a:latin typeface="Helvetica" charset="0"/>
              </a:rPr>
              <a:t>:</a:t>
            </a:r>
            <a:endParaRPr lang="pl-PL" sz="2000" b="1" dirty="0">
              <a:latin typeface="Helvetica" charset="0"/>
            </a:endParaRPr>
          </a:p>
          <a:p>
            <a:pPr>
              <a:defRPr/>
            </a:pPr>
            <a:r>
              <a:rPr lang="cs-CZ" sz="2000" b="1" dirty="0">
                <a:solidFill>
                  <a:srgbClr val="C6531A"/>
                </a:solidFill>
                <a:latin typeface="Helvetica" charset="0"/>
              </a:rPr>
              <a:t/>
            </a:r>
            <a:br>
              <a:rPr lang="cs-CZ" sz="2000" b="1" dirty="0">
                <a:solidFill>
                  <a:srgbClr val="C6531A"/>
                </a:solidFill>
                <a:latin typeface="Helvetica" charset="0"/>
              </a:rPr>
            </a:br>
            <a:r>
              <a:rPr lang="ru-RU" sz="1600" b="1" cap="all" dirty="0">
                <a:solidFill>
                  <a:srgbClr val="C6531A"/>
                </a:solidFill>
                <a:latin typeface="Helvetica" panose="020B0604020202020204" pitchFamily="34" charset="0"/>
                <a:cs typeface="Helvetica" panose="020B0604020202020204" pitchFamily="34" charset="0"/>
              </a:rPr>
              <a:t>Поскольку охватить все связи не представляется возможным, то выбирают наиболее важные связи</a:t>
            </a:r>
            <a:r>
              <a:rPr lang="en-US" sz="1600" b="1" cap="all" dirty="0">
                <a:solidFill>
                  <a:srgbClr val="C6531A"/>
                </a:solidFill>
                <a:latin typeface="Helvetica" panose="020B0604020202020204" pitchFamily="34" charset="0"/>
                <a:cs typeface="Helvetica" panose="020B0604020202020204" pitchFamily="34" charset="0"/>
              </a:rPr>
              <a:t> (</a:t>
            </a:r>
            <a:r>
              <a:rPr lang="ru-RU" sz="1600" b="1" cap="all" dirty="0">
                <a:solidFill>
                  <a:srgbClr val="C6531A"/>
                </a:solidFill>
                <a:latin typeface="Helvetica" panose="020B0604020202020204" pitchFamily="34" charset="0"/>
                <a:cs typeface="Helvetica" panose="020B0604020202020204" pitchFamily="34" charset="0"/>
              </a:rPr>
              <a:t>структуры), которые отражают наиболее существенные свойства системы. Разрабатываются так называемые гомоморфные модели.</a:t>
            </a:r>
            <a:endParaRPr lang="en-US" sz="1600" b="1" cap="all" dirty="0">
              <a:solidFill>
                <a:srgbClr val="C6531A"/>
              </a:solidFill>
              <a:latin typeface="Helvetica" panose="020B0604020202020204" pitchFamily="34" charset="0"/>
              <a:cs typeface="Helvetica" panose="020B0604020202020204" pitchFamily="34" charset="0"/>
            </a:endParaRPr>
          </a:p>
          <a:p>
            <a:pPr>
              <a:defRPr/>
            </a:pPr>
            <a:endParaRPr lang="ru-RU" sz="1000" b="1" cap="all" dirty="0">
              <a:solidFill>
                <a:srgbClr val="C6531A"/>
              </a:solidFill>
              <a:latin typeface="Helvetica" charset="0"/>
              <a:cs typeface="Helvetica" panose="020B0604020202020204" pitchFamily="34" charset="0"/>
            </a:endParaRPr>
          </a:p>
          <a:p>
            <a:pPr>
              <a:defRPr/>
            </a:pPr>
            <a:r>
              <a:rPr lang="ru-RU" sz="1600" b="1" cap="all" dirty="0" smtClean="0">
                <a:solidFill>
                  <a:srgbClr val="C6531A"/>
                </a:solidFill>
                <a:latin typeface="Helvetica" panose="020B0604020202020204" pitchFamily="34" charset="0"/>
                <a:cs typeface="Helvetica" panose="020B0604020202020204" pitchFamily="34" charset="0"/>
              </a:rPr>
              <a:t>Самое </a:t>
            </a:r>
            <a:r>
              <a:rPr lang="ru-RU" sz="1600" b="1" cap="all" dirty="0">
                <a:solidFill>
                  <a:srgbClr val="C6531A"/>
                </a:solidFill>
                <a:latin typeface="Helvetica" panose="020B0604020202020204" pitchFamily="34" charset="0"/>
                <a:cs typeface="Helvetica" panose="020B0604020202020204" pitchFamily="34" charset="0"/>
              </a:rPr>
              <a:t>важное (особенно для управленцев и ученых) – это научиться воспринимать экономику как сложную систему. Например, </a:t>
            </a:r>
            <a:r>
              <a:rPr lang="ru-RU" sz="1600" b="1" cap="all" dirty="0" err="1">
                <a:solidFill>
                  <a:srgbClr val="C6531A"/>
                </a:solidFill>
                <a:latin typeface="Helvetica" panose="020B0604020202020204" pitchFamily="34" charset="0"/>
                <a:cs typeface="Helvetica" panose="020B0604020202020204" pitchFamily="34" charset="0"/>
              </a:rPr>
              <a:t>кеннет</a:t>
            </a:r>
            <a:r>
              <a:rPr lang="ru-RU" sz="1600" b="1" cap="all" dirty="0">
                <a:solidFill>
                  <a:srgbClr val="C6531A"/>
                </a:solidFill>
                <a:latin typeface="Helvetica" panose="020B0604020202020204" pitchFamily="34" charset="0"/>
                <a:cs typeface="Helvetica" panose="020B0604020202020204" pitchFamily="34" charset="0"/>
              </a:rPr>
              <a:t> </a:t>
            </a:r>
            <a:r>
              <a:rPr lang="ru-RU" sz="1600" b="1" cap="all" dirty="0" err="1">
                <a:solidFill>
                  <a:srgbClr val="C6531A"/>
                </a:solidFill>
                <a:latin typeface="Helvetica" panose="020B0604020202020204" pitchFamily="34" charset="0"/>
                <a:cs typeface="Helvetica" panose="020B0604020202020204" pitchFamily="34" charset="0"/>
              </a:rPr>
              <a:t>боулдинг</a:t>
            </a:r>
            <a:r>
              <a:rPr lang="ru-RU" sz="1600" b="1" cap="all" dirty="0">
                <a:solidFill>
                  <a:srgbClr val="C6531A"/>
                </a:solidFill>
                <a:latin typeface="Helvetica" panose="020B0604020202020204" pitchFamily="34" charset="0"/>
                <a:cs typeface="Helvetica" panose="020B0604020202020204" pitchFamily="34" charset="0"/>
              </a:rPr>
              <a:t> отнес экономические системы к восьмому уровню сложности из девяти существующих (выше только трансцендентальные системы). Схожей точки зрения придерживался один из основателей кибернетики Росс </a:t>
            </a:r>
            <a:r>
              <a:rPr lang="ru-RU" sz="1600" b="1" cap="all" dirty="0" err="1">
                <a:solidFill>
                  <a:srgbClr val="C6531A"/>
                </a:solidFill>
                <a:latin typeface="Helvetica" panose="020B0604020202020204" pitchFamily="34" charset="0"/>
                <a:cs typeface="Helvetica" panose="020B0604020202020204" pitchFamily="34" charset="0"/>
              </a:rPr>
              <a:t>эшби</a:t>
            </a:r>
            <a:r>
              <a:rPr lang="ru-RU" sz="1600" b="1" cap="all" dirty="0">
                <a:solidFill>
                  <a:srgbClr val="C6531A"/>
                </a:solidFill>
                <a:latin typeface="Helvetica" panose="020B0604020202020204" pitchFamily="34" charset="0"/>
                <a:cs typeface="Helvetica" panose="020B0604020202020204" pitchFamily="34" charset="0"/>
              </a:rPr>
              <a:t>.</a:t>
            </a:r>
            <a:endParaRPr lang="cs-CZ" sz="1600" b="1" cap="all" dirty="0">
              <a:solidFill>
                <a:srgbClr val="C6531A"/>
              </a:solidFill>
              <a:latin typeface="Helvetica" panose="020B0604020202020204" pitchFamily="34" charset="0"/>
              <a:cs typeface="Helvetica" panose="020B0604020202020204" pitchFamily="34" charset="0"/>
            </a:endParaRPr>
          </a:p>
          <a:p>
            <a:pPr>
              <a:defRPr/>
            </a:pPr>
            <a:r>
              <a:rPr lang="cs-CZ" sz="1600" b="1" cap="all" dirty="0">
                <a:solidFill>
                  <a:srgbClr val="C6531A"/>
                </a:solidFill>
                <a:latin typeface="Helvetica" panose="020B0604020202020204" pitchFamily="34" charset="0"/>
                <a:cs typeface="Helvetica" panose="020B0604020202020204" pitchFamily="34" charset="0"/>
              </a:rPr>
              <a:t> </a:t>
            </a:r>
          </a:p>
          <a:p>
            <a:pPr>
              <a:defRPr/>
            </a:pPr>
            <a:r>
              <a:rPr lang="ru-RU" sz="1600" b="1" cap="all" dirty="0">
                <a:solidFill>
                  <a:srgbClr val="C6531A"/>
                </a:solidFill>
                <a:latin typeface="Helvetica" panose="020B0604020202020204" pitchFamily="34" charset="0"/>
                <a:cs typeface="Helvetica" panose="020B0604020202020204" pitchFamily="34" charset="0"/>
              </a:rPr>
              <a:t>Невозможно построить одну всеобъемлющую макромодель, которая описывала бы поведение экономики страны. Каждая модель создается для решения определенной задачи (для ответа на определенный вопрос). Для большинства экономических систем можно построить только их гомоморфные модели. Построить изоморфные модели невозможно из-за чрезвычайного уровня сложности.</a:t>
            </a:r>
          </a:p>
          <a:p>
            <a:pPr>
              <a:defRPr/>
            </a:pPr>
            <a:endParaRPr lang="ru-RU" sz="1000" b="1" cap="all" dirty="0">
              <a:solidFill>
                <a:srgbClr val="C6531A"/>
              </a:solidFill>
              <a:latin typeface="Helvetica" panose="020B0604020202020204" pitchFamily="34" charset="0"/>
              <a:cs typeface="Helvetica" panose="020B0604020202020204" pitchFamily="34" charset="0"/>
            </a:endParaRPr>
          </a:p>
          <a:p>
            <a:pPr>
              <a:defRPr/>
            </a:pPr>
            <a:r>
              <a:rPr lang="ru-RU" sz="1600" b="1" cap="all" dirty="0">
                <a:solidFill>
                  <a:srgbClr val="C6531A"/>
                </a:solidFill>
                <a:latin typeface="Helvetica" panose="020B0604020202020204" pitchFamily="34" charset="0"/>
                <a:cs typeface="Helvetica" panose="020B0604020202020204" pitchFamily="34" charset="0"/>
              </a:rPr>
              <a:t>Экономика страны, по примеру организма человека, имеет саморегулирующие (самоорганизующиеся) контуры. </a:t>
            </a:r>
            <a:r>
              <a:rPr lang="ru-RU" sz="1600" b="1" cap="all" dirty="0" err="1">
                <a:solidFill>
                  <a:srgbClr val="C6531A"/>
                </a:solidFill>
                <a:latin typeface="Helvetica" panose="020B0604020202020204" pitchFamily="34" charset="0"/>
                <a:cs typeface="Helvetica" panose="020B0604020202020204" pitchFamily="34" charset="0"/>
              </a:rPr>
              <a:t>Саморегуляция</a:t>
            </a:r>
            <a:r>
              <a:rPr lang="ru-RU" sz="1600" b="1" cap="all" dirty="0">
                <a:solidFill>
                  <a:srgbClr val="C6531A"/>
                </a:solidFill>
                <a:latin typeface="Helvetica" panose="020B0604020202020204" pitchFamily="34" charset="0"/>
                <a:cs typeface="Helvetica" panose="020B0604020202020204" pitchFamily="34" charset="0"/>
              </a:rPr>
              <a:t> в этих контурах довольно сложна. В экономике </a:t>
            </a:r>
            <a:r>
              <a:rPr lang="ru-RU" sz="1600" b="1" cap="all" dirty="0" err="1">
                <a:solidFill>
                  <a:srgbClr val="C6531A"/>
                </a:solidFill>
                <a:latin typeface="Helvetica" panose="020B0604020202020204" pitchFamily="34" charset="0"/>
                <a:cs typeface="Helvetica" panose="020B0604020202020204" pitchFamily="34" charset="0"/>
              </a:rPr>
              <a:t>саморегуляция</a:t>
            </a:r>
            <a:r>
              <a:rPr lang="ru-RU" sz="1600" b="1" cap="all" dirty="0">
                <a:solidFill>
                  <a:srgbClr val="C6531A"/>
                </a:solidFill>
                <a:latin typeface="Helvetica" panose="020B0604020202020204" pitchFamily="34" charset="0"/>
                <a:cs typeface="Helvetica" panose="020B0604020202020204" pitchFamily="34" charset="0"/>
              </a:rPr>
              <a:t> осуществляется с помощью свободных цен на товары и на факторы производства.</a:t>
            </a:r>
            <a:endParaRPr lang="pl-PL" sz="1600" b="1" cap="all" dirty="0">
              <a:solidFill>
                <a:srgbClr val="C6531A"/>
              </a:solidFill>
              <a:latin typeface="Helvetica" panose="020B0604020202020204" pitchFamily="34" charset="0"/>
              <a:cs typeface="Helvetica" panose="020B0604020202020204" pitchFamily="34" charset="0"/>
            </a:endParaRPr>
          </a:p>
        </p:txBody>
      </p:sp>
      <p:sp>
        <p:nvSpPr>
          <p:cNvPr id="5" name="Oval 8"/>
          <p:cNvSpPr>
            <a:spLocks noChangeArrowheads="1"/>
          </p:cNvSpPr>
          <p:nvPr/>
        </p:nvSpPr>
        <p:spPr bwMode="auto">
          <a:xfrm>
            <a:off x="0" y="3853397"/>
            <a:ext cx="592910" cy="505395"/>
          </a:xfrm>
          <a:prstGeom prst="ellipse">
            <a:avLst/>
          </a:prstGeom>
          <a:solidFill>
            <a:srgbClr val="FF0000"/>
          </a:solidFill>
          <a:ln w="9525">
            <a:solidFill>
              <a:srgbClr val="FF0000"/>
            </a:solidFill>
            <a:round/>
            <a:headEnd/>
            <a:tailEnd/>
          </a:ln>
        </p:spPr>
        <p:txBody>
          <a:bodyPr anchor="ctr"/>
          <a:lstStyle/>
          <a:p>
            <a:pPr algn="ctr"/>
            <a:r>
              <a:rPr lang="en-US" sz="1600" dirty="0" smtClean="0"/>
              <a:t>VI</a:t>
            </a:r>
            <a:endParaRPr lang="en-US" sz="1600" b="1" dirty="0"/>
          </a:p>
        </p:txBody>
      </p:sp>
      <p:sp>
        <p:nvSpPr>
          <p:cNvPr id="6" name="Oval 8"/>
          <p:cNvSpPr>
            <a:spLocks noChangeArrowheads="1"/>
          </p:cNvSpPr>
          <p:nvPr/>
        </p:nvSpPr>
        <p:spPr bwMode="auto">
          <a:xfrm>
            <a:off x="45021" y="5589240"/>
            <a:ext cx="592910" cy="505395"/>
          </a:xfrm>
          <a:prstGeom prst="ellipse">
            <a:avLst/>
          </a:prstGeom>
          <a:solidFill>
            <a:srgbClr val="FF0000"/>
          </a:solidFill>
          <a:ln w="9525">
            <a:solidFill>
              <a:srgbClr val="FF0000"/>
            </a:solidFill>
            <a:round/>
            <a:headEnd/>
            <a:tailEnd/>
          </a:ln>
        </p:spPr>
        <p:txBody>
          <a:bodyPr anchor="ctr"/>
          <a:lstStyle/>
          <a:p>
            <a:pPr algn="ctr"/>
            <a:r>
              <a:rPr lang="en-US" sz="1300" dirty="0" smtClean="0"/>
              <a:t>VII</a:t>
            </a:r>
            <a:endParaRPr lang="en-US" sz="1300" b="1" dirty="0"/>
          </a:p>
        </p:txBody>
      </p:sp>
      <p:sp>
        <p:nvSpPr>
          <p:cNvPr id="8" name="Oval 8"/>
          <p:cNvSpPr>
            <a:spLocks noChangeArrowheads="1"/>
          </p:cNvSpPr>
          <p:nvPr/>
        </p:nvSpPr>
        <p:spPr bwMode="auto">
          <a:xfrm>
            <a:off x="0" y="2004193"/>
            <a:ext cx="592910" cy="505395"/>
          </a:xfrm>
          <a:prstGeom prst="ellipse">
            <a:avLst/>
          </a:prstGeom>
          <a:solidFill>
            <a:srgbClr val="FF0000"/>
          </a:solidFill>
          <a:ln w="9525">
            <a:solidFill>
              <a:srgbClr val="FF0000"/>
            </a:solidFill>
            <a:round/>
            <a:headEnd/>
            <a:tailEnd/>
          </a:ln>
        </p:spPr>
        <p:txBody>
          <a:bodyPr anchor="ctr"/>
          <a:lstStyle/>
          <a:p>
            <a:pPr algn="ctr"/>
            <a:r>
              <a:rPr lang="en-US" sz="1800" dirty="0" smtClean="0"/>
              <a:t>V</a:t>
            </a:r>
            <a:endParaRPr lang="en-US" sz="1800" b="1" dirty="0"/>
          </a:p>
        </p:txBody>
      </p:sp>
      <p:sp>
        <p:nvSpPr>
          <p:cNvPr id="7" name="Oval 8"/>
          <p:cNvSpPr>
            <a:spLocks noChangeArrowheads="1"/>
          </p:cNvSpPr>
          <p:nvPr/>
        </p:nvSpPr>
        <p:spPr bwMode="auto">
          <a:xfrm>
            <a:off x="0" y="773745"/>
            <a:ext cx="592910" cy="505395"/>
          </a:xfrm>
          <a:prstGeom prst="ellipse">
            <a:avLst/>
          </a:prstGeom>
          <a:solidFill>
            <a:srgbClr val="FF0000"/>
          </a:solidFill>
          <a:ln w="9525">
            <a:solidFill>
              <a:srgbClr val="FF0000"/>
            </a:solidFill>
            <a:round/>
            <a:headEnd/>
            <a:tailEnd/>
          </a:ln>
        </p:spPr>
        <p:txBody>
          <a:bodyPr anchor="ctr"/>
          <a:lstStyle/>
          <a:p>
            <a:pPr algn="ctr"/>
            <a:r>
              <a:rPr lang="en-US" sz="1700" dirty="0" smtClean="0"/>
              <a:t>IV</a:t>
            </a:r>
            <a:endParaRPr lang="en-US" sz="1700" b="1" dirty="0"/>
          </a:p>
        </p:txBody>
      </p:sp>
    </p:spTree>
    <p:extLst>
      <p:ext uri="{BB962C8B-B14F-4D97-AF65-F5344CB8AC3E}">
        <p14:creationId xmlns:p14="http://schemas.microsoft.com/office/powerpoint/2010/main" val="859938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0"/>
            <a:ext cx="9144000" cy="155236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rPr>
              <a:t>Методы моделирования в системном анализе.</a:t>
            </a:r>
          </a:p>
          <a:p>
            <a:pPr algn="l"/>
            <a:r>
              <a:rPr lang="ru-RU" sz="2400" dirty="0" smtClean="0">
                <a:solidFill>
                  <a:schemeClr val="bg1"/>
                </a:solidFill>
                <a:latin typeface="+mn-lt"/>
              </a:rPr>
              <a:t>Математическое программирование.</a:t>
            </a:r>
          </a:p>
          <a:p>
            <a:pPr algn="l"/>
            <a:r>
              <a:rPr lang="ru-RU" sz="2400" dirty="0" smtClean="0">
                <a:solidFill>
                  <a:schemeClr val="bg1"/>
                </a:solidFill>
                <a:latin typeface="+mn-lt"/>
              </a:rPr>
              <a:t>Теория игр.</a:t>
            </a:r>
          </a:p>
          <a:p>
            <a:pPr algn="l"/>
            <a:endParaRPr lang="ru-RU" sz="2400" dirty="0" smtClean="0">
              <a:solidFill>
                <a:schemeClr val="bg1"/>
              </a:solidFill>
              <a:latin typeface="+mn-lt"/>
            </a:endParaRPr>
          </a:p>
        </p:txBody>
      </p:sp>
      <p:sp>
        <p:nvSpPr>
          <p:cNvPr id="4" name="Oval 8"/>
          <p:cNvSpPr>
            <a:spLocks noChangeArrowheads="1"/>
          </p:cNvSpPr>
          <p:nvPr/>
        </p:nvSpPr>
        <p:spPr bwMode="auto">
          <a:xfrm>
            <a:off x="8745289" y="0"/>
            <a:ext cx="359792" cy="476672"/>
          </a:xfrm>
          <a:prstGeom prst="ellipse">
            <a:avLst/>
          </a:prstGeom>
          <a:solidFill>
            <a:srgbClr val="FF0000"/>
          </a:solidFill>
          <a:ln w="9525">
            <a:solidFill>
              <a:srgbClr val="FF0000"/>
            </a:solidFill>
            <a:round/>
            <a:headEnd/>
            <a:tailEnd/>
          </a:ln>
        </p:spPr>
        <p:txBody>
          <a:bodyPr anchor="ctr"/>
          <a:lstStyle/>
          <a:p>
            <a:pPr algn="ctr"/>
            <a:r>
              <a:rPr lang="en-US" sz="2000" dirty="0" smtClean="0"/>
              <a:t>X</a:t>
            </a:r>
            <a:endParaRPr lang="en-US" sz="2000" b="1" dirty="0"/>
          </a:p>
        </p:txBody>
      </p:sp>
      <p:sp>
        <p:nvSpPr>
          <p:cNvPr id="2" name="Прямоугольник 1"/>
          <p:cNvSpPr/>
          <p:nvPr/>
        </p:nvSpPr>
        <p:spPr>
          <a:xfrm>
            <a:off x="4539" y="1552362"/>
            <a:ext cx="9139461" cy="3170099"/>
          </a:xfrm>
          <a:prstGeom prst="rect">
            <a:avLst/>
          </a:prstGeom>
          <a:solidFill>
            <a:schemeClr val="bg1"/>
          </a:solidFill>
        </p:spPr>
        <p:txBody>
          <a:bodyPr wrap="square">
            <a:spAutoFit/>
          </a:bodyPr>
          <a:lstStyle/>
          <a:p>
            <a:r>
              <a:rPr lang="ru-RU" sz="2000" b="1" dirty="0" smtClean="0">
                <a:solidFill>
                  <a:schemeClr val="bg2"/>
                </a:solidFill>
                <a:latin typeface="+mn-lt"/>
                <a:ea typeface="Tahoma" panose="020B0604030504040204" pitchFamily="34" charset="0"/>
                <a:cs typeface="Tahoma" panose="020B0604030504040204" pitchFamily="34" charset="0"/>
              </a:rPr>
              <a:t>     </a:t>
            </a:r>
            <a:r>
              <a:rPr lang="ru-RU" sz="2000" dirty="0">
                <a:solidFill>
                  <a:schemeClr val="bg2"/>
                </a:solidFill>
                <a:latin typeface="+mn-lt"/>
                <a:ea typeface="Tahoma" panose="020B0604030504040204" pitchFamily="34" charset="0"/>
                <a:cs typeface="Tahoma" panose="020B0604030504040204" pitchFamily="34" charset="0"/>
              </a:rPr>
              <a:t> Когда имеется одна достаточно четко выраженная цель, степень достижения которой можно оценить на основе одного критерия, используются методы </a:t>
            </a:r>
            <a:r>
              <a:rPr lang="ru-RU" sz="2000" b="1" dirty="0">
                <a:solidFill>
                  <a:schemeClr val="bg2"/>
                </a:solidFill>
                <a:latin typeface="+mn-lt"/>
                <a:ea typeface="Tahoma" panose="020B0604030504040204" pitchFamily="34" charset="0"/>
                <a:cs typeface="Tahoma" panose="020B0604030504040204" pitchFamily="34" charset="0"/>
              </a:rPr>
              <a:t>математического программирования</a:t>
            </a:r>
            <a:r>
              <a:rPr lang="ru-RU" sz="2000" dirty="0">
                <a:solidFill>
                  <a:schemeClr val="bg2"/>
                </a:solidFill>
                <a:latin typeface="+mn-lt"/>
                <a:ea typeface="Tahoma" panose="020B0604030504040204" pitchFamily="34" charset="0"/>
                <a:cs typeface="Tahoma" panose="020B0604030504040204" pitchFamily="34" charset="0"/>
              </a:rPr>
              <a:t>. </a:t>
            </a:r>
            <a:endParaRPr lang="en-US" sz="2000" dirty="0">
              <a:solidFill>
                <a:schemeClr val="bg2"/>
              </a:solidFill>
              <a:latin typeface="+mn-lt"/>
              <a:ea typeface="Tahoma" panose="020B0604030504040204" pitchFamily="34" charset="0"/>
              <a:cs typeface="Tahoma" panose="020B0604030504040204" pitchFamily="34" charset="0"/>
            </a:endParaRPr>
          </a:p>
          <a:p>
            <a:r>
              <a:rPr lang="en-US" sz="2000" dirty="0" smtClean="0">
                <a:solidFill>
                  <a:schemeClr val="bg2"/>
                </a:solidFill>
                <a:latin typeface="+mn-lt"/>
                <a:ea typeface="Tahoma" panose="020B0604030504040204" pitchFamily="34" charset="0"/>
                <a:cs typeface="Tahoma" panose="020B0604030504040204" pitchFamily="34" charset="0"/>
              </a:rPr>
              <a:t>     </a:t>
            </a:r>
            <a:r>
              <a:rPr lang="ru-RU" sz="2000" dirty="0" smtClean="0">
                <a:solidFill>
                  <a:schemeClr val="bg2"/>
                </a:solidFill>
                <a:latin typeface="+mn-lt"/>
                <a:ea typeface="Tahoma" panose="020B0604030504040204" pitchFamily="34" charset="0"/>
                <a:cs typeface="Tahoma" panose="020B0604030504040204" pitchFamily="34" charset="0"/>
              </a:rPr>
              <a:t>Если </a:t>
            </a:r>
            <a:r>
              <a:rPr lang="ru-RU" sz="2000" dirty="0">
                <a:solidFill>
                  <a:schemeClr val="bg2"/>
                </a:solidFill>
                <a:latin typeface="+mn-lt"/>
                <a:ea typeface="Tahoma" panose="020B0604030504040204" pitchFamily="34" charset="0"/>
                <a:cs typeface="Tahoma" panose="020B0604030504040204" pitchFamily="34" charset="0"/>
              </a:rPr>
              <a:t>степень достижения цели должна оцениваться на основе нескольких критериев, применяют аппарат </a:t>
            </a:r>
            <a:r>
              <a:rPr lang="ru-RU" sz="2000" b="1" dirty="0">
                <a:solidFill>
                  <a:schemeClr val="bg2"/>
                </a:solidFill>
                <a:latin typeface="+mn-lt"/>
                <a:ea typeface="Tahoma" panose="020B0604030504040204" pitchFamily="34" charset="0"/>
                <a:cs typeface="Tahoma" panose="020B0604030504040204" pitchFamily="34" charset="0"/>
              </a:rPr>
              <a:t>теории полезности</a:t>
            </a:r>
            <a:r>
              <a:rPr lang="ru-RU" sz="2000" dirty="0">
                <a:solidFill>
                  <a:schemeClr val="bg2"/>
                </a:solidFill>
                <a:latin typeface="+mn-lt"/>
                <a:ea typeface="Tahoma" panose="020B0604030504040204" pitchFamily="34" charset="0"/>
                <a:cs typeface="Tahoma" panose="020B0604030504040204" pitchFamily="34" charset="0"/>
              </a:rPr>
              <a:t>, с помощью которого проводится упорядочение критериев и определение важности каждого из них. </a:t>
            </a:r>
            <a:endParaRPr lang="en-US" sz="2000" dirty="0">
              <a:solidFill>
                <a:schemeClr val="bg2"/>
              </a:solidFill>
              <a:latin typeface="+mn-lt"/>
              <a:ea typeface="Tahoma" panose="020B0604030504040204" pitchFamily="34" charset="0"/>
              <a:cs typeface="Tahoma" panose="020B0604030504040204" pitchFamily="34" charset="0"/>
            </a:endParaRPr>
          </a:p>
          <a:p>
            <a:r>
              <a:rPr lang="en-US" sz="2000" dirty="0" smtClean="0">
                <a:solidFill>
                  <a:schemeClr val="bg2"/>
                </a:solidFill>
                <a:latin typeface="+mn-lt"/>
                <a:ea typeface="Tahoma" panose="020B0604030504040204" pitchFamily="34" charset="0"/>
                <a:cs typeface="Tahoma" panose="020B0604030504040204" pitchFamily="34" charset="0"/>
              </a:rPr>
              <a:t>     </a:t>
            </a:r>
            <a:r>
              <a:rPr lang="ru-RU" sz="2000" dirty="0" smtClean="0">
                <a:solidFill>
                  <a:schemeClr val="bg2"/>
                </a:solidFill>
                <a:latin typeface="+mn-lt"/>
                <a:ea typeface="Tahoma" panose="020B0604030504040204" pitchFamily="34" charset="0"/>
                <a:cs typeface="Tahoma" panose="020B0604030504040204" pitchFamily="34" charset="0"/>
              </a:rPr>
              <a:t>Когда </a:t>
            </a:r>
            <a:r>
              <a:rPr lang="ru-RU" sz="2000" dirty="0">
                <a:solidFill>
                  <a:schemeClr val="bg2"/>
                </a:solidFill>
                <a:latin typeface="+mn-lt"/>
                <a:ea typeface="Tahoma" panose="020B0604030504040204" pitchFamily="34" charset="0"/>
                <a:cs typeface="Tahoma" panose="020B0604030504040204" pitchFamily="34" charset="0"/>
              </a:rPr>
              <a:t>развитие событий определяется взаимодействием нескольких лиц или систем, из которых каждая преследует свои цели и принимает свои решения, используются методы </a:t>
            </a:r>
            <a:r>
              <a:rPr lang="ru-RU" sz="2000" b="1" dirty="0">
                <a:solidFill>
                  <a:schemeClr val="bg2"/>
                </a:solidFill>
                <a:latin typeface="+mn-lt"/>
                <a:ea typeface="Tahoma" panose="020B0604030504040204" pitchFamily="34" charset="0"/>
                <a:cs typeface="Tahoma" panose="020B0604030504040204" pitchFamily="34" charset="0"/>
              </a:rPr>
              <a:t>теории игр</a:t>
            </a:r>
            <a:r>
              <a:rPr lang="ru-RU" sz="2000" dirty="0">
                <a:solidFill>
                  <a:schemeClr val="bg2"/>
                </a:solidFill>
                <a:latin typeface="+mn-lt"/>
                <a:ea typeface="Tahoma" panose="020B0604030504040204" pitchFamily="34" charset="0"/>
                <a:cs typeface="Tahoma" panose="020B0604030504040204" pitchFamily="34" charset="0"/>
              </a:rPr>
              <a:t>.</a:t>
            </a:r>
          </a:p>
        </p:txBody>
      </p:sp>
      <p:sp>
        <p:nvSpPr>
          <p:cNvPr id="5" name="Прямоугольник 4"/>
          <p:cNvSpPr/>
          <p:nvPr/>
        </p:nvSpPr>
        <p:spPr>
          <a:xfrm>
            <a:off x="-9525" y="6611779"/>
            <a:ext cx="9114606" cy="246221"/>
          </a:xfrm>
          <a:prstGeom prst="rect">
            <a:avLst/>
          </a:prstGeom>
          <a:solidFill>
            <a:srgbClr val="FFFF00"/>
          </a:solidFill>
        </p:spPr>
        <p:txBody>
          <a:bodyPr wrap="square">
            <a:spAutoFit/>
          </a:bodyPr>
          <a:lstStyle/>
          <a:p>
            <a:r>
              <a:rPr lang="ru-RU" sz="1000" dirty="0" smtClean="0"/>
              <a:t>Источник: </a:t>
            </a:r>
            <a:r>
              <a:rPr lang="ru-RU" sz="1000" dirty="0"/>
              <a:t>https://studfiles.net/preview/6337538/</a:t>
            </a:r>
          </a:p>
        </p:txBody>
      </p:sp>
      <p:sp>
        <p:nvSpPr>
          <p:cNvPr id="3" name="Прямоугольник 2"/>
          <p:cNvSpPr/>
          <p:nvPr/>
        </p:nvSpPr>
        <p:spPr>
          <a:xfrm>
            <a:off x="0" y="5013321"/>
            <a:ext cx="9124130" cy="1569660"/>
          </a:xfrm>
          <a:prstGeom prst="rect">
            <a:avLst/>
          </a:prstGeom>
          <a:solidFill>
            <a:schemeClr val="bg1"/>
          </a:solidFill>
        </p:spPr>
        <p:txBody>
          <a:bodyPr wrap="square">
            <a:spAutoFit/>
          </a:bodyPr>
          <a:lstStyle/>
          <a:p>
            <a:r>
              <a:rPr lang="ru-RU" sz="1600" dirty="0">
                <a:solidFill>
                  <a:srgbClr val="000000"/>
                </a:solidFill>
                <a:latin typeface="+mn-lt"/>
                <a:ea typeface="Times New Roman" panose="02020603050405020304" pitchFamily="18" charset="0"/>
              </a:rPr>
              <a:t>Несмотря на то, что диапазон применяемых в системном анализе методов моделирования и решения проблем непрерывно расширяется, он по своему характеру не тождествен научному исследованию: </a:t>
            </a:r>
            <a:r>
              <a:rPr lang="ru-RU" sz="1600" dirty="0">
                <a:solidFill>
                  <a:srgbClr val="000000"/>
                </a:solidFill>
                <a:highlight>
                  <a:srgbClr val="FFFF00"/>
                </a:highlight>
                <a:latin typeface="+mn-lt"/>
                <a:ea typeface="Times New Roman" panose="02020603050405020304" pitchFamily="18" charset="0"/>
              </a:rPr>
              <a:t>он не связан с задачами получения научного знания в собственном смысле</a:t>
            </a:r>
            <a:r>
              <a:rPr lang="ru-RU" sz="1600" dirty="0">
                <a:solidFill>
                  <a:srgbClr val="000000"/>
                </a:solidFill>
                <a:latin typeface="+mn-lt"/>
                <a:ea typeface="Times New Roman" panose="02020603050405020304" pitchFamily="18" charset="0"/>
              </a:rPr>
              <a:t>, </a:t>
            </a:r>
            <a:r>
              <a:rPr lang="ru-RU" sz="1600" dirty="0">
                <a:solidFill>
                  <a:srgbClr val="000000"/>
                </a:solidFill>
                <a:highlight>
                  <a:srgbClr val="FF00FF"/>
                </a:highlight>
                <a:latin typeface="+mn-lt"/>
                <a:ea typeface="Times New Roman" panose="02020603050405020304" pitchFamily="18" charset="0"/>
              </a:rPr>
              <a:t>но представляет собой лишь применение методов науки к решению практических проблем управления</a:t>
            </a:r>
            <a:r>
              <a:rPr lang="ru-RU" sz="1600" dirty="0">
                <a:solidFill>
                  <a:srgbClr val="000000"/>
                </a:solidFill>
                <a:latin typeface="+mn-lt"/>
                <a:ea typeface="Times New Roman" panose="02020603050405020304" pitchFamily="18" charset="0"/>
              </a:rPr>
              <a:t> </a:t>
            </a:r>
            <a:r>
              <a:rPr lang="ru-RU" sz="1600" dirty="0">
                <a:solidFill>
                  <a:srgbClr val="000000"/>
                </a:solidFill>
                <a:highlight>
                  <a:srgbClr val="FF00FF"/>
                </a:highlight>
                <a:latin typeface="+mn-lt"/>
                <a:ea typeface="Times New Roman" panose="02020603050405020304" pitchFamily="18" charset="0"/>
              </a:rPr>
              <a:t>и преследует цель рационализации процесса принятия решений</a:t>
            </a:r>
            <a:r>
              <a:rPr lang="ru-RU" sz="1600" dirty="0">
                <a:solidFill>
                  <a:srgbClr val="000000"/>
                </a:solidFill>
                <a:latin typeface="+mn-lt"/>
                <a:ea typeface="Times New Roman" panose="02020603050405020304" pitchFamily="18" charset="0"/>
              </a:rPr>
              <a:t>, не исключая из этого процесса неизбежных в нём субъективных моментов.</a:t>
            </a:r>
            <a:endParaRPr lang="ru-RU" sz="1600" dirty="0">
              <a:latin typeface="+mn-lt"/>
              <a:ea typeface="Times New Roman" panose="02020603050405020304" pitchFamily="18" charset="0"/>
            </a:endParaRPr>
          </a:p>
        </p:txBody>
      </p:sp>
    </p:spTree>
    <p:extLst>
      <p:ext uri="{BB962C8B-B14F-4D97-AF65-F5344CB8AC3E}">
        <p14:creationId xmlns:p14="http://schemas.microsoft.com/office/powerpoint/2010/main" val="30919281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0"/>
            <a:ext cx="9144000" cy="1124744"/>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rPr>
              <a:t>Основные элементы системного анализа:</a:t>
            </a:r>
          </a:p>
          <a:p>
            <a:pPr algn="l"/>
            <a:r>
              <a:rPr lang="ru-RU" sz="2400" dirty="0" smtClean="0">
                <a:solidFill>
                  <a:schemeClr val="bg1"/>
                </a:solidFill>
              </a:rPr>
              <a:t>цели </a:t>
            </a:r>
            <a:r>
              <a:rPr lang="ru-RU" sz="2400" dirty="0">
                <a:solidFill>
                  <a:schemeClr val="bg1"/>
                </a:solidFill>
              </a:rPr>
              <a:t>— средства достижения целей — потребные ресурсы</a:t>
            </a:r>
            <a:r>
              <a:rPr lang="ru-RU" sz="2400" dirty="0" smtClean="0">
                <a:solidFill>
                  <a:schemeClr val="bg1"/>
                </a:solidFill>
                <a:latin typeface="+mn-lt"/>
              </a:rPr>
              <a:t>.</a:t>
            </a:r>
          </a:p>
          <a:p>
            <a:pPr algn="l"/>
            <a:endParaRPr lang="ru-RU" sz="2400" dirty="0" smtClean="0">
              <a:solidFill>
                <a:schemeClr val="bg1"/>
              </a:solidFill>
              <a:latin typeface="+mn-lt"/>
            </a:endParaRPr>
          </a:p>
        </p:txBody>
      </p:sp>
      <p:sp>
        <p:nvSpPr>
          <p:cNvPr id="4" name="Oval 8"/>
          <p:cNvSpPr>
            <a:spLocks noChangeArrowheads="1"/>
          </p:cNvSpPr>
          <p:nvPr/>
        </p:nvSpPr>
        <p:spPr bwMode="auto">
          <a:xfrm>
            <a:off x="8745289" y="0"/>
            <a:ext cx="359792" cy="476672"/>
          </a:xfrm>
          <a:prstGeom prst="ellipse">
            <a:avLst/>
          </a:prstGeom>
          <a:solidFill>
            <a:srgbClr val="FF0000"/>
          </a:solidFill>
          <a:ln w="9525">
            <a:solidFill>
              <a:srgbClr val="FF0000"/>
            </a:solidFill>
            <a:round/>
            <a:headEnd/>
            <a:tailEnd/>
          </a:ln>
        </p:spPr>
        <p:txBody>
          <a:bodyPr anchor="ctr"/>
          <a:lstStyle/>
          <a:p>
            <a:pPr algn="ctr"/>
            <a:r>
              <a:rPr lang="en-US" sz="2000" dirty="0" smtClean="0"/>
              <a:t>X</a:t>
            </a:r>
            <a:endParaRPr lang="en-US" sz="2000" b="1" dirty="0"/>
          </a:p>
        </p:txBody>
      </p:sp>
      <p:sp>
        <p:nvSpPr>
          <p:cNvPr id="2" name="Прямоугольник 1"/>
          <p:cNvSpPr/>
          <p:nvPr/>
        </p:nvSpPr>
        <p:spPr>
          <a:xfrm>
            <a:off x="-4986" y="1124744"/>
            <a:ext cx="9139461" cy="5109091"/>
          </a:xfrm>
          <a:prstGeom prst="rect">
            <a:avLst/>
          </a:prstGeom>
          <a:solidFill>
            <a:schemeClr val="bg1"/>
          </a:solidFill>
        </p:spPr>
        <p:txBody>
          <a:bodyPr wrap="square">
            <a:spAutoFit/>
          </a:bodyPr>
          <a:lstStyle/>
          <a:p>
            <a:r>
              <a:rPr lang="ru-RU" sz="1800" b="1" dirty="0" smtClean="0">
                <a:solidFill>
                  <a:schemeClr val="bg2"/>
                </a:solidFill>
                <a:latin typeface="+mn-lt"/>
                <a:ea typeface="Tahoma" panose="020B0604030504040204" pitchFamily="34" charset="0"/>
                <a:cs typeface="Tahoma" panose="020B0604030504040204" pitchFamily="34" charset="0"/>
              </a:rPr>
              <a:t>     </a:t>
            </a:r>
            <a:r>
              <a:rPr lang="ru-RU" sz="1800" dirty="0">
                <a:solidFill>
                  <a:schemeClr val="bg2"/>
                </a:solidFill>
                <a:latin typeface="+mn-lt"/>
                <a:ea typeface="Tahoma" panose="020B0604030504040204" pitchFamily="34" charset="0"/>
                <a:cs typeface="Tahoma" panose="020B0604030504040204" pitchFamily="34" charset="0"/>
              </a:rPr>
              <a:t> </a:t>
            </a:r>
            <a:r>
              <a:rPr lang="ru-RU" sz="1800" b="1" dirty="0">
                <a:solidFill>
                  <a:schemeClr val="bg2"/>
                </a:solidFill>
                <a:latin typeface="+mn-lt"/>
                <a:ea typeface="Tahoma" panose="020B0604030504040204" pitchFamily="34" charset="0"/>
                <a:cs typeface="Tahoma" panose="020B0604030504040204" pitchFamily="34" charset="0"/>
              </a:rPr>
              <a:t>Цели.</a:t>
            </a:r>
            <a:r>
              <a:rPr lang="ru-RU" sz="1800" dirty="0">
                <a:solidFill>
                  <a:schemeClr val="bg2"/>
                </a:solidFill>
                <a:latin typeface="+mn-lt"/>
                <a:ea typeface="Tahoma" panose="020B0604030504040204" pitchFamily="34" charset="0"/>
                <a:cs typeface="Tahoma" panose="020B0604030504040204" pitchFamily="34" charset="0"/>
              </a:rPr>
              <a:t> Это желаемые состояния системы или результаты ее деятельности, достижимые в пределах некоторого интервала времени. Во имя осуществления целей создаются и развиваются сами системы. Независимо от специфики системы ее цели всегда относятся к двум категориям — стабилизации и развития.</a:t>
            </a:r>
          </a:p>
          <a:p>
            <a:r>
              <a:rPr lang="ru-RU" sz="1800" b="1" dirty="0" smtClean="0">
                <a:solidFill>
                  <a:schemeClr val="bg2"/>
                </a:solidFill>
                <a:latin typeface="+mn-lt"/>
                <a:ea typeface="Tahoma" panose="020B0604030504040204" pitchFamily="34" charset="0"/>
                <a:cs typeface="Tahoma" panose="020B0604030504040204" pitchFamily="34" charset="0"/>
              </a:rPr>
              <a:t>     Средства </a:t>
            </a:r>
            <a:r>
              <a:rPr lang="ru-RU" sz="1800" b="1" dirty="0">
                <a:solidFill>
                  <a:schemeClr val="bg2"/>
                </a:solidFill>
                <a:latin typeface="+mn-lt"/>
                <a:ea typeface="Tahoma" panose="020B0604030504040204" pitchFamily="34" charset="0"/>
                <a:cs typeface="Tahoma" panose="020B0604030504040204" pitchFamily="34" charset="0"/>
              </a:rPr>
              <a:t>достижения поставленных целей. </a:t>
            </a:r>
            <a:r>
              <a:rPr lang="ru-RU" sz="1800" dirty="0">
                <a:solidFill>
                  <a:schemeClr val="bg2"/>
                </a:solidFill>
                <a:latin typeface="+mn-lt"/>
                <a:ea typeface="Tahoma" panose="020B0604030504040204" pitchFamily="34" charset="0"/>
                <a:cs typeface="Tahoma" panose="020B0604030504040204" pitchFamily="34" charset="0"/>
              </a:rPr>
              <a:t>При системном анализе экономических объектов необходимо иметь в виду, что одни и те же цели могут достигаться путем использования нескольких различных средств и методов, носящих как </a:t>
            </a:r>
            <a:r>
              <a:rPr lang="ru-RU" sz="1800" b="1" dirty="0">
                <a:solidFill>
                  <a:schemeClr val="bg2"/>
                </a:solidFill>
                <a:latin typeface="+mn-lt"/>
                <a:ea typeface="Tahoma" panose="020B0604030504040204" pitchFamily="34" charset="0"/>
                <a:cs typeface="Tahoma" panose="020B0604030504040204" pitchFamily="34" charset="0"/>
              </a:rPr>
              <a:t>альтернативный</a:t>
            </a:r>
            <a:r>
              <a:rPr lang="ru-RU" sz="1800" dirty="0">
                <a:solidFill>
                  <a:schemeClr val="bg2"/>
                </a:solidFill>
                <a:latin typeface="+mn-lt"/>
                <a:ea typeface="Tahoma" panose="020B0604030504040204" pitchFamily="34" charset="0"/>
                <a:cs typeface="Tahoma" panose="020B0604030504040204" pitchFamily="34" charset="0"/>
              </a:rPr>
              <a:t>, так и не альтернативный характер.</a:t>
            </a:r>
          </a:p>
          <a:p>
            <a:r>
              <a:rPr lang="ru-RU" sz="1800" b="1" dirty="0" smtClean="0">
                <a:solidFill>
                  <a:schemeClr val="bg2"/>
                </a:solidFill>
                <a:latin typeface="+mn-lt"/>
                <a:ea typeface="Tahoma" panose="020B0604030504040204" pitchFamily="34" charset="0"/>
                <a:cs typeface="Tahoma" panose="020B0604030504040204" pitchFamily="34" charset="0"/>
              </a:rPr>
              <a:t>      Необходимые </a:t>
            </a:r>
            <a:r>
              <a:rPr lang="ru-RU" sz="1800" b="1" dirty="0">
                <a:solidFill>
                  <a:schemeClr val="bg2"/>
                </a:solidFill>
                <a:latin typeface="+mn-lt"/>
                <a:ea typeface="Tahoma" panose="020B0604030504040204" pitchFamily="34" charset="0"/>
                <a:cs typeface="Tahoma" panose="020B0604030504040204" pitchFamily="34" charset="0"/>
              </a:rPr>
              <a:t>ресурсы.</a:t>
            </a:r>
            <a:r>
              <a:rPr lang="ru-RU" sz="1800" dirty="0">
                <a:solidFill>
                  <a:schemeClr val="bg2"/>
                </a:solidFill>
                <a:latin typeface="+mn-lt"/>
                <a:ea typeface="Tahoma" panose="020B0604030504040204" pitchFamily="34" charset="0"/>
                <a:cs typeface="Tahoma" panose="020B0604030504040204" pitchFamily="34" charset="0"/>
              </a:rPr>
              <a:t> Для реализации того или иного выбранного способа достижения поставленной цели необходимы определенные ресурсы. Поскольку ресурсы, затраченные на достижение данной цели, не могут быть использованы для других целей, то возникает вопрос определения ресурсов, потребных для выполнения данной цели с учетом всех других целей</a:t>
            </a:r>
            <a:r>
              <a:rPr lang="ru-RU" sz="1800" dirty="0" smtClean="0">
                <a:solidFill>
                  <a:schemeClr val="bg2"/>
                </a:solidFill>
                <a:latin typeface="+mn-lt"/>
                <a:ea typeface="Tahoma" panose="020B0604030504040204" pitchFamily="34" charset="0"/>
                <a:cs typeface="Tahoma" panose="020B0604030504040204" pitchFamily="34" charset="0"/>
              </a:rPr>
              <a:t>. </a:t>
            </a:r>
            <a:r>
              <a:rPr lang="ru-RU" sz="1800" b="1" dirty="0" smtClean="0">
                <a:solidFill>
                  <a:srgbClr val="5A2781"/>
                </a:solidFill>
                <a:latin typeface="+mn-lt"/>
                <a:ea typeface="Tahoma" panose="020B0604030504040204" pitchFamily="34" charset="0"/>
                <a:cs typeface="Tahoma" panose="020B0604030504040204" pitchFamily="34" charset="0"/>
              </a:rPr>
              <a:t>Если </a:t>
            </a:r>
            <a:r>
              <a:rPr lang="ru-RU" sz="1800" b="1" dirty="0">
                <a:solidFill>
                  <a:srgbClr val="5A2781"/>
                </a:solidFill>
                <a:latin typeface="+mn-lt"/>
                <a:ea typeface="Tahoma" panose="020B0604030504040204" pitchFamily="34" charset="0"/>
                <a:cs typeface="Tahoma" panose="020B0604030504040204" pitchFamily="34" charset="0"/>
              </a:rPr>
              <a:t>исследование показывает, что потребности в ресурсах удовлетворить невозможно, то приходится пересматривать цели и стратегии до тех пор, пока не будет достигнута их обеспеченность ресурсами. </a:t>
            </a:r>
            <a:r>
              <a:rPr lang="ru-RU" sz="1800" dirty="0">
                <a:solidFill>
                  <a:schemeClr val="bg2"/>
                </a:solidFill>
                <a:latin typeface="+mn-lt"/>
                <a:ea typeface="Tahoma" panose="020B0604030504040204" pitchFamily="34" charset="0"/>
                <a:cs typeface="Tahoma" panose="020B0604030504040204" pitchFamily="34" charset="0"/>
              </a:rPr>
              <a:t>Таким образом, задание целей, выбор стратегии и определение потребных ресурсов всегда взаимосвязаны. </a:t>
            </a:r>
          </a:p>
          <a:p>
            <a:endParaRPr lang="ru-RU" sz="2000" dirty="0"/>
          </a:p>
        </p:txBody>
      </p:sp>
      <p:sp>
        <p:nvSpPr>
          <p:cNvPr id="5" name="Прямоугольник 4"/>
          <p:cNvSpPr/>
          <p:nvPr/>
        </p:nvSpPr>
        <p:spPr>
          <a:xfrm>
            <a:off x="-9525" y="6611779"/>
            <a:ext cx="9114606" cy="246221"/>
          </a:xfrm>
          <a:prstGeom prst="rect">
            <a:avLst/>
          </a:prstGeom>
          <a:solidFill>
            <a:srgbClr val="FFFF00"/>
          </a:solidFill>
        </p:spPr>
        <p:txBody>
          <a:bodyPr wrap="square">
            <a:spAutoFit/>
          </a:bodyPr>
          <a:lstStyle/>
          <a:p>
            <a:r>
              <a:rPr lang="ru-RU" sz="1000" dirty="0" smtClean="0"/>
              <a:t>Источник: </a:t>
            </a:r>
            <a:r>
              <a:rPr lang="ru-RU" sz="1000" dirty="0"/>
              <a:t>https://studfiles.net/preview/6337538/</a:t>
            </a:r>
          </a:p>
        </p:txBody>
      </p:sp>
    </p:spTree>
    <p:extLst>
      <p:ext uri="{BB962C8B-B14F-4D97-AF65-F5344CB8AC3E}">
        <p14:creationId xmlns:p14="http://schemas.microsoft.com/office/powerpoint/2010/main" val="1524105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719" y="0"/>
            <a:ext cx="9144000" cy="1124744"/>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rPr>
              <a:t>Следует ли трактовать экономику </a:t>
            </a:r>
            <a:r>
              <a:rPr lang="ru-RU" sz="2400" b="1" dirty="0" smtClean="0">
                <a:solidFill>
                  <a:schemeClr val="bg1"/>
                </a:solidFill>
              </a:rPr>
              <a:t>как точную науку?</a:t>
            </a:r>
          </a:p>
          <a:p>
            <a:pPr algn="l"/>
            <a:r>
              <a:rPr lang="ru-RU" sz="2400" b="1" dirty="0" err="1" smtClean="0">
                <a:solidFill>
                  <a:schemeClr val="bg1"/>
                </a:solidFill>
              </a:rPr>
              <a:t>Дж.М</a:t>
            </a:r>
            <a:r>
              <a:rPr lang="ru-RU" sz="2400" b="1" dirty="0" smtClean="0">
                <a:solidFill>
                  <a:schemeClr val="bg1"/>
                </a:solidFill>
              </a:rPr>
              <a:t>. </a:t>
            </a:r>
            <a:r>
              <a:rPr lang="ru-RU" sz="2400" b="1" dirty="0" err="1" smtClean="0">
                <a:solidFill>
                  <a:schemeClr val="bg1"/>
                </a:solidFill>
              </a:rPr>
              <a:t>Кенйс</a:t>
            </a:r>
            <a:r>
              <a:rPr lang="ru-RU" sz="2400" b="1" dirty="0" smtClean="0">
                <a:solidFill>
                  <a:schemeClr val="bg1"/>
                </a:solidFill>
              </a:rPr>
              <a:t> отвечал, что – нет, Ян </a:t>
            </a:r>
            <a:r>
              <a:rPr lang="ru-RU" sz="2400" b="1" dirty="0" err="1" smtClean="0">
                <a:solidFill>
                  <a:schemeClr val="bg1"/>
                </a:solidFill>
              </a:rPr>
              <a:t>Тинберген</a:t>
            </a:r>
            <a:r>
              <a:rPr lang="ru-RU" sz="2400" b="1" dirty="0" smtClean="0">
                <a:solidFill>
                  <a:schemeClr val="bg1"/>
                </a:solidFill>
              </a:rPr>
              <a:t> отвечал, что – да.</a:t>
            </a:r>
            <a:endParaRPr lang="ru-RU" sz="2400" b="1" dirty="0">
              <a:solidFill>
                <a:schemeClr val="bg1"/>
              </a:solidFill>
            </a:endParaRPr>
          </a:p>
          <a:p>
            <a:pPr algn="l"/>
            <a:endParaRPr lang="ru-RU" sz="2400" dirty="0" smtClean="0">
              <a:solidFill>
                <a:schemeClr val="bg1"/>
              </a:solidFill>
              <a:latin typeface="+mn-lt"/>
            </a:endParaRPr>
          </a:p>
        </p:txBody>
      </p:sp>
      <p:sp>
        <p:nvSpPr>
          <p:cNvPr id="4" name="Oval 8"/>
          <p:cNvSpPr>
            <a:spLocks noChangeArrowheads="1"/>
          </p:cNvSpPr>
          <p:nvPr/>
        </p:nvSpPr>
        <p:spPr bwMode="auto">
          <a:xfrm>
            <a:off x="8745289" y="0"/>
            <a:ext cx="359792" cy="476672"/>
          </a:xfrm>
          <a:prstGeom prst="ellipse">
            <a:avLst/>
          </a:prstGeom>
          <a:solidFill>
            <a:srgbClr val="FF0000"/>
          </a:solidFill>
          <a:ln w="9525">
            <a:solidFill>
              <a:srgbClr val="FF0000"/>
            </a:solidFill>
            <a:round/>
            <a:headEnd/>
            <a:tailEnd/>
          </a:ln>
        </p:spPr>
        <p:txBody>
          <a:bodyPr anchor="ctr"/>
          <a:lstStyle/>
          <a:p>
            <a:pPr algn="ctr"/>
            <a:r>
              <a:rPr lang="en-US" sz="2000" dirty="0" smtClean="0"/>
              <a:t>X</a:t>
            </a:r>
            <a:endParaRPr lang="en-US" sz="2000" b="1" dirty="0"/>
          </a:p>
        </p:txBody>
      </p:sp>
      <p:sp>
        <p:nvSpPr>
          <p:cNvPr id="2" name="Прямоугольник 1"/>
          <p:cNvSpPr/>
          <p:nvPr/>
        </p:nvSpPr>
        <p:spPr>
          <a:xfrm>
            <a:off x="1835696" y="1124744"/>
            <a:ext cx="7298779" cy="3416320"/>
          </a:xfrm>
          <a:prstGeom prst="rect">
            <a:avLst/>
          </a:prstGeom>
          <a:solidFill>
            <a:schemeClr val="bg1"/>
          </a:solidFill>
        </p:spPr>
        <p:txBody>
          <a:bodyPr wrap="square">
            <a:spAutoFit/>
          </a:bodyPr>
          <a:lstStyle/>
          <a:p>
            <a:r>
              <a:rPr lang="ru-RU" b="1" dirty="0" smtClean="0">
                <a:solidFill>
                  <a:schemeClr val="bg2"/>
                </a:solidFill>
                <a:latin typeface="+mn-lt"/>
                <a:ea typeface="Tahoma" panose="020B0604030504040204" pitchFamily="34" charset="0"/>
                <a:cs typeface="Tahoma" panose="020B0604030504040204" pitchFamily="34" charset="0"/>
              </a:rPr>
              <a:t>Ян </a:t>
            </a:r>
            <a:r>
              <a:rPr lang="ru-RU" b="1" dirty="0" err="1" smtClean="0">
                <a:solidFill>
                  <a:schemeClr val="bg2"/>
                </a:solidFill>
                <a:latin typeface="+mn-lt"/>
                <a:ea typeface="Tahoma" panose="020B0604030504040204" pitchFamily="34" charset="0"/>
                <a:cs typeface="Tahoma" panose="020B0604030504040204" pitchFamily="34" charset="0"/>
              </a:rPr>
              <a:t>Тинберген</a:t>
            </a:r>
            <a:r>
              <a:rPr lang="ru-RU" b="1" dirty="0" smtClean="0">
                <a:solidFill>
                  <a:schemeClr val="bg2"/>
                </a:solidFill>
                <a:latin typeface="+mn-lt"/>
                <a:ea typeface="Tahoma" panose="020B0604030504040204" pitchFamily="34" charset="0"/>
                <a:cs typeface="Tahoma" panose="020B0604030504040204" pitchFamily="34" charset="0"/>
              </a:rPr>
              <a:t> (первый нобелевский лауреат по экономике, 1969): </a:t>
            </a:r>
            <a:r>
              <a:rPr lang="ru-RU" dirty="0">
                <a:solidFill>
                  <a:schemeClr val="bg2"/>
                </a:solidFill>
                <a:latin typeface="+mn-lt"/>
                <a:ea typeface="Tahoma" panose="020B0604030504040204" pitchFamily="34" charset="0"/>
                <a:cs typeface="Tahoma" panose="020B0604030504040204" pitchFamily="34" charset="0"/>
              </a:rPr>
              <a:t>Э</a:t>
            </a:r>
            <a:r>
              <a:rPr lang="ru-RU" dirty="0" smtClean="0">
                <a:solidFill>
                  <a:schemeClr val="bg2"/>
                </a:solidFill>
                <a:latin typeface="+mn-lt"/>
                <a:ea typeface="Tahoma" panose="020B0604030504040204" pitchFamily="34" charset="0"/>
                <a:cs typeface="Tahoma" panose="020B0604030504040204" pitchFamily="34" charset="0"/>
              </a:rPr>
              <a:t>кономический </a:t>
            </a:r>
            <a:r>
              <a:rPr lang="ru-RU" dirty="0">
                <a:solidFill>
                  <a:schemeClr val="bg2"/>
                </a:solidFill>
                <a:latin typeface="+mn-lt"/>
                <a:ea typeface="Tahoma" panose="020B0604030504040204" pitchFamily="34" charset="0"/>
                <a:cs typeface="Tahoma" panose="020B0604030504040204" pitchFamily="34" charset="0"/>
              </a:rPr>
              <a:t>анализ должен быть как можно более формализованным и нацеленным на решение конкретных количественных задач. В рамках данного подхода экономическая наука должна быть точной, а объект ее изучения аналогичен объектам технических и естественнонаучных </a:t>
            </a:r>
            <a:r>
              <a:rPr lang="ru-RU" dirty="0" smtClean="0">
                <a:solidFill>
                  <a:schemeClr val="bg2"/>
                </a:solidFill>
                <a:latin typeface="+mn-lt"/>
                <a:ea typeface="Tahoma" panose="020B0604030504040204" pitchFamily="34" charset="0"/>
                <a:cs typeface="Tahoma" panose="020B0604030504040204" pitchFamily="34" charset="0"/>
              </a:rPr>
              <a:t>дисциплин. (конец цитаты).</a:t>
            </a:r>
            <a:r>
              <a:rPr lang="ru-RU" dirty="0">
                <a:solidFill>
                  <a:schemeClr val="bg2"/>
                </a:solidFill>
                <a:latin typeface="+mn-lt"/>
                <a:ea typeface="Tahoma" panose="020B0604030504040204" pitchFamily="34" charset="0"/>
                <a:cs typeface="Tahoma" panose="020B0604030504040204" pitchFamily="34" charset="0"/>
              </a:rPr>
              <a:t> </a:t>
            </a:r>
          </a:p>
        </p:txBody>
      </p:sp>
      <p:sp>
        <p:nvSpPr>
          <p:cNvPr id="5" name="Прямоугольник 4"/>
          <p:cNvSpPr/>
          <p:nvPr/>
        </p:nvSpPr>
        <p:spPr>
          <a:xfrm>
            <a:off x="-9525" y="6611779"/>
            <a:ext cx="9114606" cy="246221"/>
          </a:xfrm>
          <a:prstGeom prst="rect">
            <a:avLst/>
          </a:prstGeom>
          <a:solidFill>
            <a:srgbClr val="FFFF00"/>
          </a:solidFill>
        </p:spPr>
        <p:txBody>
          <a:bodyPr wrap="square">
            <a:spAutoFit/>
          </a:bodyPr>
          <a:lstStyle/>
          <a:p>
            <a:r>
              <a:rPr lang="ru-RU" sz="1000" dirty="0" smtClean="0"/>
              <a:t>Источник: </a:t>
            </a:r>
            <a:r>
              <a:rPr lang="ru-RU" sz="1000" dirty="0"/>
              <a:t>https://studfiles.net/preview/6337538/</a:t>
            </a:r>
          </a:p>
        </p:txBody>
      </p:sp>
      <p:pic>
        <p:nvPicPr>
          <p:cNvPr id="3" name="Рисунок 2"/>
          <p:cNvPicPr>
            <a:picLocks noChangeAspect="1"/>
          </p:cNvPicPr>
          <p:nvPr/>
        </p:nvPicPr>
        <p:blipFill>
          <a:blip r:embed="rId3"/>
          <a:stretch>
            <a:fillRect/>
          </a:stretch>
        </p:blipFill>
        <p:spPr>
          <a:xfrm>
            <a:off x="179512" y="1282224"/>
            <a:ext cx="1592606" cy="2362800"/>
          </a:xfrm>
          <a:prstGeom prst="rect">
            <a:avLst/>
          </a:prstGeom>
        </p:spPr>
      </p:pic>
      <p:sp>
        <p:nvSpPr>
          <p:cNvPr id="7" name="Прямоугольник 6"/>
          <p:cNvSpPr/>
          <p:nvPr/>
        </p:nvSpPr>
        <p:spPr>
          <a:xfrm>
            <a:off x="719" y="4823187"/>
            <a:ext cx="9144000" cy="1785104"/>
          </a:xfrm>
          <a:prstGeom prst="rect">
            <a:avLst/>
          </a:prstGeom>
          <a:solidFill>
            <a:schemeClr val="bg1"/>
          </a:solidFill>
        </p:spPr>
        <p:txBody>
          <a:bodyPr wrap="square">
            <a:spAutoFit/>
          </a:bodyPr>
          <a:lstStyle/>
          <a:p>
            <a:r>
              <a:rPr lang="ru-RU" sz="2200" dirty="0">
                <a:solidFill>
                  <a:srgbClr val="222222"/>
                </a:solidFill>
                <a:latin typeface="Arial" panose="020B0604020202020204" pitchFamily="34" charset="0"/>
                <a:ea typeface="Times New Roman" panose="02020603050405020304" pitchFamily="18" charset="0"/>
              </a:rPr>
              <a:t>Экономическая наука является точной наукой, если при ее исследовании придерживаться метода, который сегодня принят в мире в качестве </a:t>
            </a:r>
            <a:r>
              <a:rPr lang="ru-RU" sz="2200" dirty="0" err="1">
                <a:solidFill>
                  <a:srgbClr val="222222"/>
                </a:solidFill>
                <a:latin typeface="Arial" panose="020B0604020202020204" pitchFamily="34" charset="0"/>
                <a:ea typeface="Times New Roman" panose="02020603050405020304" pitchFamily="18" charset="0"/>
              </a:rPr>
              <a:t>мейнстрима</a:t>
            </a:r>
            <a:r>
              <a:rPr lang="ru-RU" sz="2200" dirty="0">
                <a:solidFill>
                  <a:srgbClr val="222222"/>
                </a:solidFill>
                <a:latin typeface="Arial" panose="020B0604020202020204" pitchFamily="34" charset="0"/>
                <a:ea typeface="Times New Roman" panose="02020603050405020304" pitchFamily="18" charset="0"/>
              </a:rPr>
              <a:t>. Этот метод заключается в использовании </a:t>
            </a:r>
            <a:r>
              <a:rPr lang="ru-RU" sz="2200" dirty="0">
                <a:solidFill>
                  <a:srgbClr val="222222"/>
                </a:solidFill>
                <a:latin typeface="Arial" panose="020B0604020202020204" pitchFamily="34" charset="0"/>
                <a:ea typeface="Times New Roman" panose="02020603050405020304" pitchFamily="18" charset="0"/>
                <a:cs typeface="Times New Roman" panose="02020603050405020304" pitchFamily="18" charset="0"/>
                <a:hlinkClick r:id="rId4" tooltip="Математика"/>
              </a:rPr>
              <a:t>математики</a:t>
            </a:r>
            <a:r>
              <a:rPr lang="ru-RU" sz="2200" dirty="0">
                <a:solidFill>
                  <a:srgbClr val="222222"/>
                </a:solidFill>
                <a:latin typeface="Arial" panose="020B0604020202020204" pitchFamily="34" charset="0"/>
                <a:ea typeface="Times New Roman" panose="02020603050405020304" pitchFamily="18" charset="0"/>
              </a:rPr>
              <a:t> и статистики для развития </a:t>
            </a:r>
            <a:r>
              <a:rPr lang="ru-RU" sz="2200" dirty="0">
                <a:solidFill>
                  <a:srgbClr val="222222"/>
                </a:solidFill>
                <a:latin typeface="Arial" panose="020B0604020202020204" pitchFamily="34" charset="0"/>
                <a:ea typeface="Times New Roman" panose="02020603050405020304" pitchFamily="18" charset="0"/>
                <a:cs typeface="Times New Roman" panose="02020603050405020304" pitchFamily="18" charset="0"/>
                <a:hlinkClick r:id="rId5" tooltip="Экономическая теория"/>
              </a:rPr>
              <a:t>экономической теории</a:t>
            </a:r>
            <a:r>
              <a:rPr lang="ru-RU" sz="2200" dirty="0">
                <a:solidFill>
                  <a:srgbClr val="222222"/>
                </a:solidFill>
                <a:latin typeface="Arial" panose="020B0604020202020204" pitchFamily="34" charset="0"/>
                <a:ea typeface="Times New Roman" panose="02020603050405020304" pitchFamily="18" charset="0"/>
              </a:rPr>
              <a:t> вместо метода логики (дедукции). </a:t>
            </a:r>
            <a:endParaRPr lang="ru-RU" sz="2200" dirty="0"/>
          </a:p>
        </p:txBody>
      </p:sp>
    </p:spTree>
    <p:extLst>
      <p:ext uri="{BB962C8B-B14F-4D97-AF65-F5344CB8AC3E}">
        <p14:creationId xmlns:p14="http://schemas.microsoft.com/office/powerpoint/2010/main" val="2659714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0"/>
            <a:ext cx="9144000" cy="155236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a:solidFill>
                  <a:schemeClr val="bg1"/>
                </a:solidFill>
              </a:rPr>
              <a:t>Системный анализ как методология прогнозирования</a:t>
            </a:r>
          </a:p>
        </p:txBody>
      </p:sp>
      <p:sp>
        <p:nvSpPr>
          <p:cNvPr id="4" name="Oval 8"/>
          <p:cNvSpPr>
            <a:spLocks noChangeArrowheads="1"/>
          </p:cNvSpPr>
          <p:nvPr/>
        </p:nvSpPr>
        <p:spPr bwMode="auto">
          <a:xfrm>
            <a:off x="8745289" y="0"/>
            <a:ext cx="359792" cy="476672"/>
          </a:xfrm>
          <a:prstGeom prst="ellipse">
            <a:avLst/>
          </a:prstGeom>
          <a:solidFill>
            <a:srgbClr val="FF0000"/>
          </a:solidFill>
          <a:ln w="9525">
            <a:solidFill>
              <a:srgbClr val="FF0000"/>
            </a:solidFill>
            <a:round/>
            <a:headEnd/>
            <a:tailEnd/>
          </a:ln>
        </p:spPr>
        <p:txBody>
          <a:bodyPr anchor="ctr"/>
          <a:lstStyle/>
          <a:p>
            <a:pPr algn="ctr"/>
            <a:r>
              <a:rPr lang="en-US" sz="2000" dirty="0" smtClean="0"/>
              <a:t>X</a:t>
            </a:r>
            <a:endParaRPr lang="en-US" sz="2000" b="1" dirty="0"/>
          </a:p>
        </p:txBody>
      </p:sp>
      <p:sp>
        <p:nvSpPr>
          <p:cNvPr id="2" name="Прямоугольник 1"/>
          <p:cNvSpPr/>
          <p:nvPr/>
        </p:nvSpPr>
        <p:spPr>
          <a:xfrm>
            <a:off x="4539" y="1552362"/>
            <a:ext cx="9139461" cy="4401205"/>
          </a:xfrm>
          <a:prstGeom prst="rect">
            <a:avLst/>
          </a:prstGeom>
          <a:solidFill>
            <a:schemeClr val="bg1"/>
          </a:solidFill>
        </p:spPr>
        <p:txBody>
          <a:bodyPr wrap="square">
            <a:spAutoFit/>
          </a:bodyPr>
          <a:lstStyle/>
          <a:p>
            <a:r>
              <a:rPr lang="ru-RU" sz="2000" b="1" dirty="0" smtClean="0">
                <a:solidFill>
                  <a:schemeClr val="bg2"/>
                </a:solidFill>
                <a:latin typeface="+mn-lt"/>
                <a:ea typeface="Tahoma" panose="020B0604030504040204" pitchFamily="34" charset="0"/>
                <a:cs typeface="Tahoma" panose="020B0604030504040204" pitchFamily="34" charset="0"/>
              </a:rPr>
              <a:t>      </a:t>
            </a:r>
            <a:r>
              <a:rPr lang="ru-RU" sz="2000" dirty="0">
                <a:solidFill>
                  <a:schemeClr val="bg2"/>
                </a:solidFill>
                <a:latin typeface="+mn-lt"/>
                <a:ea typeface="Tahoma" panose="020B0604030504040204" pitchFamily="34" charset="0"/>
                <a:cs typeface="Tahoma" panose="020B0604030504040204" pitchFamily="34" charset="0"/>
              </a:rPr>
              <a:t>Экономическая система страны обладает сильными внутренними связями. Сложность здесь в том, что улучшая отдельные показатели, можно ухудшить положение в целом. </a:t>
            </a:r>
          </a:p>
          <a:p>
            <a:r>
              <a:rPr lang="ru-RU" sz="2000" dirty="0" smtClean="0">
                <a:solidFill>
                  <a:schemeClr val="bg2"/>
                </a:solidFill>
                <a:latin typeface="+mn-lt"/>
                <a:ea typeface="Tahoma" panose="020B0604030504040204" pitchFamily="34" charset="0"/>
                <a:cs typeface="Tahoma" panose="020B0604030504040204" pitchFamily="34" charset="0"/>
              </a:rPr>
              <a:t>      Необходимость </a:t>
            </a:r>
            <a:r>
              <a:rPr lang="ru-RU" sz="2000" dirty="0">
                <a:solidFill>
                  <a:schemeClr val="bg2"/>
                </a:solidFill>
                <a:latin typeface="+mn-lt"/>
                <a:ea typeface="Tahoma" panose="020B0604030504040204" pitchFamily="34" charset="0"/>
                <a:cs typeface="Tahoma" panose="020B0604030504040204" pitchFamily="34" charset="0"/>
              </a:rPr>
              <a:t>долгосрочного предвидения развития сложных систем породила системный анализ как методологию такого рассмотрения проблемы. Центральным элементом системного анализа является построение численной модели. </a:t>
            </a:r>
          </a:p>
          <a:p>
            <a:r>
              <a:rPr lang="ru-RU" sz="2000" dirty="0" smtClean="0">
                <a:solidFill>
                  <a:schemeClr val="bg2"/>
                </a:solidFill>
                <a:latin typeface="+mn-lt"/>
                <a:ea typeface="Tahoma" panose="020B0604030504040204" pitchFamily="34" charset="0"/>
                <a:cs typeface="Tahoma" panose="020B0604030504040204" pitchFamily="34" charset="0"/>
              </a:rPr>
              <a:t>      Без </a:t>
            </a:r>
            <a:r>
              <a:rPr lang="ru-RU" sz="2000" dirty="0">
                <a:solidFill>
                  <a:schemeClr val="bg2"/>
                </a:solidFill>
                <a:latin typeface="+mn-lt"/>
                <a:ea typeface="Tahoma" panose="020B0604030504040204" pitchFamily="34" charset="0"/>
                <a:cs typeface="Tahoma" panose="020B0604030504040204" pitchFamily="34" charset="0"/>
              </a:rPr>
              <a:t>модели, охватывающей существенные факторы развития в их взаимосвязи и динамике, научный прогноз развития экономики страны невозможен, так как иначе не обеспечить ясность анализа, повторимость и проверяемость, сбалансированность показателей. </a:t>
            </a:r>
          </a:p>
          <a:p>
            <a:r>
              <a:rPr lang="ru-RU" sz="2000" dirty="0" smtClean="0">
                <a:solidFill>
                  <a:schemeClr val="bg2"/>
                </a:solidFill>
                <a:latin typeface="+mn-lt"/>
                <a:ea typeface="Tahoma" panose="020B0604030504040204" pitchFamily="34" charset="0"/>
                <a:cs typeface="Tahoma" panose="020B0604030504040204" pitchFamily="34" charset="0"/>
              </a:rPr>
              <a:t>       Использование </a:t>
            </a:r>
            <a:r>
              <a:rPr lang="ru-RU" sz="2000" dirty="0">
                <a:solidFill>
                  <a:schemeClr val="bg2"/>
                </a:solidFill>
                <a:latin typeface="+mn-lt"/>
                <a:ea typeface="Tahoma" panose="020B0604030504040204" pitchFamily="34" charset="0"/>
                <a:cs typeface="Tahoma" panose="020B0604030504040204" pitchFamily="34" charset="0"/>
              </a:rPr>
              <a:t>экспертных оценок для предвидения развития системы в целом не может быть основой методологии прогнозирования</a:t>
            </a:r>
            <a:r>
              <a:rPr lang="ru-RU" sz="2000" dirty="0" smtClean="0">
                <a:solidFill>
                  <a:schemeClr val="bg2"/>
                </a:solidFill>
                <a:latin typeface="+mn-lt"/>
                <a:ea typeface="Tahoma" panose="020B0604030504040204" pitchFamily="34" charset="0"/>
                <a:cs typeface="Tahoma" panose="020B0604030504040204" pitchFamily="34" charset="0"/>
              </a:rPr>
              <a:t>. </a:t>
            </a:r>
          </a:p>
          <a:p>
            <a:r>
              <a:rPr lang="ru-RU" sz="2000" dirty="0" smtClean="0">
                <a:solidFill>
                  <a:schemeClr val="bg2"/>
                </a:solidFill>
                <a:latin typeface="+mn-lt"/>
                <a:ea typeface="Tahoma" panose="020B0604030504040204" pitchFamily="34" charset="0"/>
                <a:cs typeface="Tahoma" panose="020B0604030504040204" pitchFamily="34" charset="0"/>
              </a:rPr>
              <a:t>(Леонид Злотников)</a:t>
            </a:r>
            <a:endParaRPr lang="ru-RU" sz="2000" dirty="0">
              <a:solidFill>
                <a:schemeClr val="bg2"/>
              </a:solidFill>
              <a:latin typeface="+mn-lt"/>
              <a:ea typeface="Tahoma" panose="020B0604030504040204" pitchFamily="34" charset="0"/>
              <a:cs typeface="Tahoma" panose="020B0604030504040204" pitchFamily="34" charset="0"/>
            </a:endParaRPr>
          </a:p>
        </p:txBody>
      </p:sp>
      <p:sp>
        <p:nvSpPr>
          <p:cNvPr id="5" name="Прямоугольник 4"/>
          <p:cNvSpPr/>
          <p:nvPr/>
        </p:nvSpPr>
        <p:spPr>
          <a:xfrm>
            <a:off x="-9525" y="6611779"/>
            <a:ext cx="9114606" cy="246221"/>
          </a:xfrm>
          <a:prstGeom prst="rect">
            <a:avLst/>
          </a:prstGeom>
          <a:solidFill>
            <a:srgbClr val="FFFF00"/>
          </a:solidFill>
        </p:spPr>
        <p:txBody>
          <a:bodyPr wrap="square">
            <a:spAutoFit/>
          </a:bodyPr>
          <a:lstStyle/>
          <a:p>
            <a:r>
              <a:rPr lang="ru-RU" sz="1000" dirty="0" smtClean="0"/>
              <a:t>Источник: Леонид Злотников</a:t>
            </a:r>
            <a:endParaRPr lang="ru-RU" sz="1000" dirty="0"/>
          </a:p>
        </p:txBody>
      </p:sp>
    </p:spTree>
    <p:extLst>
      <p:ext uri="{BB962C8B-B14F-4D97-AF65-F5344CB8AC3E}">
        <p14:creationId xmlns:p14="http://schemas.microsoft.com/office/powerpoint/2010/main" val="16938705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0"/>
            <a:ext cx="9144000" cy="155236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rPr>
              <a:t>Национальная экономика – одна из самых сложных систем</a:t>
            </a:r>
            <a:endParaRPr lang="ru-RU" sz="2400" dirty="0">
              <a:solidFill>
                <a:schemeClr val="bg1"/>
              </a:solidFill>
            </a:endParaRPr>
          </a:p>
        </p:txBody>
      </p:sp>
      <p:sp>
        <p:nvSpPr>
          <p:cNvPr id="4" name="Oval 8"/>
          <p:cNvSpPr>
            <a:spLocks noChangeArrowheads="1"/>
          </p:cNvSpPr>
          <p:nvPr/>
        </p:nvSpPr>
        <p:spPr bwMode="auto">
          <a:xfrm>
            <a:off x="8604448" y="-1"/>
            <a:ext cx="500633" cy="647929"/>
          </a:xfrm>
          <a:prstGeom prst="ellipse">
            <a:avLst/>
          </a:prstGeom>
          <a:solidFill>
            <a:srgbClr val="FF0000"/>
          </a:solidFill>
          <a:ln w="9525">
            <a:solidFill>
              <a:srgbClr val="FF0000"/>
            </a:solidFill>
            <a:round/>
            <a:headEnd/>
            <a:tailEnd/>
          </a:ln>
        </p:spPr>
        <p:txBody>
          <a:bodyPr anchor="ctr"/>
          <a:lstStyle/>
          <a:p>
            <a:pPr algn="ctr"/>
            <a:r>
              <a:rPr lang="en-US" sz="2000" dirty="0" smtClean="0"/>
              <a:t>II</a:t>
            </a:r>
            <a:endParaRPr lang="en-US" sz="2000" b="1" dirty="0"/>
          </a:p>
        </p:txBody>
      </p:sp>
      <p:sp>
        <p:nvSpPr>
          <p:cNvPr id="2" name="Прямоугольник 1"/>
          <p:cNvSpPr/>
          <p:nvPr/>
        </p:nvSpPr>
        <p:spPr>
          <a:xfrm>
            <a:off x="4539" y="1552362"/>
            <a:ext cx="9139461" cy="4154984"/>
          </a:xfrm>
          <a:prstGeom prst="rect">
            <a:avLst/>
          </a:prstGeom>
          <a:solidFill>
            <a:schemeClr val="bg1"/>
          </a:solidFill>
        </p:spPr>
        <p:txBody>
          <a:bodyPr wrap="square">
            <a:spAutoFit/>
          </a:bodyPr>
          <a:lstStyle/>
          <a:p>
            <a:r>
              <a:rPr lang="ru-RU" sz="2000" b="1" dirty="0" smtClean="0">
                <a:solidFill>
                  <a:schemeClr val="bg2"/>
                </a:solidFill>
                <a:latin typeface="+mn-lt"/>
                <a:ea typeface="Tahoma" panose="020B0604030504040204" pitchFamily="34" charset="0"/>
                <a:cs typeface="Tahoma" panose="020B0604030504040204" pitchFamily="34" charset="0"/>
              </a:rPr>
              <a:t>      </a:t>
            </a:r>
            <a:r>
              <a:rPr lang="ru-RU" sz="2000" dirty="0">
                <a:solidFill>
                  <a:schemeClr val="bg2"/>
                </a:solidFill>
                <a:latin typeface="+mn-lt"/>
                <a:ea typeface="Tahoma" panose="020B0604030504040204" pitchFamily="34" charset="0"/>
                <a:cs typeface="Tahoma" panose="020B0604030504040204" pitchFamily="34" charset="0"/>
              </a:rPr>
              <a:t>Сложные системы не допускают изменения только одного фактора за один раз. Ибо эти системы столь динамичны и внутренне связаны, что изменение одного фактора служит непосредственной причиной изменения других, иногда очень многих факторов.</a:t>
            </a:r>
          </a:p>
          <a:p>
            <a:r>
              <a:rPr lang="ru-RU" sz="2000" dirty="0" smtClean="0">
                <a:solidFill>
                  <a:schemeClr val="bg2"/>
                </a:solidFill>
                <a:latin typeface="+mn-lt"/>
                <a:ea typeface="Tahoma" panose="020B0604030504040204" pitchFamily="34" charset="0"/>
                <a:cs typeface="Tahoma" panose="020B0604030504040204" pitchFamily="34" charset="0"/>
              </a:rPr>
              <a:t>      Тот </a:t>
            </a:r>
            <a:r>
              <a:rPr lang="ru-RU" sz="2000" dirty="0">
                <a:solidFill>
                  <a:schemeClr val="bg2"/>
                </a:solidFill>
                <a:latin typeface="+mn-lt"/>
                <a:ea typeface="Tahoma" panose="020B0604030504040204" pitchFamily="34" charset="0"/>
                <a:cs typeface="Tahoma" panose="020B0604030504040204" pitchFamily="34" charset="0"/>
              </a:rPr>
              <a:t>факт, что в течение многих столетий могли принимать такую логику, как: «изменяйте факторы по одному», показывает, что ученые занимались в основном исследованием систем, допускающих такой метод. </a:t>
            </a:r>
            <a:r>
              <a:rPr lang="ru-RU" sz="2000" dirty="0" smtClean="0">
                <a:solidFill>
                  <a:schemeClr val="bg2"/>
                </a:solidFill>
                <a:latin typeface="+mn-lt"/>
                <a:ea typeface="Tahoma" panose="020B0604030504040204" pitchFamily="34" charset="0"/>
                <a:cs typeface="Tahoma" panose="020B0604030504040204" pitchFamily="34" charset="0"/>
              </a:rPr>
              <a:t>    Ибо </a:t>
            </a:r>
            <a:r>
              <a:rPr lang="ru-RU" sz="2000" dirty="0">
                <a:solidFill>
                  <a:schemeClr val="bg2"/>
                </a:solidFill>
                <a:latin typeface="+mn-lt"/>
                <a:ea typeface="Tahoma" panose="020B0604030504040204" pitchFamily="34" charset="0"/>
                <a:cs typeface="Tahoma" panose="020B0604030504040204" pitchFamily="34" charset="0"/>
              </a:rPr>
              <a:t>в сложных системах он часто не применим по существу.</a:t>
            </a:r>
          </a:p>
          <a:p>
            <a:r>
              <a:rPr lang="ru-RU" sz="2000" dirty="0" smtClean="0">
                <a:solidFill>
                  <a:schemeClr val="bg2"/>
                </a:solidFill>
                <a:latin typeface="+mn-lt"/>
                <a:ea typeface="Tahoma" panose="020B0604030504040204" pitchFamily="34" charset="0"/>
                <a:cs typeface="Tahoma" panose="020B0604030504040204" pitchFamily="34" charset="0"/>
              </a:rPr>
              <a:t>      При </a:t>
            </a:r>
            <a:r>
              <a:rPr lang="ru-RU" sz="2000" dirty="0">
                <a:solidFill>
                  <a:schemeClr val="bg2"/>
                </a:solidFill>
                <a:latin typeface="+mn-lt"/>
                <a:ea typeface="Tahoma" panose="020B0604030504040204" pitchFamily="34" charset="0"/>
                <a:cs typeface="Tahoma" panose="020B0604030504040204" pitchFamily="34" charset="0"/>
              </a:rPr>
              <a:t>исследовании некоторых систем невозможно полностью обойти их сложность. Человеческая экономическая система выделялась среди других систем как своей практической важностью, так и своей недоступностью для старых методов исследования. </a:t>
            </a:r>
          </a:p>
          <a:p>
            <a:r>
              <a:rPr lang="ru-RU" sz="2000" dirty="0" smtClean="0">
                <a:solidFill>
                  <a:schemeClr val="bg2"/>
                </a:solidFill>
                <a:latin typeface="+mn-lt"/>
                <a:ea typeface="Tahoma" panose="020B0604030504040204" pitchFamily="34" charset="0"/>
                <a:cs typeface="Tahoma" panose="020B0604030504040204" pitchFamily="34" charset="0"/>
              </a:rPr>
              <a:t>(Росс Эшби)</a:t>
            </a:r>
            <a:endParaRPr lang="ru-RU" sz="2000" dirty="0">
              <a:solidFill>
                <a:schemeClr val="bg2"/>
              </a:solidFill>
              <a:latin typeface="+mn-lt"/>
              <a:ea typeface="Tahoma" panose="020B0604030504040204" pitchFamily="34" charset="0"/>
              <a:cs typeface="Tahoma" panose="020B0604030504040204" pitchFamily="34" charset="0"/>
            </a:endParaRPr>
          </a:p>
        </p:txBody>
      </p:sp>
      <p:sp>
        <p:nvSpPr>
          <p:cNvPr id="5" name="Прямоугольник 4"/>
          <p:cNvSpPr/>
          <p:nvPr/>
        </p:nvSpPr>
        <p:spPr>
          <a:xfrm>
            <a:off x="-9525" y="6611779"/>
            <a:ext cx="9114606" cy="246221"/>
          </a:xfrm>
          <a:prstGeom prst="rect">
            <a:avLst/>
          </a:prstGeom>
          <a:solidFill>
            <a:srgbClr val="FFFF00"/>
          </a:solidFill>
        </p:spPr>
        <p:txBody>
          <a:bodyPr wrap="square">
            <a:spAutoFit/>
          </a:bodyPr>
          <a:lstStyle/>
          <a:p>
            <a:r>
              <a:rPr lang="ru-RU" sz="1000" dirty="0" smtClean="0"/>
              <a:t>Источник: Росс Эшби</a:t>
            </a:r>
            <a:r>
              <a:rPr lang="en-US" sz="1000" dirty="0" smtClean="0"/>
              <a:t> </a:t>
            </a:r>
            <a:r>
              <a:rPr lang="ru-RU" sz="1000" dirty="0" smtClean="0"/>
              <a:t>Введение в кибернетику</a:t>
            </a:r>
            <a:endParaRPr lang="ru-RU" sz="1000" dirty="0"/>
          </a:p>
        </p:txBody>
      </p:sp>
    </p:spTree>
    <p:extLst>
      <p:ext uri="{BB962C8B-B14F-4D97-AF65-F5344CB8AC3E}">
        <p14:creationId xmlns:p14="http://schemas.microsoft.com/office/powerpoint/2010/main" val="26297704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0"/>
            <a:ext cx="9144000" cy="155236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rPr>
              <a:t>Описательная, прогнозная и предписывающая аналитика </a:t>
            </a:r>
          </a:p>
          <a:p>
            <a:pPr algn="l"/>
            <a:r>
              <a:rPr lang="en-US" sz="2400" dirty="0">
                <a:solidFill>
                  <a:schemeClr val="bg1"/>
                </a:solidFill>
              </a:rPr>
              <a:t>Descriptive, Predictive, and Prescriptive Analytics</a:t>
            </a:r>
            <a:endParaRPr lang="ru-RU" sz="2400" dirty="0">
              <a:solidFill>
                <a:schemeClr val="bg1"/>
              </a:solidFill>
            </a:endParaRPr>
          </a:p>
        </p:txBody>
      </p:sp>
      <p:sp>
        <p:nvSpPr>
          <p:cNvPr id="4" name="Oval 8"/>
          <p:cNvSpPr>
            <a:spLocks noChangeArrowheads="1"/>
          </p:cNvSpPr>
          <p:nvPr/>
        </p:nvSpPr>
        <p:spPr bwMode="auto">
          <a:xfrm>
            <a:off x="8460432" y="743836"/>
            <a:ext cx="500633" cy="647929"/>
          </a:xfrm>
          <a:prstGeom prst="ellipse">
            <a:avLst/>
          </a:prstGeom>
          <a:solidFill>
            <a:srgbClr val="FF0000"/>
          </a:solidFill>
          <a:ln w="9525">
            <a:solidFill>
              <a:srgbClr val="FF0000"/>
            </a:solidFill>
            <a:round/>
            <a:headEnd/>
            <a:tailEnd/>
          </a:ln>
        </p:spPr>
        <p:txBody>
          <a:bodyPr anchor="ctr"/>
          <a:lstStyle/>
          <a:p>
            <a:pPr algn="ctr"/>
            <a:r>
              <a:rPr lang="en-US" sz="2000" dirty="0" smtClean="0"/>
              <a:t>II</a:t>
            </a:r>
            <a:endParaRPr lang="en-US" sz="2000" b="1" dirty="0"/>
          </a:p>
        </p:txBody>
      </p:sp>
      <p:sp>
        <p:nvSpPr>
          <p:cNvPr id="2" name="Прямоугольник 1"/>
          <p:cNvSpPr/>
          <p:nvPr/>
        </p:nvSpPr>
        <p:spPr>
          <a:xfrm>
            <a:off x="4539" y="1552362"/>
            <a:ext cx="9139461" cy="3477875"/>
          </a:xfrm>
          <a:prstGeom prst="rect">
            <a:avLst/>
          </a:prstGeom>
          <a:solidFill>
            <a:schemeClr val="bg1"/>
          </a:solidFill>
        </p:spPr>
        <p:txBody>
          <a:bodyPr wrap="square">
            <a:spAutoFit/>
          </a:bodyPr>
          <a:lstStyle/>
          <a:p>
            <a:r>
              <a:rPr lang="ru-RU" sz="2000" b="1" dirty="0" smtClean="0">
                <a:solidFill>
                  <a:schemeClr val="bg2"/>
                </a:solidFill>
                <a:latin typeface="+mn-lt"/>
                <a:ea typeface="Tahoma" panose="020B0604030504040204" pitchFamily="34" charset="0"/>
                <a:cs typeface="Tahoma" panose="020B0604030504040204" pitchFamily="34" charset="0"/>
              </a:rPr>
              <a:t>      </a:t>
            </a:r>
            <a:r>
              <a:rPr lang="ru-RU" sz="2000" dirty="0"/>
              <a:t>Системный подход стал основой развития современных технологий. На первый план выходит «предписывающая аналитика» (</a:t>
            </a:r>
            <a:r>
              <a:rPr lang="ru-RU" sz="2000" dirty="0" err="1"/>
              <a:t>prescriptive</a:t>
            </a:r>
            <a:r>
              <a:rPr lang="ru-RU" sz="2000" dirty="0"/>
              <a:t> </a:t>
            </a:r>
            <a:r>
              <a:rPr lang="ru-RU" sz="2000" dirty="0" err="1"/>
              <a:t>analytics</a:t>
            </a:r>
            <a:r>
              <a:rPr lang="ru-RU" sz="2000" dirty="0"/>
              <a:t>). Это третий и последний («конечная граница аналитических возможностей») этап аналитики, который включает описательную и прогностическую аналитику. Предписывающая аналитика объясняет, что делать, с помощью </a:t>
            </a:r>
            <a:r>
              <a:rPr lang="ru-RU" sz="2000" b="1" dirty="0">
                <a:solidFill>
                  <a:srgbClr val="6600CC"/>
                </a:solidFill>
              </a:rPr>
              <a:t>контролируемого эксперимента или оптимизации</a:t>
            </a:r>
            <a:r>
              <a:rPr lang="ru-RU" sz="2000" dirty="0"/>
              <a:t> </a:t>
            </a:r>
            <a:r>
              <a:rPr lang="ru-RU" sz="2000" dirty="0" smtClean="0"/>
              <a:t>[</a:t>
            </a:r>
            <a:r>
              <a:rPr lang="ru-RU" sz="2000" dirty="0" err="1" smtClean="0"/>
              <a:t>Сигель</a:t>
            </a:r>
            <a:r>
              <a:rPr lang="ru-RU" sz="2000" dirty="0" smtClean="0"/>
              <a:t>, 2017, с</a:t>
            </a:r>
            <a:r>
              <a:rPr lang="ru-RU" sz="2000" dirty="0"/>
              <a:t>. 10]. Она выходит за рамки прогнозирования будущих результатов, предлагая действия, чтобы извлечь пользу из предсказаний и показать последствия каждого варианта решения.</a:t>
            </a:r>
          </a:p>
          <a:p>
            <a:pPr lvl="0"/>
            <a:endParaRPr lang="ru-RU" sz="2000" b="1" dirty="0" smtClean="0">
              <a:solidFill>
                <a:schemeClr val="bg2"/>
              </a:solidFill>
              <a:latin typeface="+mn-lt"/>
              <a:ea typeface="Tahoma" panose="020B0604030504040204" pitchFamily="34" charset="0"/>
              <a:cs typeface="Tahoma" panose="020B0604030504040204" pitchFamily="34" charset="0"/>
            </a:endParaRPr>
          </a:p>
          <a:p>
            <a:pPr lvl="0"/>
            <a:r>
              <a:rPr lang="ru-RU" sz="2000" dirty="0" smtClean="0">
                <a:solidFill>
                  <a:schemeClr val="bg2"/>
                </a:solidFill>
                <a:latin typeface="+mn-lt"/>
                <a:ea typeface="Tahoma" panose="020B0604030504040204" pitchFamily="34" charset="0"/>
                <a:cs typeface="Tahoma" panose="020B0604030504040204" pitchFamily="34" charset="0"/>
              </a:rPr>
              <a:t>Ист.: </a:t>
            </a:r>
            <a:r>
              <a:rPr lang="ru-RU" sz="2000" i="1" dirty="0" err="1" smtClean="0"/>
              <a:t>Сигель</a:t>
            </a:r>
            <a:r>
              <a:rPr lang="ru-RU" sz="2000" i="1" dirty="0"/>
              <a:t>, Э. Просчитать будущее: кто кликнет, купит, соврет или умрет / Э. </a:t>
            </a:r>
            <a:r>
              <a:rPr lang="ru-RU" sz="2000" i="1" dirty="0" err="1"/>
              <a:t>Сигель</a:t>
            </a:r>
            <a:r>
              <a:rPr lang="ru-RU" sz="2000" i="1" dirty="0"/>
              <a:t>. Пер. с англ. – 2-е изд. – М.: Альпина </a:t>
            </a:r>
            <a:r>
              <a:rPr lang="ru-RU" sz="2000" i="1" dirty="0" err="1"/>
              <a:t>Паблишер</a:t>
            </a:r>
            <a:r>
              <a:rPr lang="ru-RU" sz="2000" i="1" dirty="0"/>
              <a:t>, 2017. – 371 с.</a:t>
            </a:r>
            <a:endParaRPr lang="ru-RU" sz="2000" dirty="0"/>
          </a:p>
        </p:txBody>
      </p:sp>
      <p:sp>
        <p:nvSpPr>
          <p:cNvPr id="5" name="Прямоугольник 4"/>
          <p:cNvSpPr/>
          <p:nvPr/>
        </p:nvSpPr>
        <p:spPr>
          <a:xfrm>
            <a:off x="-9525" y="6611779"/>
            <a:ext cx="9114606" cy="246221"/>
          </a:xfrm>
          <a:prstGeom prst="rect">
            <a:avLst/>
          </a:prstGeom>
          <a:solidFill>
            <a:srgbClr val="FFFF00"/>
          </a:solidFill>
        </p:spPr>
        <p:txBody>
          <a:bodyPr wrap="square">
            <a:spAutoFit/>
          </a:bodyPr>
          <a:lstStyle/>
          <a:p>
            <a:r>
              <a:rPr lang="ru-RU" sz="1000" dirty="0" smtClean="0"/>
              <a:t>Источник: Росс Эшби</a:t>
            </a:r>
            <a:r>
              <a:rPr lang="en-US" sz="1000" dirty="0" smtClean="0"/>
              <a:t> </a:t>
            </a:r>
            <a:r>
              <a:rPr lang="ru-RU" sz="1000" dirty="0" smtClean="0"/>
              <a:t>Введение в кибернетику</a:t>
            </a:r>
            <a:endParaRPr lang="ru-RU" sz="1000" dirty="0"/>
          </a:p>
        </p:txBody>
      </p:sp>
    </p:spTree>
    <p:extLst>
      <p:ext uri="{BB962C8B-B14F-4D97-AF65-F5344CB8AC3E}">
        <p14:creationId xmlns:p14="http://schemas.microsoft.com/office/powerpoint/2010/main" val="1327632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ChangeArrowheads="1"/>
          </p:cNvSpPr>
          <p:nvPr/>
        </p:nvSpPr>
        <p:spPr bwMode="auto">
          <a:xfrm>
            <a:off x="682741" y="7665"/>
            <a:ext cx="8472297" cy="6786473"/>
          </a:xfrm>
          <a:prstGeom prst="rect">
            <a:avLst/>
          </a:prstGeom>
          <a:solidFill>
            <a:schemeClr val="bg1"/>
          </a:solidFill>
          <a:ln>
            <a:noFill/>
          </a:ln>
          <a:extLst/>
        </p:spPr>
        <p:txBody>
          <a:bodyPr wrap="square">
            <a:spAutoFit/>
          </a:bodyPr>
          <a:lstStyle/>
          <a:p>
            <a:pPr algn="ctr">
              <a:defRPr/>
            </a:pPr>
            <a:r>
              <a:rPr lang="ru-RU" sz="2000" b="1" dirty="0" smtClean="0">
                <a:latin typeface="Helvetica" charset="0"/>
              </a:rPr>
              <a:t>КЛЮЧЕВЫЕ МОМЕНТЫ</a:t>
            </a:r>
            <a:r>
              <a:rPr lang="pl-PL" sz="2000" b="1" dirty="0" smtClean="0">
                <a:latin typeface="Helvetica" charset="0"/>
              </a:rPr>
              <a:t>:</a:t>
            </a:r>
            <a:endParaRPr lang="pl-PL" sz="2000" b="1" dirty="0">
              <a:latin typeface="Helvetica" charset="0"/>
            </a:endParaRPr>
          </a:p>
          <a:p>
            <a:pPr>
              <a:defRPr/>
            </a:pPr>
            <a:r>
              <a:rPr lang="cs-CZ" sz="2000" b="1" dirty="0">
                <a:solidFill>
                  <a:srgbClr val="C6531A"/>
                </a:solidFill>
                <a:latin typeface="Helvetica" charset="0"/>
              </a:rPr>
              <a:t/>
            </a:r>
            <a:br>
              <a:rPr lang="cs-CZ" sz="2000" b="1" dirty="0">
                <a:solidFill>
                  <a:srgbClr val="C6531A"/>
                </a:solidFill>
                <a:latin typeface="Helvetica" charset="0"/>
              </a:rPr>
            </a:br>
            <a:r>
              <a:rPr lang="ru-RU" sz="1800" b="1" cap="all" dirty="0" smtClean="0">
                <a:solidFill>
                  <a:srgbClr val="C6531A"/>
                </a:solidFill>
                <a:latin typeface="Helvetica" charset="0"/>
              </a:rPr>
              <a:t>чтобы управлять сложной системой нужно обладать большим объемом информации о ней. В этой части росс </a:t>
            </a:r>
            <a:r>
              <a:rPr lang="ru-RU" sz="1800" b="1" cap="all" dirty="0" err="1" smtClean="0">
                <a:solidFill>
                  <a:srgbClr val="C6531A"/>
                </a:solidFill>
                <a:latin typeface="Helvetica" charset="0"/>
              </a:rPr>
              <a:t>эшби</a:t>
            </a:r>
            <a:r>
              <a:rPr lang="ru-RU" sz="1800" b="1" cap="all" dirty="0" smtClean="0">
                <a:solidFill>
                  <a:srgbClr val="C6531A"/>
                </a:solidFill>
                <a:latin typeface="Helvetica" charset="0"/>
              </a:rPr>
              <a:t> сформулировал закон необходимого разнообразия.</a:t>
            </a:r>
          </a:p>
          <a:p>
            <a:pPr>
              <a:defRPr/>
            </a:pPr>
            <a:endParaRPr lang="ru-RU" sz="1800" b="1" cap="all" dirty="0">
              <a:solidFill>
                <a:srgbClr val="C6531A"/>
              </a:solidFill>
              <a:latin typeface="Helvetica" charset="0"/>
            </a:endParaRPr>
          </a:p>
          <a:p>
            <a:pPr>
              <a:defRPr/>
            </a:pPr>
            <a:r>
              <a:rPr lang="ru-RU" sz="1700" b="1" cap="all" dirty="0" smtClean="0">
                <a:solidFill>
                  <a:srgbClr val="C6531A"/>
                </a:solidFill>
                <a:latin typeface="Helvetica" charset="0"/>
              </a:rPr>
              <a:t>Экономика страны – это нелинейная динамическая система. Моделировать такие системы крайне сложно. Например, система нелинейных уравнений не имеет решения. Математики разработали процесс линеаризации. Уравнения преобразуются в дифференциальную форму. В итоге система имеет решение, но на очень кратких отрезках времени. Поэтому модель реальной экономики создается в первую очередь для отображения связей (чтобы понимать, как отреагирует система на изменение условий или на какой-то шок), но не для того, чтобы давать прогноз. Прогноз можно давать лишь сиюминутный (краткосрочный – на неделю, месяц). Аналогия – прогноз погоды для такой системы как атмосфера, которая также является нелинейной динамической системой, только менее сложной. Даже прогноз состояния экономики на год точно никто дать не сможет, потому что малейшее изменение условий может привести экономику страны в хаотическое состояние с непрогнозируемыми значениями показателей. однако Без моделей сложно даже угадать направление изменения показателей, не говоря уже о точности прогноза.</a:t>
            </a:r>
            <a:endParaRPr lang="cs-CZ" sz="1700" b="1" dirty="0">
              <a:solidFill>
                <a:srgbClr val="C6531A"/>
              </a:solidFill>
              <a:latin typeface="Helvetica" charset="0"/>
            </a:endParaRPr>
          </a:p>
        </p:txBody>
      </p:sp>
      <p:sp>
        <p:nvSpPr>
          <p:cNvPr id="5" name="Oval 8"/>
          <p:cNvSpPr>
            <a:spLocks noChangeArrowheads="1"/>
          </p:cNvSpPr>
          <p:nvPr/>
        </p:nvSpPr>
        <p:spPr bwMode="auto">
          <a:xfrm>
            <a:off x="36910" y="3933056"/>
            <a:ext cx="592910" cy="505395"/>
          </a:xfrm>
          <a:prstGeom prst="ellipse">
            <a:avLst/>
          </a:prstGeom>
          <a:solidFill>
            <a:srgbClr val="FF0000"/>
          </a:solidFill>
          <a:ln w="9525">
            <a:solidFill>
              <a:srgbClr val="FF0000"/>
            </a:solidFill>
            <a:round/>
            <a:headEnd/>
            <a:tailEnd/>
          </a:ln>
        </p:spPr>
        <p:txBody>
          <a:bodyPr anchor="ctr"/>
          <a:lstStyle/>
          <a:p>
            <a:pPr algn="ctr"/>
            <a:r>
              <a:rPr lang="en-US" sz="1500" dirty="0" smtClean="0"/>
              <a:t>IX</a:t>
            </a:r>
            <a:endParaRPr lang="en-US" sz="1500" b="1" dirty="0"/>
          </a:p>
        </p:txBody>
      </p:sp>
      <p:sp>
        <p:nvSpPr>
          <p:cNvPr id="8" name="Oval 8"/>
          <p:cNvSpPr>
            <a:spLocks noChangeArrowheads="1"/>
          </p:cNvSpPr>
          <p:nvPr/>
        </p:nvSpPr>
        <p:spPr bwMode="auto">
          <a:xfrm>
            <a:off x="36910" y="1124744"/>
            <a:ext cx="592910" cy="505395"/>
          </a:xfrm>
          <a:prstGeom prst="ellipse">
            <a:avLst/>
          </a:prstGeom>
          <a:solidFill>
            <a:srgbClr val="FF0000"/>
          </a:solidFill>
          <a:ln w="9525">
            <a:solidFill>
              <a:srgbClr val="FF0000"/>
            </a:solidFill>
            <a:round/>
            <a:headEnd/>
            <a:tailEnd/>
          </a:ln>
        </p:spPr>
        <p:txBody>
          <a:bodyPr anchor="ctr"/>
          <a:lstStyle/>
          <a:p>
            <a:pPr algn="ctr"/>
            <a:r>
              <a:rPr lang="en-US" sz="1000" dirty="0" smtClean="0"/>
              <a:t>VIII</a:t>
            </a:r>
            <a:endParaRPr lang="en-US" sz="1000" b="1" dirty="0"/>
          </a:p>
        </p:txBody>
      </p:sp>
    </p:spTree>
    <p:extLst>
      <p:ext uri="{BB962C8B-B14F-4D97-AF65-F5344CB8AC3E}">
        <p14:creationId xmlns:p14="http://schemas.microsoft.com/office/powerpoint/2010/main" val="2415296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63499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Что такое система? </a:t>
            </a:r>
          </a:p>
          <a:p>
            <a:pPr algn="l"/>
            <a:r>
              <a:rPr lang="ru-RU" sz="2400" b="1" dirty="0" smtClean="0">
                <a:solidFill>
                  <a:schemeClr val="bg1"/>
                </a:solidFill>
              </a:rPr>
              <a:t>Система </a:t>
            </a:r>
            <a:r>
              <a:rPr lang="ru-RU" sz="2400" dirty="0">
                <a:solidFill>
                  <a:schemeClr val="bg1"/>
                </a:solidFill>
              </a:rPr>
              <a:t>[</a:t>
            </a:r>
            <a:r>
              <a:rPr lang="ru-RU" sz="2400" dirty="0" err="1">
                <a:solidFill>
                  <a:schemeClr val="bg1"/>
                </a:solidFill>
              </a:rPr>
              <a:t>system</a:t>
            </a:r>
            <a:r>
              <a:rPr lang="ru-RU" sz="2400" dirty="0">
                <a:solidFill>
                  <a:schemeClr val="bg1"/>
                </a:solidFill>
              </a:rPr>
              <a:t>] – такое объединение множества </a:t>
            </a:r>
            <a:r>
              <a:rPr lang="ru-RU" sz="2400" dirty="0" smtClean="0">
                <a:solidFill>
                  <a:schemeClr val="bg1"/>
                </a:solidFill>
              </a:rPr>
              <a:t>элементов некоторыми </a:t>
            </a:r>
            <a:r>
              <a:rPr lang="ru-RU" sz="2400" dirty="0">
                <a:solidFill>
                  <a:schemeClr val="bg1"/>
                </a:solidFill>
              </a:rPr>
              <a:t>связями, у которого появляются свойства</a:t>
            </a:r>
            <a:r>
              <a:rPr lang="ru-RU" sz="2400" dirty="0" smtClean="0">
                <a:solidFill>
                  <a:schemeClr val="bg1"/>
                </a:solidFill>
              </a:rPr>
              <a:t>, отсутствующие </a:t>
            </a:r>
            <a:r>
              <a:rPr lang="ru-RU" sz="2400" dirty="0">
                <a:solidFill>
                  <a:schemeClr val="bg1"/>
                </a:solidFill>
              </a:rPr>
              <a:t>у любого элемента по </a:t>
            </a:r>
            <a:r>
              <a:rPr lang="ru-RU" sz="2400" dirty="0" smtClean="0">
                <a:solidFill>
                  <a:schemeClr val="bg1"/>
                </a:solidFill>
              </a:rPr>
              <a:t>отдельности </a:t>
            </a:r>
          </a:p>
          <a:p>
            <a:pPr algn="l"/>
            <a:r>
              <a:rPr lang="ru-RU" sz="1050" i="1" dirty="0" smtClean="0">
                <a:solidFill>
                  <a:schemeClr val="bg1"/>
                </a:solidFill>
              </a:rPr>
              <a:t>(ист. </a:t>
            </a:r>
            <a:r>
              <a:rPr lang="ru-RU" sz="1050" b="1" i="1" dirty="0" smtClean="0">
                <a:solidFill>
                  <a:schemeClr val="bg1"/>
                </a:solidFill>
              </a:rPr>
              <a:t>Незнанов А.А. </a:t>
            </a:r>
            <a:r>
              <a:rPr lang="ru-RU" sz="1050" b="1" i="1" dirty="0">
                <a:solidFill>
                  <a:schemeClr val="bg1"/>
                </a:solidFill>
              </a:rPr>
              <a:t>Теория баз данных</a:t>
            </a:r>
            <a:r>
              <a:rPr lang="ru-RU" sz="1050" b="1" i="1" dirty="0" smtClean="0">
                <a:solidFill>
                  <a:schemeClr val="bg1"/>
                </a:solidFill>
              </a:rPr>
              <a:t>. </a:t>
            </a:r>
            <a:r>
              <a:rPr lang="ru-RU" sz="1050" b="1" i="1" dirty="0">
                <a:solidFill>
                  <a:schemeClr val="bg1"/>
                </a:solidFill>
              </a:rPr>
              <a:t>2014, </a:t>
            </a:r>
            <a:r>
              <a:rPr lang="ru-RU" sz="1050" b="1" i="1" dirty="0" smtClean="0">
                <a:solidFill>
                  <a:schemeClr val="bg1"/>
                </a:solidFill>
              </a:rPr>
              <a:t>)</a:t>
            </a:r>
            <a:r>
              <a:rPr lang="ru-RU" sz="1050" i="1" dirty="0" smtClean="0">
                <a:solidFill>
                  <a:schemeClr val="bg1"/>
                </a:solidFill>
              </a:rPr>
              <a:t>. </a:t>
            </a:r>
            <a:endParaRPr lang="ru-RU" sz="1050" b="1" i="1" dirty="0">
              <a:solidFill>
                <a:schemeClr val="bg1"/>
              </a:solidFill>
              <a:latin typeface="Tahoma" pitchFamily="34" charset="0"/>
              <a:ea typeface="Tahoma" pitchFamily="34" charset="0"/>
              <a:cs typeface="Tahoma" pitchFamily="34" charset="0"/>
            </a:endParaRPr>
          </a:p>
        </p:txBody>
      </p:sp>
      <p:sp>
        <p:nvSpPr>
          <p:cNvPr id="3" name="Прямоугольник 2"/>
          <p:cNvSpPr/>
          <p:nvPr/>
        </p:nvSpPr>
        <p:spPr>
          <a:xfrm>
            <a:off x="9525" y="2579906"/>
            <a:ext cx="9134475" cy="4278094"/>
          </a:xfrm>
          <a:prstGeom prst="rect">
            <a:avLst/>
          </a:prstGeom>
          <a:solidFill>
            <a:schemeClr val="bg1"/>
          </a:solidFill>
        </p:spPr>
        <p:txBody>
          <a:bodyPr wrap="square">
            <a:spAutoFit/>
          </a:bodyPr>
          <a:lstStyle/>
          <a:p>
            <a:r>
              <a:rPr lang="ru-RU" sz="1800" b="1" dirty="0" err="1"/>
              <a:t>Эмердже́нтность</a:t>
            </a:r>
            <a:r>
              <a:rPr lang="ru-RU" sz="1800" dirty="0"/>
              <a:t>  – это когда целое имеет свойство, которое его часть не имеет. Эти свойства возникают из-за взаимодействия между частями. </a:t>
            </a:r>
            <a:r>
              <a:rPr lang="ru-RU" sz="1800" u="sng" dirty="0">
                <a:hlinkClick r:id="rId3"/>
              </a:rPr>
              <a:t>https://</a:t>
            </a:r>
            <a:r>
              <a:rPr lang="ru-RU" sz="1800" u="sng" dirty="0" smtClean="0">
                <a:hlinkClick r:id="rId3"/>
              </a:rPr>
              <a:t>en.wikipedia.org/wiki/Emergence</a:t>
            </a:r>
            <a:endParaRPr lang="ru-RU" sz="1800" u="sng" dirty="0" smtClean="0"/>
          </a:p>
          <a:p>
            <a:pPr lvl="0"/>
            <a:r>
              <a:rPr lang="ru-RU" sz="1800" dirty="0" smtClean="0"/>
              <a:t>Экономисты</a:t>
            </a:r>
            <a:r>
              <a:rPr lang="ru-RU" sz="1800" dirty="0"/>
              <a:t>, полагает </a:t>
            </a:r>
            <a:r>
              <a:rPr lang="ru-RU" sz="1800" dirty="0" err="1"/>
              <a:t>Кин</a:t>
            </a:r>
            <a:r>
              <a:rPr lang="ru-RU" sz="1800" dirty="0"/>
              <a:t>, должны осознать «сложность» экономики. Основные свойства сложных систем являются результатом взаимодействия отдельных подсистем. «Открытие того, что явления более высокого порядка не могут быть непосредственно экстраполированы из систем ни</a:t>
            </a:r>
            <a:r>
              <a:rPr lang="be-BY" sz="1800" dirty="0"/>
              <a:t>жнего</a:t>
            </a:r>
            <a:r>
              <a:rPr lang="ru-RU" sz="1800" dirty="0"/>
              <a:t> порядка, является обычным заключением в современных науках: оно известно, как проблема «</a:t>
            </a:r>
            <a:r>
              <a:rPr lang="ru-RU" sz="1800" dirty="0" err="1"/>
              <a:t>эмерджентности</a:t>
            </a:r>
            <a:r>
              <a:rPr lang="ru-RU" sz="1800" dirty="0"/>
              <a:t>» («</a:t>
            </a:r>
            <a:r>
              <a:rPr lang="en-US" sz="1800" dirty="0"/>
              <a:t>emergence</a:t>
            </a:r>
            <a:r>
              <a:rPr lang="ru-RU" sz="1800" dirty="0"/>
              <a:t>») в сложных системах» </a:t>
            </a:r>
            <a:r>
              <a:rPr lang="ru-RU" sz="1800" dirty="0" smtClean="0"/>
              <a:t>[</a:t>
            </a:r>
            <a:r>
              <a:rPr lang="en-US" sz="1800" i="1" dirty="0"/>
              <a:t>Keen, S. Can we avoid another financial crisis? / S. Keen. – Cambridge: Malden: Polity Press, 2017. – 148 p</a:t>
            </a:r>
            <a:r>
              <a:rPr lang="en-US" sz="1800" i="1" dirty="0" smtClean="0"/>
              <a:t>.</a:t>
            </a:r>
            <a:r>
              <a:rPr lang="ru-RU" sz="1800" dirty="0" smtClean="0"/>
              <a:t>]. </a:t>
            </a:r>
            <a:r>
              <a:rPr lang="ru-RU" sz="1800" dirty="0"/>
              <a:t>Например, свойства национального хозяйства могут отражаться в таких понятиях макроэкономики, как «инфляция», «занятость», «частные долги», и т. д</a:t>
            </a:r>
            <a:r>
              <a:rPr lang="ru-RU" sz="1800" dirty="0" smtClean="0"/>
              <a:t>.</a:t>
            </a:r>
          </a:p>
          <a:p>
            <a:r>
              <a:rPr lang="ru-RU" sz="1800" dirty="0" smtClean="0"/>
              <a:t>Основным </a:t>
            </a:r>
            <a:r>
              <a:rPr lang="ru-RU" sz="1800" dirty="0"/>
              <a:t>постулатом теории систем является утверждение, что система имеет </a:t>
            </a:r>
            <a:r>
              <a:rPr lang="ru-RU" sz="1800" b="1" dirty="0">
                <a:solidFill>
                  <a:srgbClr val="C00000"/>
                </a:solidFill>
              </a:rPr>
              <a:t>холистические свойства</a:t>
            </a:r>
            <a:r>
              <a:rPr lang="ru-RU" sz="1800" dirty="0"/>
              <a:t>, не сводимые к ее элементам и не выводимые из них)» </a:t>
            </a:r>
            <a:r>
              <a:rPr lang="ru-RU" sz="1800" dirty="0" smtClean="0"/>
              <a:t>[</a:t>
            </a:r>
            <a:r>
              <a:rPr lang="ru-RU" sz="1000" i="1" dirty="0"/>
              <a:t>Андрианов, Д.Л. Динамические стохастические модели общего равновесия </a:t>
            </a:r>
            <a:r>
              <a:rPr lang="en-US" sz="1000" i="1" dirty="0" smtClean="0"/>
              <a:t>/</a:t>
            </a:r>
            <a:r>
              <a:rPr lang="ru-RU" sz="1000" i="1" dirty="0" smtClean="0"/>
              <a:t>Управление </a:t>
            </a:r>
            <a:r>
              <a:rPr lang="ru-RU" sz="1000" i="1" dirty="0"/>
              <a:t>экономическими системами. – 2014. – №1. – С. 1-12. </a:t>
            </a:r>
            <a:r>
              <a:rPr lang="ru-RU" sz="1000" i="1" dirty="0" smtClean="0"/>
              <a:t>https</a:t>
            </a:r>
            <a:r>
              <a:rPr lang="ru-RU" sz="1000" i="1" dirty="0"/>
              <a:t>://</a:t>
            </a:r>
            <a:r>
              <a:rPr lang="ru-RU" sz="1000" i="1" dirty="0" smtClean="0"/>
              <a:t>cyberleninka.ru/article/n/dinamicheskie-stohasticheskie-modeli-obschego-ekonomicheskogo-ravnovesiya</a:t>
            </a:r>
            <a:r>
              <a:rPr lang="ru-RU" sz="1000" dirty="0" smtClean="0"/>
              <a:t>].  </a:t>
            </a:r>
            <a:endParaRPr lang="ru-RU" sz="1000" dirty="0"/>
          </a:p>
        </p:txBody>
      </p:sp>
      <p:sp>
        <p:nvSpPr>
          <p:cNvPr id="8" name="Прямоугольник 7"/>
          <p:cNvSpPr/>
          <p:nvPr/>
        </p:nvSpPr>
        <p:spPr>
          <a:xfrm>
            <a:off x="10294" y="1640974"/>
            <a:ext cx="9161140" cy="923330"/>
          </a:xfrm>
          <a:prstGeom prst="rect">
            <a:avLst/>
          </a:prstGeom>
          <a:solidFill>
            <a:schemeClr val="bg1"/>
          </a:solidFill>
        </p:spPr>
        <p:txBody>
          <a:bodyPr wrap="square">
            <a:spAutoFit/>
          </a:bodyPr>
          <a:lstStyle/>
          <a:p>
            <a:r>
              <a:rPr lang="ru-RU" sz="1800" b="1" dirty="0" err="1"/>
              <a:t>Эмердже́нтность</a:t>
            </a:r>
            <a:r>
              <a:rPr lang="ru-RU" sz="1800" dirty="0"/>
              <a:t> или </a:t>
            </a:r>
            <a:r>
              <a:rPr lang="ru-RU" sz="1800" b="1" dirty="0" err="1"/>
              <a:t>эмерге́нтность</a:t>
            </a:r>
            <a:r>
              <a:rPr lang="ru-RU" sz="1800" dirty="0"/>
              <a:t> (от </a:t>
            </a:r>
            <a:r>
              <a:rPr lang="ru-RU" sz="1800" dirty="0">
                <a:hlinkClick r:id="rId4" tooltip="Английский язык"/>
              </a:rPr>
              <a:t>англ.</a:t>
            </a:r>
            <a:r>
              <a:rPr lang="ru-RU" sz="1800" dirty="0"/>
              <a:t> </a:t>
            </a:r>
            <a:r>
              <a:rPr lang="ru-RU" sz="1800" i="1" dirty="0" err="1"/>
              <a:t>emergent</a:t>
            </a:r>
            <a:r>
              <a:rPr lang="ru-RU" sz="1800" dirty="0"/>
              <a:t> «возникающий, неожиданно появляющийся»)</a:t>
            </a:r>
            <a:r>
              <a:rPr lang="ru-RU" sz="1800" baseline="30000" dirty="0">
                <a:hlinkClick r:id="rId5"/>
              </a:rPr>
              <a:t>[1]</a:t>
            </a:r>
            <a:r>
              <a:rPr lang="ru-RU" sz="1800" dirty="0"/>
              <a:t> в </a:t>
            </a:r>
            <a:r>
              <a:rPr lang="ru-RU" sz="1800" dirty="0">
                <a:hlinkClick r:id="rId6" tooltip="Теория систем"/>
              </a:rPr>
              <a:t>теории систем</a:t>
            </a:r>
            <a:r>
              <a:rPr lang="ru-RU" sz="1800" dirty="0"/>
              <a:t> — наличие у какой-либо системы особых свойств, не присущих её элементам</a:t>
            </a:r>
            <a:r>
              <a:rPr lang="ru-RU" sz="1700" dirty="0">
                <a:latin typeface="Tahoma" panose="020B0604030504040204" pitchFamily="34" charset="0"/>
              </a:rPr>
              <a:t> </a:t>
            </a:r>
          </a:p>
        </p:txBody>
      </p:sp>
    </p:spTree>
    <p:extLst>
      <p:ext uri="{BB962C8B-B14F-4D97-AF65-F5344CB8AC3E}">
        <p14:creationId xmlns:p14="http://schemas.microsoft.com/office/powerpoint/2010/main" val="3449219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558300"/>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Пример </a:t>
            </a:r>
            <a:r>
              <a:rPr lang="ru-RU" sz="2400" b="1" dirty="0" err="1" smtClean="0">
                <a:solidFill>
                  <a:schemeClr val="bg1"/>
                </a:solidFill>
                <a:latin typeface="Tahoma" pitchFamily="34" charset="0"/>
                <a:ea typeface="Tahoma" pitchFamily="34" charset="0"/>
                <a:cs typeface="Tahoma" pitchFamily="34" charset="0"/>
              </a:rPr>
              <a:t>эмерджентности</a:t>
            </a:r>
            <a:endParaRPr lang="ru-RU" sz="1050" b="1" i="1" dirty="0">
              <a:solidFill>
                <a:schemeClr val="bg1"/>
              </a:solidFill>
              <a:latin typeface="Tahoma" pitchFamily="34" charset="0"/>
              <a:ea typeface="Tahoma" pitchFamily="34" charset="0"/>
              <a:cs typeface="Tahoma" pitchFamily="34" charset="0"/>
            </a:endParaRPr>
          </a:p>
        </p:txBody>
      </p:sp>
      <p:sp>
        <p:nvSpPr>
          <p:cNvPr id="3" name="Прямоугольник 2"/>
          <p:cNvSpPr/>
          <p:nvPr/>
        </p:nvSpPr>
        <p:spPr>
          <a:xfrm>
            <a:off x="5076056" y="584643"/>
            <a:ext cx="4058419" cy="3016210"/>
          </a:xfrm>
          <a:prstGeom prst="rect">
            <a:avLst/>
          </a:prstGeom>
          <a:solidFill>
            <a:schemeClr val="bg1"/>
          </a:solidFill>
        </p:spPr>
        <p:txBody>
          <a:bodyPr wrap="square">
            <a:spAutoFit/>
          </a:bodyPr>
          <a:lstStyle/>
          <a:p>
            <a:r>
              <a:rPr lang="ru-RU" sz="1800" dirty="0"/>
              <a:t>“Наглядный пример </a:t>
            </a:r>
            <a:r>
              <a:rPr lang="ru-RU" sz="1800" dirty="0" smtClean="0"/>
              <a:t>– </a:t>
            </a:r>
            <a:r>
              <a:rPr lang="ru-RU" sz="1800" dirty="0"/>
              <a:t>муравейник, где каждое насекомое по отдельности не является особо интеллектуальным, но когда одновременно взаимодействует большое количество муравьев, они могут вырабатывать удивительные </a:t>
            </a:r>
            <a:r>
              <a:rPr lang="ru-RU" sz="1800" dirty="0" smtClean="0"/>
              <a:t>решения”.</a:t>
            </a:r>
          </a:p>
          <a:p>
            <a:endParaRPr lang="ru-RU" sz="1800" dirty="0"/>
          </a:p>
          <a:p>
            <a:r>
              <a:rPr lang="ru-RU" sz="1800" dirty="0" smtClean="0"/>
              <a:t>Чтобы атаковать осиное гнездо – муравьи строят мост из своих тел.</a:t>
            </a:r>
            <a:r>
              <a:rPr lang="ru-RU" sz="1000" dirty="0"/>
              <a:t> смотрите видео  </a:t>
            </a:r>
            <a:r>
              <a:rPr lang="en-US" sz="1000" dirty="0">
                <a:hlinkClick r:id="rId3"/>
              </a:rPr>
              <a:t>https://news.tut.by/culture/603558.html</a:t>
            </a:r>
            <a:endParaRPr lang="ru-RU" sz="1000" dirty="0"/>
          </a:p>
        </p:txBody>
      </p:sp>
      <p:pic>
        <p:nvPicPr>
          <p:cNvPr id="2" name="Рисунок 1"/>
          <p:cNvPicPr>
            <a:picLocks noChangeAspect="1"/>
          </p:cNvPicPr>
          <p:nvPr/>
        </p:nvPicPr>
        <p:blipFill>
          <a:blip r:embed="rId4"/>
          <a:stretch>
            <a:fillRect/>
          </a:stretch>
        </p:blipFill>
        <p:spPr>
          <a:xfrm>
            <a:off x="107504" y="3709270"/>
            <a:ext cx="5400600" cy="3142167"/>
          </a:xfrm>
          <a:prstGeom prst="rect">
            <a:avLst/>
          </a:prstGeom>
        </p:spPr>
      </p:pic>
      <p:pic>
        <p:nvPicPr>
          <p:cNvPr id="4" name="Рисунок 3"/>
          <p:cNvPicPr>
            <a:picLocks noChangeAspect="1"/>
          </p:cNvPicPr>
          <p:nvPr/>
        </p:nvPicPr>
        <p:blipFill>
          <a:blip r:embed="rId5"/>
          <a:stretch>
            <a:fillRect/>
          </a:stretch>
        </p:blipFill>
        <p:spPr>
          <a:xfrm>
            <a:off x="-18654" y="584643"/>
            <a:ext cx="5094709" cy="2852554"/>
          </a:xfrm>
          <a:prstGeom prst="rect">
            <a:avLst/>
          </a:prstGeom>
        </p:spPr>
      </p:pic>
    </p:spTree>
    <p:extLst>
      <p:ext uri="{BB962C8B-B14F-4D97-AF65-F5344CB8AC3E}">
        <p14:creationId xmlns:p14="http://schemas.microsoft.com/office/powerpoint/2010/main" val="3878791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702316"/>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Примеры </a:t>
            </a:r>
            <a:r>
              <a:rPr lang="ru-RU" sz="2400" b="1" dirty="0" err="1" smtClean="0">
                <a:solidFill>
                  <a:schemeClr val="bg1"/>
                </a:solidFill>
                <a:latin typeface="Tahoma" pitchFamily="34" charset="0"/>
                <a:ea typeface="Tahoma" pitchFamily="34" charset="0"/>
                <a:cs typeface="Tahoma" pitchFamily="34" charset="0"/>
              </a:rPr>
              <a:t>эмерджентности</a:t>
            </a:r>
            <a:r>
              <a:rPr lang="ru-RU" sz="2400" b="1" dirty="0" smtClean="0">
                <a:solidFill>
                  <a:schemeClr val="bg1"/>
                </a:solidFill>
                <a:latin typeface="Tahoma" pitchFamily="34" charset="0"/>
                <a:ea typeface="Tahoma" pitchFamily="34" charset="0"/>
                <a:cs typeface="Tahoma" pitchFamily="34" charset="0"/>
              </a:rPr>
              <a:t>, в </a:t>
            </a:r>
            <a:r>
              <a:rPr lang="ru-RU" sz="2400" b="1" dirty="0" err="1" smtClean="0">
                <a:solidFill>
                  <a:schemeClr val="bg1"/>
                </a:solidFill>
                <a:latin typeface="Tahoma" pitchFamily="34" charset="0"/>
                <a:ea typeface="Tahoma" pitchFamily="34" charset="0"/>
                <a:cs typeface="Tahoma" pitchFamily="34" charset="0"/>
              </a:rPr>
              <a:t>т.ч</a:t>
            </a:r>
            <a:r>
              <a:rPr lang="ru-RU" sz="2400" b="1" dirty="0" smtClean="0">
                <a:solidFill>
                  <a:schemeClr val="bg1"/>
                </a:solidFill>
                <a:latin typeface="Tahoma" pitchFamily="34" charset="0"/>
                <a:ea typeface="Tahoma" pitchFamily="34" charset="0"/>
                <a:cs typeface="Tahoma" pitchFamily="34" charset="0"/>
              </a:rPr>
              <a:t>. в экономике </a:t>
            </a:r>
          </a:p>
        </p:txBody>
      </p:sp>
      <p:sp>
        <p:nvSpPr>
          <p:cNvPr id="3" name="Прямоугольник 2"/>
          <p:cNvSpPr/>
          <p:nvPr/>
        </p:nvSpPr>
        <p:spPr>
          <a:xfrm>
            <a:off x="0" y="2708632"/>
            <a:ext cx="9134475" cy="4101123"/>
          </a:xfrm>
          <a:prstGeom prst="rect">
            <a:avLst/>
          </a:prstGeom>
          <a:solidFill>
            <a:schemeClr val="bg1"/>
          </a:solidFill>
        </p:spPr>
        <p:txBody>
          <a:bodyPr wrap="square">
            <a:spAutoFit/>
          </a:bodyPr>
          <a:lstStyle/>
          <a:p>
            <a:r>
              <a:rPr lang="ru-RU" sz="1800" b="1" dirty="0" smtClean="0"/>
              <a:t>Вода</a:t>
            </a:r>
          </a:p>
          <a:p>
            <a:r>
              <a:rPr lang="ru-RU" sz="1000" dirty="0"/>
              <a:t>В</a:t>
            </a:r>
            <a:r>
              <a:rPr lang="ru-RU" sz="1000" dirty="0" smtClean="0"/>
              <a:t>ода</a:t>
            </a:r>
            <a:r>
              <a:rPr lang="ru-RU" sz="1000" dirty="0"/>
              <a:t>, которая представляется непредсказуемой даже после исчерпывающего изучения свойств ее составляющих атомов водорода и кислорода</a:t>
            </a:r>
            <a:r>
              <a:rPr lang="ru-RU" sz="1000" dirty="0" smtClean="0"/>
              <a:t>. </a:t>
            </a:r>
            <a:r>
              <a:rPr lang="ru-RU" sz="1000" dirty="0"/>
              <a:t>Из этого следует, что симуляция системы не может существовать, поскольку такое моделирование само по себе представляет собой уменьшение системы до ее составляющих частей ( </a:t>
            </a:r>
            <a:r>
              <a:rPr lang="ru-RU" sz="1000" dirty="0" err="1">
                <a:hlinkClick r:id="rId3"/>
              </a:rPr>
              <a:t>Bedau</a:t>
            </a:r>
            <a:r>
              <a:rPr lang="ru-RU" sz="1000" dirty="0">
                <a:hlinkClick r:id="rId3"/>
              </a:rPr>
              <a:t> 1997</a:t>
            </a:r>
            <a:r>
              <a:rPr lang="ru-RU" sz="1000" dirty="0"/>
              <a:t> )</a:t>
            </a:r>
            <a:endParaRPr lang="ru-RU" sz="1000" dirty="0" smtClean="0"/>
          </a:p>
          <a:p>
            <a:r>
              <a:rPr lang="ru-RU" sz="1000" dirty="0" smtClean="0"/>
              <a:t>Модель потока жидкости (</a:t>
            </a:r>
            <a:r>
              <a:rPr lang="ru-RU" sz="1000" dirty="0"/>
              <a:t>Э</a:t>
            </a:r>
            <a:r>
              <a:rPr lang="ru-RU" sz="1000" dirty="0" smtClean="0"/>
              <a:t>двард Лоренц) </a:t>
            </a:r>
            <a:r>
              <a:rPr lang="ru-RU" sz="1000" u="sng" dirty="0">
                <a:hlinkClick r:id="rId4"/>
              </a:rPr>
              <a:t>https://en.wikipedia.org/wiki/Emergence</a:t>
            </a:r>
            <a:r>
              <a:rPr lang="ru-RU" sz="1050" dirty="0">
                <a:latin typeface="Tahoma" panose="020B0604030504040204" pitchFamily="34" charset="0"/>
              </a:rPr>
              <a:t> </a:t>
            </a:r>
          </a:p>
          <a:p>
            <a:r>
              <a:rPr lang="ru-RU" sz="1800" b="1" dirty="0" smtClean="0"/>
              <a:t>Снежинка </a:t>
            </a:r>
          </a:p>
          <a:p>
            <a:r>
              <a:rPr lang="ru-RU" sz="1000" dirty="0" smtClean="0"/>
              <a:t>(результат проявления </a:t>
            </a:r>
            <a:r>
              <a:rPr lang="ru-RU" sz="1000" dirty="0"/>
              <a:t>эффекта бабочки)</a:t>
            </a:r>
          </a:p>
          <a:p>
            <a:r>
              <a:rPr lang="ru-RU" sz="1800" b="1" dirty="0"/>
              <a:t>Муравьи строят мост из своих тел, чтобы напасть на ос </a:t>
            </a:r>
            <a:r>
              <a:rPr lang="ru-RU" sz="1000" dirty="0" smtClean="0"/>
              <a:t>– смотрите видео  </a:t>
            </a:r>
            <a:r>
              <a:rPr lang="en-US" sz="1000" dirty="0">
                <a:hlinkClick r:id="rId5"/>
              </a:rPr>
              <a:t>https://</a:t>
            </a:r>
            <a:r>
              <a:rPr lang="en-US" sz="1000" dirty="0" smtClean="0">
                <a:hlinkClick r:id="rId5"/>
              </a:rPr>
              <a:t>news.tut.by/culture/603558.html</a:t>
            </a:r>
            <a:endParaRPr lang="ru-RU" sz="1000" dirty="0" smtClean="0"/>
          </a:p>
          <a:p>
            <a:r>
              <a:rPr lang="ru-RU" sz="1800" b="1" dirty="0"/>
              <a:t>Роение </a:t>
            </a:r>
            <a:r>
              <a:rPr lang="ru-RU" sz="1800" b="1" dirty="0" smtClean="0"/>
              <a:t>у рыб, пчел, птиц - в</a:t>
            </a:r>
            <a:r>
              <a:rPr lang="ru-RU" sz="1800" dirty="0" smtClean="0"/>
              <a:t>озникающие </a:t>
            </a:r>
            <a:r>
              <a:rPr lang="ru-RU" sz="1800" dirty="0"/>
              <a:t>структуры - общая стратегия, встречающаяся во многих группах </a:t>
            </a:r>
            <a:r>
              <a:rPr lang="ru-RU" sz="1800" dirty="0" smtClean="0"/>
              <a:t>животных.</a:t>
            </a:r>
          </a:p>
          <a:p>
            <a:r>
              <a:rPr lang="ru-RU" sz="1800" b="1" dirty="0"/>
              <a:t>Спонтанный </a:t>
            </a:r>
            <a:r>
              <a:rPr lang="ru-RU" sz="1800" b="1" dirty="0" smtClean="0"/>
              <a:t>порядок у людей (если убрать государство)</a:t>
            </a:r>
          </a:p>
          <a:p>
            <a:r>
              <a:rPr lang="ru-RU" sz="1800" b="1" dirty="0"/>
              <a:t>Фондовый рынок</a:t>
            </a:r>
            <a:r>
              <a:rPr lang="ru-RU" sz="1800" dirty="0"/>
              <a:t> </a:t>
            </a:r>
            <a:r>
              <a:rPr lang="ru-RU" sz="1000" dirty="0" smtClean="0"/>
              <a:t>является </a:t>
            </a:r>
            <a:r>
              <a:rPr lang="ru-RU" sz="1000" dirty="0"/>
              <a:t>примером появления в большом масштабе. В целом он точно регулирует относительные цены на безопасность компаний во всем мире, но у него нет лидера; когда </a:t>
            </a:r>
            <a:r>
              <a:rPr lang="ru-RU" sz="1000" dirty="0">
                <a:hlinkClick r:id="rId6" tooltip="Экономическое планирование"/>
              </a:rPr>
              <a:t>централизованное планирование</a:t>
            </a:r>
            <a:r>
              <a:rPr lang="ru-RU" sz="1000" dirty="0"/>
              <a:t> отсутствует, нет ни одного субъекта, который контролирует работу всего рынка. Агенты или инвесторы знают только ограниченное число компаний в своем портфеле и должны следовать нормативным правилам рынка и анализировать транзакции индивидуально или в больших группах. Появляются тенденции и закономерности, которые интенсивно изучаются </a:t>
            </a:r>
            <a:r>
              <a:rPr lang="ru-RU" sz="1000" dirty="0">
                <a:hlinkClick r:id="rId7"/>
              </a:rPr>
              <a:t>техническими аналитиками</a:t>
            </a:r>
            <a:r>
              <a:rPr lang="ru-RU" sz="1000" dirty="0"/>
              <a:t> </a:t>
            </a:r>
            <a:endParaRPr lang="ru-RU" sz="1000" dirty="0" smtClean="0"/>
          </a:p>
          <a:p>
            <a:r>
              <a:rPr lang="ru-RU" sz="1800" b="1" dirty="0"/>
              <a:t>Интернет</a:t>
            </a:r>
          </a:p>
          <a:p>
            <a:r>
              <a:rPr lang="ru-RU" sz="1800" b="1" dirty="0"/>
              <a:t>Программное обеспечение с открытым кодом</a:t>
            </a:r>
          </a:p>
          <a:p>
            <a:endParaRPr lang="ru-RU" sz="1800" b="1" dirty="0"/>
          </a:p>
        </p:txBody>
      </p:sp>
      <p:sp>
        <p:nvSpPr>
          <p:cNvPr id="8" name="Прямоугольник 7"/>
          <p:cNvSpPr/>
          <p:nvPr/>
        </p:nvSpPr>
        <p:spPr>
          <a:xfrm>
            <a:off x="9525" y="692696"/>
            <a:ext cx="9161140" cy="2015936"/>
          </a:xfrm>
          <a:prstGeom prst="rect">
            <a:avLst/>
          </a:prstGeom>
          <a:solidFill>
            <a:schemeClr val="bg1"/>
          </a:solidFill>
        </p:spPr>
        <p:txBody>
          <a:bodyPr wrap="square">
            <a:spAutoFit/>
          </a:bodyPr>
          <a:lstStyle/>
          <a:p>
            <a:r>
              <a:rPr lang="ru-RU" sz="1800" dirty="0"/>
              <a:t>Способность сводить все к простым фундаментальным законам не означает возможности начать с этих законов и восстановить вселенную. Гипотеза </a:t>
            </a:r>
            <a:r>
              <a:rPr lang="ru-RU" sz="1800" dirty="0" smtClean="0"/>
              <a:t>ученых </a:t>
            </a:r>
            <a:r>
              <a:rPr lang="ru-RU" sz="1800" dirty="0"/>
              <a:t>ломается, когда </a:t>
            </a:r>
            <a:r>
              <a:rPr lang="ru-RU" sz="1800" dirty="0" smtClean="0"/>
              <a:t>они сталкиваются </a:t>
            </a:r>
            <a:r>
              <a:rPr lang="ru-RU" sz="1800" dirty="0"/>
              <a:t>с двойными трудностями масштаба и сложности. На каждом уровне сложности появляются совершенно новые свойства. Психология не применяется в биологии, и биология не применяет химию. Теперь мы можем видеть, что целое становится не просто большим, но очень отличным от суммы его частей ( </a:t>
            </a:r>
            <a:r>
              <a:rPr lang="ru-RU" sz="1800" dirty="0">
                <a:hlinkClick r:id="rId8"/>
              </a:rPr>
              <a:t>Андерсон, 1972</a:t>
            </a:r>
            <a:r>
              <a:rPr lang="ru-RU" sz="1800" dirty="0"/>
              <a:t> ) </a:t>
            </a:r>
            <a:r>
              <a:rPr lang="ru-RU" sz="1600" u="sng" dirty="0">
                <a:hlinkClick r:id="rId4"/>
              </a:rPr>
              <a:t>https://</a:t>
            </a:r>
            <a:r>
              <a:rPr lang="ru-RU" sz="1600" u="sng" dirty="0" smtClean="0">
                <a:hlinkClick r:id="rId4"/>
              </a:rPr>
              <a:t>en.wikipedia.org/wiki/Emergence</a:t>
            </a:r>
            <a:r>
              <a:rPr lang="ru-RU" sz="1700" dirty="0">
                <a:latin typeface="Tahoma" panose="020B0604030504040204" pitchFamily="34" charset="0"/>
              </a:rPr>
              <a:t> </a:t>
            </a:r>
          </a:p>
        </p:txBody>
      </p:sp>
    </p:spTree>
    <p:extLst>
      <p:ext uri="{BB962C8B-B14F-4D97-AF65-F5344CB8AC3E}">
        <p14:creationId xmlns:p14="http://schemas.microsoft.com/office/powerpoint/2010/main" val="336901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702316"/>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Классификация систем Кеннета </a:t>
            </a:r>
            <a:r>
              <a:rPr lang="ru-RU" sz="2400" b="1" dirty="0" err="1" smtClean="0">
                <a:solidFill>
                  <a:schemeClr val="bg1"/>
                </a:solidFill>
                <a:latin typeface="Tahoma" pitchFamily="34" charset="0"/>
                <a:ea typeface="Tahoma" pitchFamily="34" charset="0"/>
                <a:cs typeface="Tahoma" pitchFamily="34" charset="0"/>
              </a:rPr>
              <a:t>Боулдинга</a:t>
            </a:r>
            <a:r>
              <a:rPr lang="ru-RU" sz="2400" b="1" dirty="0" smtClean="0">
                <a:solidFill>
                  <a:schemeClr val="bg1"/>
                </a:solidFill>
                <a:latin typeface="Tahoma" pitchFamily="34" charset="0"/>
                <a:ea typeface="Tahoma" pitchFamily="34" charset="0"/>
                <a:cs typeface="Tahoma" pitchFamily="34" charset="0"/>
              </a:rPr>
              <a:t> по их уровню сложности.</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388424" y="0"/>
            <a:ext cx="647824" cy="576064"/>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
        <p:nvSpPr>
          <p:cNvPr id="3" name="Прямоугольник 2"/>
          <p:cNvSpPr/>
          <p:nvPr/>
        </p:nvSpPr>
        <p:spPr>
          <a:xfrm>
            <a:off x="-41027" y="2636538"/>
            <a:ext cx="9134475" cy="4031873"/>
          </a:xfrm>
          <a:prstGeom prst="rect">
            <a:avLst/>
          </a:prstGeom>
          <a:solidFill>
            <a:schemeClr val="bg1"/>
          </a:solidFill>
        </p:spPr>
        <p:txBody>
          <a:bodyPr wrap="square">
            <a:spAutoFit/>
          </a:bodyPr>
          <a:lstStyle/>
          <a:p>
            <a:r>
              <a:rPr lang="ru-RU" sz="1700" dirty="0" smtClean="0">
                <a:latin typeface="Tahoma" panose="020B0604030504040204" pitchFamily="34" charset="0"/>
              </a:rPr>
              <a:t>3</a:t>
            </a:r>
            <a:r>
              <a:rPr lang="ru-RU" sz="1700" dirty="0">
                <a:latin typeface="Tahoma" panose="020B0604030504040204" pitchFamily="34" charset="0"/>
              </a:rPr>
              <a:t>. Третьим является уровень механизма управления или, другими словами, </a:t>
            </a:r>
            <a:r>
              <a:rPr lang="ru-RU" sz="1700" b="1" dirty="0">
                <a:latin typeface="Tahoma" panose="020B0604030504040204" pitchFamily="34" charset="0"/>
              </a:rPr>
              <a:t>системы с управляемыми циклами обратной связи</a:t>
            </a:r>
            <a:r>
              <a:rPr lang="ru-RU" sz="1700" dirty="0">
                <a:latin typeface="Tahoma" panose="020B0604030504040204" pitchFamily="34" charset="0"/>
              </a:rPr>
              <a:t>, причем его можно назвать </a:t>
            </a:r>
            <a:r>
              <a:rPr lang="ru-RU" sz="1700" b="1" dirty="0">
                <a:solidFill>
                  <a:srgbClr val="7030A0"/>
                </a:solidFill>
                <a:latin typeface="Tahoma" panose="020B0604030504040204" pitchFamily="34" charset="0"/>
              </a:rPr>
              <a:t>уровнем «термостата</a:t>
            </a:r>
            <a:r>
              <a:rPr lang="ru-RU" sz="1700" b="1" dirty="0" smtClean="0">
                <a:solidFill>
                  <a:srgbClr val="7030A0"/>
                </a:solidFill>
                <a:latin typeface="Tahoma" panose="020B0604030504040204" pitchFamily="34" charset="0"/>
              </a:rPr>
              <a:t>»</a:t>
            </a:r>
            <a:r>
              <a:rPr lang="ru-RU" sz="1700" dirty="0" smtClean="0">
                <a:latin typeface="Tahoma" panose="020B0604030504040204" pitchFamily="34" charset="0"/>
              </a:rPr>
              <a:t>.</a:t>
            </a:r>
            <a:endParaRPr lang="ru-RU" sz="1700" dirty="0">
              <a:latin typeface="Tahoma" panose="020B0604030504040204" pitchFamily="34" charset="0"/>
            </a:endParaRPr>
          </a:p>
          <a:p>
            <a:r>
              <a:rPr lang="ru-RU" sz="1800" dirty="0" smtClean="0"/>
              <a:t>4. </a:t>
            </a:r>
            <a:r>
              <a:rPr lang="ru-RU" sz="1700" dirty="0">
                <a:latin typeface="Tahoma" panose="020B0604030504040204" pitchFamily="34" charset="0"/>
              </a:rPr>
              <a:t>Четвертый уровень – </a:t>
            </a:r>
            <a:r>
              <a:rPr lang="ru-RU" sz="1700" b="1" dirty="0">
                <a:latin typeface="Tahoma" panose="020B0604030504040204" pitchFamily="34" charset="0"/>
              </a:rPr>
              <a:t>«открытая система», </a:t>
            </a:r>
            <a:r>
              <a:rPr lang="ru-RU" sz="1700" b="1" dirty="0" err="1">
                <a:latin typeface="Tahoma" panose="020B0604030504040204" pitchFamily="34" charset="0"/>
              </a:rPr>
              <a:t>самосохраняющаяся</a:t>
            </a:r>
            <a:r>
              <a:rPr lang="ru-RU" sz="1700" b="1" dirty="0">
                <a:latin typeface="Tahoma" panose="020B0604030504040204" pitchFamily="34" charset="0"/>
              </a:rPr>
              <a:t> структура</a:t>
            </a:r>
            <a:r>
              <a:rPr lang="ru-RU" sz="1700" dirty="0" smtClean="0">
                <a:latin typeface="Tahoma" panose="020B0604030504040204" pitchFamily="34" charset="0"/>
              </a:rPr>
              <a:t>. </a:t>
            </a:r>
            <a:r>
              <a:rPr lang="ru-RU" sz="1700" dirty="0">
                <a:latin typeface="Tahoma" panose="020B0604030504040204" pitchFamily="34" charset="0"/>
              </a:rPr>
              <a:t>Это </a:t>
            </a:r>
            <a:r>
              <a:rPr lang="ru-RU" sz="1700" b="1" dirty="0">
                <a:latin typeface="Tahoma" panose="020B0604030504040204" pitchFamily="34" charset="0"/>
              </a:rPr>
              <a:t>уровень зарождения собственного отношения системы к входящей информации</a:t>
            </a:r>
            <a:r>
              <a:rPr lang="ru-RU" sz="1700" dirty="0">
                <a:latin typeface="Tahoma" panose="020B0604030504040204" pitchFamily="34" charset="0"/>
              </a:rPr>
              <a:t>, уровень промежуточный между пассивной и активной реакцией на входную информацию</a:t>
            </a:r>
            <a:r>
              <a:rPr lang="ru-RU" sz="1700" dirty="0" smtClean="0">
                <a:latin typeface="Tahoma" panose="020B0604030504040204" pitchFamily="34" charset="0"/>
              </a:rPr>
              <a:t>.</a:t>
            </a:r>
          </a:p>
          <a:p>
            <a:r>
              <a:rPr lang="ru-RU" sz="1700" dirty="0">
                <a:latin typeface="Tahoma" panose="020B0604030504040204" pitchFamily="34" charset="0"/>
              </a:rPr>
              <a:t>5. Пятый уровень можно назвать </a:t>
            </a:r>
            <a:r>
              <a:rPr lang="ru-RU" sz="1700" b="1" dirty="0" smtClean="0">
                <a:latin typeface="Tahoma" panose="020B0604030504040204" pitchFamily="34" charset="0"/>
              </a:rPr>
              <a:t>«генетически-общественным» </a:t>
            </a:r>
            <a:r>
              <a:rPr lang="ru-RU" sz="1700" dirty="0">
                <a:latin typeface="Tahoma" panose="020B0604030504040204" pitchFamily="34" charset="0"/>
              </a:rPr>
              <a:t>или </a:t>
            </a:r>
            <a:r>
              <a:rPr lang="ru-RU" sz="1700" b="1" dirty="0">
                <a:solidFill>
                  <a:srgbClr val="7030A0"/>
                </a:solidFill>
                <a:latin typeface="Tahoma" panose="020B0604030504040204" pitchFamily="34" charset="0"/>
              </a:rPr>
              <a:t>уровнем </a:t>
            </a:r>
            <a:r>
              <a:rPr lang="ru-RU" sz="1700" b="1" dirty="0" smtClean="0">
                <a:solidFill>
                  <a:srgbClr val="7030A0"/>
                </a:solidFill>
                <a:latin typeface="Tahoma" panose="020B0604030504040204" pitchFamily="34" charset="0"/>
              </a:rPr>
              <a:t>«растения»</a:t>
            </a:r>
            <a:r>
              <a:rPr lang="ru-RU" sz="1700" dirty="0" smtClean="0">
                <a:latin typeface="Tahoma" panose="020B0604030504040204" pitchFamily="34" charset="0"/>
              </a:rPr>
              <a:t>. </a:t>
            </a:r>
            <a:r>
              <a:rPr lang="ru-RU" sz="1700" dirty="0">
                <a:latin typeface="Tahoma" panose="020B0604030504040204" pitchFamily="34" charset="0"/>
              </a:rPr>
              <a:t>Здесь речь идет о специфической форме реакции на возмущающую </a:t>
            </a:r>
            <a:r>
              <a:rPr lang="ru-RU" sz="1700" dirty="0" smtClean="0">
                <a:latin typeface="Tahoma" panose="020B0604030504040204" pitchFamily="34" charset="0"/>
              </a:rPr>
              <a:t>информацию.</a:t>
            </a:r>
          </a:p>
          <a:p>
            <a:r>
              <a:rPr lang="ru-RU" sz="1700" dirty="0" smtClean="0">
                <a:latin typeface="Tahoma" panose="020B0604030504040204" pitchFamily="34" charset="0"/>
              </a:rPr>
              <a:t>6. </a:t>
            </a:r>
            <a:r>
              <a:rPr lang="ru-RU" sz="1700" dirty="0">
                <a:latin typeface="Tahoma" panose="020B0604030504040204" pitchFamily="34" charset="0"/>
              </a:rPr>
              <a:t>Шестой уровень - </a:t>
            </a:r>
            <a:r>
              <a:rPr lang="ru-RU" sz="1700" b="1" dirty="0">
                <a:solidFill>
                  <a:srgbClr val="7030A0"/>
                </a:solidFill>
                <a:latin typeface="Tahoma" panose="020B0604030504040204" pitchFamily="34" charset="0"/>
              </a:rPr>
              <a:t>уровень «животных»</a:t>
            </a:r>
            <a:r>
              <a:rPr lang="ru-RU" sz="1700" dirty="0">
                <a:latin typeface="Tahoma" panose="020B0604030504040204" pitchFamily="34" charset="0"/>
              </a:rPr>
              <a:t>, который характеризуется наличием подвижности, целенаправленным поведением и осведомленностью. Здесь развиты специализированные приемники информации (глаза, </a:t>
            </a:r>
            <a:r>
              <a:rPr lang="ru-RU" sz="1700" dirty="0" smtClean="0">
                <a:latin typeface="Tahoma" panose="020B0604030504040204" pitchFamily="34" charset="0"/>
              </a:rPr>
              <a:t>уши, </a:t>
            </a:r>
            <a:r>
              <a:rPr lang="ru-RU" sz="1700" dirty="0">
                <a:latin typeface="Tahoma" panose="020B0604030504040204" pitchFamily="34" charset="0"/>
              </a:rPr>
              <a:t>и т.д.), что приводит к значительному увеличению потока входной информации; кроме того, имеются развитые нервные системы, в конечном итоге приводящие к появлению </a:t>
            </a:r>
            <a:r>
              <a:rPr lang="ru-RU" sz="1700" dirty="0" smtClean="0">
                <a:latin typeface="Tahoma" panose="020B0604030504040204" pitchFamily="34" charset="0"/>
              </a:rPr>
              <a:t>мозга.</a:t>
            </a:r>
            <a:endParaRPr lang="ru-RU" sz="1700" dirty="0">
              <a:latin typeface="Tahoma" panose="020B0604030504040204" pitchFamily="34" charset="0"/>
            </a:endParaRPr>
          </a:p>
        </p:txBody>
      </p:sp>
      <p:sp>
        <p:nvSpPr>
          <p:cNvPr id="7" name="Прямоугольник 6"/>
          <p:cNvSpPr/>
          <p:nvPr/>
        </p:nvSpPr>
        <p:spPr>
          <a:xfrm>
            <a:off x="25102" y="6646406"/>
            <a:ext cx="9128398" cy="246221"/>
          </a:xfrm>
          <a:prstGeom prst="rect">
            <a:avLst/>
          </a:prstGeom>
          <a:solidFill>
            <a:srgbClr val="FFFF00"/>
          </a:solidFill>
        </p:spPr>
        <p:txBody>
          <a:bodyPr wrap="square">
            <a:spAutoFit/>
          </a:bodyPr>
          <a:lstStyle/>
          <a:p>
            <a:r>
              <a:rPr lang="ru-RU" sz="1000" dirty="0" smtClean="0"/>
              <a:t>Источник: </a:t>
            </a:r>
            <a:r>
              <a:rPr lang="en-US" sz="1000" dirty="0"/>
              <a:t>https://studopedia.su/10_9255_ierarhiya-sistem-bouldinga.html</a:t>
            </a:r>
            <a:endParaRPr lang="ru-RU" sz="1000" dirty="0"/>
          </a:p>
        </p:txBody>
      </p:sp>
      <p:sp>
        <p:nvSpPr>
          <p:cNvPr id="8" name="Прямоугольник 7"/>
          <p:cNvSpPr/>
          <p:nvPr/>
        </p:nvSpPr>
        <p:spPr>
          <a:xfrm>
            <a:off x="1017316" y="702815"/>
            <a:ext cx="8143824" cy="1923604"/>
          </a:xfrm>
          <a:prstGeom prst="rect">
            <a:avLst/>
          </a:prstGeom>
          <a:solidFill>
            <a:schemeClr val="bg1"/>
          </a:solidFill>
        </p:spPr>
        <p:txBody>
          <a:bodyPr wrap="square">
            <a:spAutoFit/>
          </a:bodyPr>
          <a:lstStyle/>
          <a:p>
            <a:r>
              <a:rPr lang="ru-RU" sz="1700" dirty="0">
                <a:latin typeface="Tahoma" panose="020B0604030504040204" pitchFamily="34" charset="0"/>
              </a:rPr>
              <a:t>К. </a:t>
            </a:r>
            <a:r>
              <a:rPr lang="ru-RU" sz="1700" dirty="0" err="1">
                <a:latin typeface="Tahoma" panose="020B0604030504040204" pitchFamily="34" charset="0"/>
              </a:rPr>
              <a:t>Боулдинг</a:t>
            </a:r>
            <a:r>
              <a:rPr lang="ru-RU" sz="1700" dirty="0">
                <a:latin typeface="Tahoma" panose="020B0604030504040204" pitchFamily="34" charset="0"/>
              </a:rPr>
              <a:t> разработал порядковую шкалу сложности систем. Системы проецируются на шкалу по признаку их отношения к потокам входной информации.</a:t>
            </a:r>
          </a:p>
          <a:p>
            <a:pPr marL="342900" indent="-342900">
              <a:buAutoNum type="arabicPeriod"/>
            </a:pPr>
            <a:r>
              <a:rPr lang="ru-RU" sz="1700" dirty="0">
                <a:latin typeface="Tahoma" panose="020B0604030504040204" pitchFamily="34" charset="0"/>
              </a:rPr>
              <a:t>Первый уровень - </a:t>
            </a:r>
            <a:r>
              <a:rPr lang="ru-RU" sz="1700" b="1" dirty="0">
                <a:latin typeface="Tahoma" panose="020B0604030504040204" pitchFamily="34" charset="0"/>
              </a:rPr>
              <a:t>уровень статической структуры</a:t>
            </a:r>
            <a:r>
              <a:rPr lang="ru-RU" sz="1700" dirty="0">
                <a:latin typeface="Tahoma" panose="020B0604030504040204" pitchFamily="34" charset="0"/>
              </a:rPr>
              <a:t>.</a:t>
            </a:r>
          </a:p>
          <a:p>
            <a:pPr marL="342900" indent="-342900">
              <a:buAutoNum type="arabicPeriod"/>
            </a:pPr>
            <a:r>
              <a:rPr lang="ru-RU" sz="1700" dirty="0">
                <a:latin typeface="Tahoma" panose="020B0604030504040204" pitchFamily="34" charset="0"/>
              </a:rPr>
              <a:t>Второй уровень иерархии систем представляет собой </a:t>
            </a:r>
            <a:r>
              <a:rPr lang="ru-RU" sz="1700" b="1" dirty="0">
                <a:latin typeface="Tahoma" panose="020B0604030504040204" pitchFamily="34" charset="0"/>
              </a:rPr>
              <a:t>уровень простой динамической системы</a:t>
            </a:r>
            <a:r>
              <a:rPr lang="ru-RU" sz="1700" dirty="0">
                <a:latin typeface="Tahoma" panose="020B0604030504040204" pitchFamily="34" charset="0"/>
              </a:rPr>
              <a:t> с предопределенными, обязательными движениями. </a:t>
            </a:r>
          </a:p>
        </p:txBody>
      </p:sp>
      <p:pic>
        <p:nvPicPr>
          <p:cNvPr id="9" name="Рисунок 8"/>
          <p:cNvPicPr>
            <a:picLocks noChangeAspect="1"/>
          </p:cNvPicPr>
          <p:nvPr/>
        </p:nvPicPr>
        <p:blipFill>
          <a:blip r:embed="rId3"/>
          <a:stretch>
            <a:fillRect/>
          </a:stretch>
        </p:blipFill>
        <p:spPr>
          <a:xfrm>
            <a:off x="9525" y="692696"/>
            <a:ext cx="962075" cy="1369734"/>
          </a:xfrm>
          <a:prstGeom prst="rect">
            <a:avLst/>
          </a:prstGeom>
        </p:spPr>
      </p:pic>
    </p:spTree>
    <p:extLst>
      <p:ext uri="{BB962C8B-B14F-4D97-AF65-F5344CB8AC3E}">
        <p14:creationId xmlns:p14="http://schemas.microsoft.com/office/powerpoint/2010/main" val="3886546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00000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3399FF"/>
      </a:folHlink>
    </a:clrScheme>
    <a:fontScheme name="Default Design">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20152</TotalTime>
  <Words>3667</Words>
  <Application>Microsoft Office PowerPoint</Application>
  <PresentationFormat>Экран (4:3)</PresentationFormat>
  <Paragraphs>386</Paragraphs>
  <Slides>45</Slides>
  <Notes>44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45</vt:i4>
      </vt:variant>
    </vt:vector>
  </HeadingPairs>
  <TitlesOfParts>
    <vt:vector size="53" baseType="lpstr">
      <vt:lpstr>ＭＳ Ｐゴシック</vt:lpstr>
      <vt:lpstr>Arial</vt:lpstr>
      <vt:lpstr>Calibri</vt:lpstr>
      <vt:lpstr>Helvetica</vt:lpstr>
      <vt:lpstr>Tahoma</vt:lpstr>
      <vt:lpstr>Times New Roman</vt:lpstr>
      <vt:lpstr>Wingdings</vt:lpstr>
      <vt:lpstr>Default Design</vt:lpstr>
      <vt:lpstr>Курс: «Национальная экономика Беларуси»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Точность прогноза ВВП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The Data of Macroeconomics</dc:title>
  <dc:creator>Ron Cronovich</dc:creator>
  <cp:lastModifiedBy>Пользователь Windows</cp:lastModifiedBy>
  <cp:revision>1607</cp:revision>
  <dcterms:created xsi:type="dcterms:W3CDTF">2001-08-18T20:45:39Z</dcterms:created>
  <dcterms:modified xsi:type="dcterms:W3CDTF">2018-10-11T05:44:57Z</dcterms:modified>
</cp:coreProperties>
</file>