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76"/>
  </p:notesMasterIdLst>
  <p:handoutMasterIdLst>
    <p:handoutMasterId r:id="rId77"/>
  </p:handoutMasterIdLst>
  <p:sldIdLst>
    <p:sldId id="443" r:id="rId2"/>
    <p:sldId id="583" r:id="rId3"/>
    <p:sldId id="573" r:id="rId4"/>
    <p:sldId id="574" r:id="rId5"/>
    <p:sldId id="575" r:id="rId6"/>
    <p:sldId id="733" r:id="rId7"/>
    <p:sldId id="734" r:id="rId8"/>
    <p:sldId id="445" r:id="rId9"/>
    <p:sldId id="514" r:id="rId10"/>
    <p:sldId id="477" r:id="rId11"/>
    <p:sldId id="709" r:id="rId12"/>
    <p:sldId id="710" r:id="rId13"/>
    <p:sldId id="712" r:id="rId14"/>
    <p:sldId id="713" r:id="rId15"/>
    <p:sldId id="478" r:id="rId16"/>
    <p:sldId id="714" r:id="rId17"/>
    <p:sldId id="715" r:id="rId18"/>
    <p:sldId id="717" r:id="rId19"/>
    <p:sldId id="718" r:id="rId20"/>
    <p:sldId id="662" r:id="rId21"/>
    <p:sldId id="744" r:id="rId22"/>
    <p:sldId id="745" r:id="rId23"/>
    <p:sldId id="746" r:id="rId24"/>
    <p:sldId id="747" r:id="rId25"/>
    <p:sldId id="748" r:id="rId26"/>
    <p:sldId id="749" r:id="rId27"/>
    <p:sldId id="750" r:id="rId28"/>
    <p:sldId id="751" r:id="rId29"/>
    <p:sldId id="778" r:id="rId30"/>
    <p:sldId id="780" r:id="rId31"/>
    <p:sldId id="779" r:id="rId32"/>
    <p:sldId id="781" r:id="rId33"/>
    <p:sldId id="782" r:id="rId34"/>
    <p:sldId id="783" r:id="rId35"/>
    <p:sldId id="752" r:id="rId36"/>
    <p:sldId id="753" r:id="rId37"/>
    <p:sldId id="754" r:id="rId38"/>
    <p:sldId id="735" r:id="rId39"/>
    <p:sldId id="569" r:id="rId40"/>
    <p:sldId id="479" r:id="rId41"/>
    <p:sldId id="719" r:id="rId42"/>
    <p:sldId id="720" r:id="rId43"/>
    <p:sldId id="742" r:id="rId44"/>
    <p:sldId id="482" r:id="rId45"/>
    <p:sldId id="483" r:id="rId46"/>
    <p:sldId id="721" r:id="rId47"/>
    <p:sldId id="723" r:id="rId48"/>
    <p:sldId id="724" r:id="rId49"/>
    <p:sldId id="725" r:id="rId50"/>
    <p:sldId id="726" r:id="rId51"/>
    <p:sldId id="771" r:id="rId52"/>
    <p:sldId id="727" r:id="rId53"/>
    <p:sldId id="728" r:id="rId54"/>
    <p:sldId id="730" r:id="rId55"/>
    <p:sldId id="731" r:id="rId56"/>
    <p:sldId id="743" r:id="rId57"/>
    <p:sldId id="756" r:id="rId58"/>
    <p:sldId id="757" r:id="rId59"/>
    <p:sldId id="758" r:id="rId60"/>
    <p:sldId id="755" r:id="rId61"/>
    <p:sldId id="761" r:id="rId62"/>
    <p:sldId id="769" r:id="rId63"/>
    <p:sldId id="770" r:id="rId64"/>
    <p:sldId id="759" r:id="rId65"/>
    <p:sldId id="764" r:id="rId66"/>
    <p:sldId id="760" r:id="rId67"/>
    <p:sldId id="765" r:id="rId68"/>
    <p:sldId id="766" r:id="rId69"/>
    <p:sldId id="767" r:id="rId70"/>
    <p:sldId id="768" r:id="rId71"/>
    <p:sldId id="772" r:id="rId72"/>
    <p:sldId id="773" r:id="rId73"/>
    <p:sldId id="775" r:id="rId74"/>
    <p:sldId id="784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FFFF"/>
    <a:srgbClr val="CCFF99"/>
    <a:srgbClr val="FFDC6D"/>
    <a:srgbClr val="FFEAA7"/>
    <a:srgbClr val="CCFFCC"/>
    <a:srgbClr val="FFE0B3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6" autoAdjust="0"/>
    <p:restoredTop sz="97329" autoAdjust="0"/>
  </p:normalViewPr>
  <p:slideViewPr>
    <p:cSldViewPr>
      <p:cViewPr varScale="1">
        <p:scale>
          <a:sx n="100" d="100"/>
          <a:sy n="100" d="100"/>
        </p:scale>
        <p:origin x="78" y="186"/>
      </p:cViewPr>
      <p:guideLst>
        <p:guide orient="horz" pos="2880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4896"/>
    </p:cViewPr>
  </p:sorterViewPr>
  <p:notesViewPr>
    <p:cSldViewPr>
      <p:cViewPr>
        <p:scale>
          <a:sx n="80" d="100"/>
          <a:sy n="80" d="100"/>
        </p:scale>
        <p:origin x="-1206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9F73003-08B0-4E33-B498-59D0247E2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Lecture notes:</a:t>
            </a:r>
          </a:p>
          <a:p>
            <a:pPr lvl="0"/>
            <a:r>
              <a:rPr lang="en-US" noProof="0" smtClean="0"/>
              <a:t>n.a.</a:t>
            </a:r>
          </a:p>
          <a:p>
            <a:pPr lvl="0"/>
            <a:endParaRPr lang="en-US" noProof="0" smtClean="0"/>
          </a:p>
          <a:p>
            <a:pPr lvl="0"/>
            <a:r>
              <a:rPr lang="en-US" noProof="0" smtClean="0"/>
              <a:t>To the Instructor:</a:t>
            </a:r>
          </a:p>
          <a:p>
            <a:pPr lvl="0"/>
            <a:r>
              <a:rPr lang="en-US" noProof="0" smtClean="0"/>
              <a:t>n.a. </a:t>
            </a:r>
          </a:p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AF292F-3E0C-4B07-9AB9-CF56BA574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60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CEE08C-9E1D-4178-A5D8-B11AC07930B0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966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FD56F9-5059-455C-B669-6D9EF12253EE}" type="slidenum">
              <a:rPr lang="ru-RU" sz="1200" smtClean="0"/>
              <a:pPr/>
              <a:t>35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401432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603077-7846-4EF8-A7C8-6CEBEBCAC7E4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14392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0A7063-65C6-444A-AC75-E8E30B8F79D7}" type="slidenum">
              <a:rPr lang="en-US" sz="1200" smtClean="0"/>
              <a:pPr/>
              <a:t>37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81197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015047-07A3-460F-8133-E1FD3E0BF7B7}" type="slidenum">
              <a:rPr lang="en-US" sz="1200" smtClean="0"/>
              <a:pPr/>
              <a:t>45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990071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57AE5D-3E68-4D25-93AE-CDD81A23B87F}" type="slidenum">
              <a:rPr lang="en-US" sz="1200" smtClean="0"/>
              <a:pPr/>
              <a:t>46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18466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421C8F-824A-4CF1-9F38-C1B68581500D}" type="slidenum">
              <a:rPr lang="en-US" sz="1200" smtClean="0"/>
              <a:pPr/>
              <a:t>47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567166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5231BA-77C0-4C5E-8BED-FF8E393180AC}" type="slidenum">
              <a:rPr lang="en-US" sz="1200" smtClean="0"/>
              <a:pPr/>
              <a:t>48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680679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7F20C1-0FB5-412C-B30F-3841D7C0EDC1}" type="slidenum">
              <a:rPr lang="en-US" sz="1200" smtClean="0"/>
              <a:pPr/>
              <a:t>49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141730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2DF448-A83D-4567-B40C-043E5ACC90E8}" type="slidenum">
              <a:rPr lang="en-US" sz="1200" smtClean="0"/>
              <a:pPr/>
              <a:t>51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1716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4C833C-215C-44F2-9B91-BFFE94E90EDF}" type="slidenum">
              <a:rPr lang="en-US" sz="1200" smtClean="0"/>
              <a:pPr/>
              <a:t>52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82771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09D020-42C4-4F41-9472-E5F8EEF612F0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675913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660C29-F247-4F2A-8DC8-9F0905ABCE07}" type="slidenum">
              <a:rPr lang="en-US" sz="1200" smtClean="0"/>
              <a:pPr/>
              <a:t>55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528029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5A85A8-1D42-476D-BB11-B081CE4CC8AC}" type="slidenum">
              <a:rPr lang="en-US" sz="1200" smtClean="0"/>
              <a:pPr/>
              <a:t>70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0603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EFE0A9-2FA5-4D72-923F-9E077C22FBFD}" type="slidenum">
              <a:rPr lang="en-US" sz="1200" smtClean="0"/>
              <a:pPr/>
              <a:t>71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400222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2DDD9F-EC53-47CC-88D4-4590037A6F2A}" type="slidenum">
              <a:rPr lang="en-US" sz="1200" smtClean="0"/>
              <a:pPr/>
              <a:t>72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354636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F292F-3E0C-4B07-9AB9-CF56BA57463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99E064-011E-46B1-A509-3E381A3CF8CD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5914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1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1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5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3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89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1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ellowGrid3"/>
          <p:cNvPicPr>
            <a:picLocks noChangeAspect="1" noChangeArrowheads="1"/>
          </p:cNvPicPr>
          <p:nvPr/>
        </p:nvPicPr>
        <p:blipFill>
          <a:blip r:embed="rId2">
            <a:lum bright="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2"/>
          <a:stretch>
            <a:fillRect/>
          </a:stretch>
        </p:blipFill>
        <p:spPr bwMode="auto">
          <a:xfrm>
            <a:off x="1676400" y="0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range-bar1"/>
          <p:cNvPicPr>
            <a:picLocks noChangeAspect="1" noChangeArrowheads="1"/>
          </p:cNvPicPr>
          <p:nvPr/>
        </p:nvPicPr>
        <p:blipFill>
          <a:blip r:embed="rId3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0" y="2895600"/>
            <a:ext cx="541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120000"/>
              </a:spcBef>
              <a:defRPr/>
            </a:pPr>
            <a:r>
              <a:rPr lang="en-US" sz="5000" smtClean="0">
                <a:solidFill>
                  <a:srgbClr val="660033"/>
                </a:solidFill>
                <a:latin typeface="Arial" charset="0"/>
              </a:rPr>
              <a:t>macroeconomics</a:t>
            </a:r>
            <a:r>
              <a:rPr lang="en-US" sz="5000" smtClean="0">
                <a:solidFill>
                  <a:srgbClr val="6D92DB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rgbClr val="6D92DB"/>
                </a:solidFill>
                <a:latin typeface="Arial" charset="0"/>
              </a:rPr>
              <a:t>	</a:t>
            </a:r>
            <a:r>
              <a:rPr lang="en-US" sz="2200" smtClean="0">
                <a:solidFill>
                  <a:srgbClr val="8CAFCE"/>
                </a:solidFill>
                <a:latin typeface="Arial" charset="0"/>
              </a:rPr>
              <a:t>fifth edition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z="3000" b="1" smtClean="0">
                <a:solidFill>
                  <a:srgbClr val="6D92DB"/>
                </a:solidFill>
                <a:latin typeface="Arial" charset="0"/>
              </a:rPr>
              <a:t>	</a:t>
            </a:r>
            <a:r>
              <a:rPr lang="en-US" sz="3000" b="1" smtClean="0">
                <a:solidFill>
                  <a:srgbClr val="C24F00"/>
                </a:solidFill>
                <a:latin typeface="Arial" charset="0"/>
              </a:rPr>
              <a:t>N. Gregory Mankiw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mtClean="0">
                <a:solidFill>
                  <a:srgbClr val="C24F00"/>
                </a:solidFill>
                <a:latin typeface="Arial" charset="0"/>
              </a:rPr>
              <a:t>	</a:t>
            </a:r>
            <a:r>
              <a:rPr lang="en-US" smtClean="0">
                <a:solidFill>
                  <a:srgbClr val="660033"/>
                </a:solidFill>
                <a:latin typeface="Arial" charset="0"/>
              </a:rPr>
              <a:t>PowerPoint</a:t>
            </a:r>
            <a:r>
              <a:rPr lang="en-US" baseline="40000" smtClean="0">
                <a:solidFill>
                  <a:srgbClr val="660033"/>
                </a:solidFill>
                <a:latin typeface="Arial" charset="0"/>
              </a:rPr>
              <a:t>®</a:t>
            </a:r>
            <a:r>
              <a:rPr lang="en-US" smtClean="0">
                <a:solidFill>
                  <a:srgbClr val="660033"/>
                </a:solidFill>
                <a:latin typeface="Arial" charset="0"/>
              </a:rPr>
              <a:t> Slides </a:t>
            </a:r>
            <a:br>
              <a:rPr lang="en-US" smtClean="0">
                <a:solidFill>
                  <a:srgbClr val="660033"/>
                </a:solidFill>
                <a:latin typeface="Arial" charset="0"/>
              </a:rPr>
            </a:br>
            <a:r>
              <a:rPr lang="en-US" smtClean="0">
                <a:solidFill>
                  <a:srgbClr val="660033"/>
                </a:solidFill>
                <a:latin typeface="Arial" charset="0"/>
              </a:rPr>
              <a:t>	by Ron Cronovich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-2460625" y="2538413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000" b="1" smtClean="0">
                <a:solidFill>
                  <a:srgbClr val="F58803"/>
                </a:solidFill>
                <a:latin typeface="Arial" charset="0"/>
              </a:rPr>
              <a:t>macro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9400" y="6324600"/>
            <a:ext cx="510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i="1" smtClean="0"/>
              <a:t>© 2002 Worth Publishers,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3580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79E4CD-1988-477F-BDC0-6F141485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8DBB316-3B1C-426C-922A-74EC58D8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C8F425F-8D88-4A00-B13F-C629FB2D4CB3}" type="datetimeFigureOut">
              <a:rPr lang="ru-RU"/>
              <a:pPr>
                <a:defRPr/>
              </a:pPr>
              <a:t>12.03.2018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F18FC-5D01-4EDB-9D24-366326752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3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C1576B6-006C-4850-9B4B-0315E4C51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21FF954-1B7C-4EE2-B8C2-240691F94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2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3695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3695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CD03C19-601E-45EA-AF20-9CF633FC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A80E9B-4489-45D9-9C56-3079BAD39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8E05D7-AD4A-4858-A942-CBA7B7080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3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CA5B2A2-6246-40FA-9B4D-18DF8C862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6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E3765E-9A40-4DC5-B5EC-549E3A2AE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55561E-B343-4174-A2C4-455CFA29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95400"/>
            <a:ext cx="754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583C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pic>
        <p:nvPicPr>
          <p:cNvPr id="1028" name="Picture 4" descr="YellowGrid-VerticalBar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15950" y="1087438"/>
            <a:ext cx="7924800" cy="46037"/>
          </a:xfrm>
          <a:prstGeom prst="rect">
            <a:avLst/>
          </a:prstGeom>
          <a:solidFill>
            <a:srgbClr val="7598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94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77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33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4673CD7-E17A-4FED-829F-9F9897945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2" r:id="rId1"/>
    <p:sldLayoutId id="2147485902" r:id="rId2"/>
    <p:sldLayoutId id="2147485903" r:id="rId3"/>
    <p:sldLayoutId id="2147485904" r:id="rId4"/>
    <p:sldLayoutId id="2147485905" r:id="rId5"/>
    <p:sldLayoutId id="2147485906" r:id="rId6"/>
    <p:sldLayoutId id="2147485907" r:id="rId7"/>
    <p:sldLayoutId id="2147485908" r:id="rId8"/>
    <p:sldLayoutId id="2147485909" r:id="rId9"/>
    <p:sldLayoutId id="2147485910" r:id="rId10"/>
    <p:sldLayoutId id="2147485911" r:id="rId11"/>
    <p:sldLayoutId id="214748591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1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90513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SzPct val="11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rgbClr val="339933"/>
        </a:buClr>
        <a:buSzPct val="110000"/>
        <a:buChar char="–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63713" y="609600"/>
            <a:ext cx="7129462" cy="1431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40000"/>
              </a:spcBef>
              <a:defRPr/>
            </a:pPr>
            <a:r>
              <a:rPr lang="ru-RU" sz="2400" dirty="0" smtClean="0">
                <a:solidFill>
                  <a:srgbClr val="660033"/>
                </a:solidFill>
              </a:rPr>
              <a:t>Курс: «Национальная экономика Беларуси»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1800" dirty="0" smtClean="0">
                <a:solidFill>
                  <a:srgbClr val="660033"/>
                </a:solidFill>
              </a:rPr>
              <a:t>для специальности: «Национальная экономика»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2205038"/>
            <a:ext cx="7058025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3000" b="1" dirty="0" smtClean="0"/>
              <a:t>Акулич Владимир Алексеевич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3000" dirty="0" smtClean="0"/>
              <a:t>Доцент кафедры национальной экономики и государственного управления БГЭУ  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1050" dirty="0" smtClean="0"/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800" b="1" dirty="0" smtClean="0"/>
              <a:t>Кафедра находится: корпус 4, к. 704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3000" dirty="0" smtClean="0"/>
              <a:t>Лекция </a:t>
            </a:r>
            <a:r>
              <a:rPr lang="en-US" sz="3000" dirty="0" smtClean="0"/>
              <a:t>1</a:t>
            </a:r>
            <a:r>
              <a:rPr lang="ru-RU" sz="3000" dirty="0" smtClean="0"/>
              <a:t>. ВВП. Экономический рост.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Счет 1. Счет товаров и услуг. 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Представление в детальном виде.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rgbClr val="FFFF00"/>
          </a:solidFill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3600" b="1" smtClean="0">
                <a:solidFill>
                  <a:srgbClr val="C00000"/>
                </a:solidFill>
              </a:rPr>
              <a:t>Y + IM </a:t>
            </a:r>
            <a:r>
              <a:rPr lang="ru-RU" sz="3600" b="1" smtClean="0">
                <a:solidFill>
                  <a:srgbClr val="C00000"/>
                </a:solidFill>
              </a:rPr>
              <a:t>+ (</a:t>
            </a:r>
            <a:r>
              <a:rPr lang="en-US" sz="3600" b="1" smtClean="0">
                <a:solidFill>
                  <a:srgbClr val="C00000"/>
                </a:solidFill>
              </a:rPr>
              <a:t>T</a:t>
            </a:r>
            <a:r>
              <a:rPr lang="en-US" sz="3600" b="1" baseline="-25000" smtClean="0">
                <a:solidFill>
                  <a:srgbClr val="C00000"/>
                </a:solidFill>
              </a:rPr>
              <a:t>products</a:t>
            </a:r>
            <a:r>
              <a:rPr lang="en-US" sz="3600" b="1" smtClean="0">
                <a:solidFill>
                  <a:srgbClr val="C00000"/>
                </a:solidFill>
              </a:rPr>
              <a:t> </a:t>
            </a:r>
            <a:r>
              <a:rPr lang="ru-RU" sz="3600" b="1" smtClean="0">
                <a:solidFill>
                  <a:srgbClr val="C00000"/>
                </a:solidFill>
              </a:rPr>
              <a:t>- </a:t>
            </a:r>
            <a:r>
              <a:rPr lang="en-US" sz="3600" b="1" smtClean="0">
                <a:solidFill>
                  <a:srgbClr val="C00000"/>
                </a:solidFill>
              </a:rPr>
              <a:t>S</a:t>
            </a:r>
            <a:r>
              <a:rPr lang="en-US" sz="3600" b="1" baseline="-25000" smtClean="0">
                <a:solidFill>
                  <a:srgbClr val="C00000"/>
                </a:solidFill>
              </a:rPr>
              <a:t>products</a:t>
            </a:r>
            <a:r>
              <a:rPr lang="ru-RU" sz="3600" b="1" smtClean="0">
                <a:solidFill>
                  <a:srgbClr val="C00000"/>
                </a:solidFill>
              </a:rPr>
              <a:t>)</a:t>
            </a:r>
            <a:r>
              <a:rPr lang="en-US" sz="3600" b="1" smtClean="0">
                <a:solidFill>
                  <a:srgbClr val="C00000"/>
                </a:solidFill>
              </a:rPr>
              <a:t>=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3200" b="1" smtClean="0">
                <a:solidFill>
                  <a:srgbClr val="C00000"/>
                </a:solidFill>
              </a:rPr>
              <a:t>= C</a:t>
            </a:r>
            <a:r>
              <a:rPr lang="en-US" sz="3200" b="1" baseline="-25000" smtClean="0">
                <a:solidFill>
                  <a:srgbClr val="C00000"/>
                </a:solidFill>
              </a:rPr>
              <a:t>intermediate</a:t>
            </a:r>
            <a:r>
              <a:rPr lang="en-US" sz="3200" b="1" smtClean="0">
                <a:solidFill>
                  <a:srgbClr val="C00000"/>
                </a:solidFill>
              </a:rPr>
              <a:t> + C</a:t>
            </a:r>
            <a:r>
              <a:rPr lang="en-US" sz="3200" b="1" baseline="-25000" smtClean="0">
                <a:solidFill>
                  <a:srgbClr val="C00000"/>
                </a:solidFill>
              </a:rPr>
              <a:t>final</a:t>
            </a:r>
            <a:r>
              <a:rPr lang="en-US" sz="3200" baseline="-25000" smtClean="0"/>
              <a:t> </a:t>
            </a:r>
            <a:r>
              <a:rPr lang="en-US" sz="3200" b="1" smtClean="0">
                <a:solidFill>
                  <a:srgbClr val="C00000"/>
                </a:solidFill>
              </a:rPr>
              <a:t>+ GA</a:t>
            </a:r>
            <a:r>
              <a:rPr lang="ru-RU" sz="3200" b="1" smtClean="0">
                <a:solidFill>
                  <a:srgbClr val="C00000"/>
                </a:solidFill>
              </a:rPr>
              <a:t> + </a:t>
            </a:r>
            <a:r>
              <a:rPr lang="en-US" sz="3200" b="1" smtClean="0">
                <a:solidFill>
                  <a:srgbClr val="C00000"/>
                </a:solidFill>
              </a:rPr>
              <a:t>A</a:t>
            </a:r>
            <a:r>
              <a:rPr lang="en-US" sz="3200" b="1" baseline="-25000" smtClean="0">
                <a:solidFill>
                  <a:srgbClr val="C00000"/>
                </a:solidFill>
              </a:rPr>
              <a:t>circulating </a:t>
            </a:r>
            <a:r>
              <a:rPr lang="ru-RU" sz="3200" b="1" smtClean="0">
                <a:solidFill>
                  <a:srgbClr val="C00000"/>
                </a:solidFill>
              </a:rPr>
              <a:t>+</a:t>
            </a:r>
            <a:r>
              <a:rPr lang="ru-RU" sz="3200" b="1" baseline="-25000" smtClean="0">
                <a:solidFill>
                  <a:srgbClr val="C00000"/>
                </a:solidFill>
              </a:rPr>
              <a:t> </a:t>
            </a:r>
            <a:r>
              <a:rPr lang="ru-RU" sz="3200" b="1" smtClean="0">
                <a:solidFill>
                  <a:srgbClr val="C00000"/>
                </a:solidFill>
              </a:rPr>
              <a:t>Х </a:t>
            </a:r>
            <a:endParaRPr lang="en-US" sz="3200" b="1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800" b="1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Y – </a:t>
            </a:r>
            <a:r>
              <a:rPr lang="ru-RU" sz="1800" b="1" smtClean="0">
                <a:solidFill>
                  <a:srgbClr val="C00000"/>
                </a:solidFill>
              </a:rPr>
              <a:t>выпуск (производство на территории РБ);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IM </a:t>
            </a:r>
            <a:r>
              <a:rPr lang="ru-RU" sz="1800" b="1" smtClean="0">
                <a:solidFill>
                  <a:srgbClr val="C00000"/>
                </a:solidFill>
              </a:rPr>
              <a:t>– импорт;</a:t>
            </a:r>
            <a:endParaRPr lang="en-US" sz="1800" b="1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T</a:t>
            </a:r>
            <a:r>
              <a:rPr lang="en-US" sz="1800" b="1" baseline="-25000" smtClean="0">
                <a:solidFill>
                  <a:srgbClr val="C00000"/>
                </a:solidFill>
              </a:rPr>
              <a:t>products</a:t>
            </a:r>
            <a:r>
              <a:rPr lang="ru-RU" sz="1800" b="1" baseline="-25000" smtClean="0">
                <a:solidFill>
                  <a:srgbClr val="C00000"/>
                </a:solidFill>
              </a:rPr>
              <a:t> </a:t>
            </a:r>
            <a:r>
              <a:rPr lang="en-US" sz="1800" b="1" smtClean="0">
                <a:solidFill>
                  <a:srgbClr val="C00000"/>
                </a:solidFill>
              </a:rPr>
              <a:t>– </a:t>
            </a:r>
            <a:r>
              <a:rPr lang="ru-RU" sz="1800" b="1" smtClean="0">
                <a:solidFill>
                  <a:srgbClr val="C00000"/>
                </a:solidFill>
              </a:rPr>
              <a:t>налоги на продукты (НДС, акцизы, таможенные пошлины, таможенные сборы);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S</a:t>
            </a:r>
            <a:r>
              <a:rPr lang="en-US" sz="1800" b="1" baseline="-25000" smtClean="0">
                <a:solidFill>
                  <a:srgbClr val="C00000"/>
                </a:solidFill>
              </a:rPr>
              <a:t>products</a:t>
            </a:r>
            <a:r>
              <a:rPr lang="ru-RU" sz="1800" b="1" baseline="-25000" smtClean="0">
                <a:solidFill>
                  <a:srgbClr val="C00000"/>
                </a:solidFill>
              </a:rPr>
              <a:t> – </a:t>
            </a:r>
            <a:r>
              <a:rPr lang="ru-RU" sz="2400" b="1" baseline="-25000" smtClean="0">
                <a:solidFill>
                  <a:srgbClr val="C00000"/>
                </a:solidFill>
              </a:rPr>
              <a:t>субсидии на продукты;</a:t>
            </a:r>
            <a:endParaRPr lang="ru-RU" sz="2400" b="1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C</a:t>
            </a:r>
            <a:r>
              <a:rPr lang="en-US" sz="1800" b="1" baseline="-25000" smtClean="0">
                <a:solidFill>
                  <a:srgbClr val="C00000"/>
                </a:solidFill>
              </a:rPr>
              <a:t>intermediate</a:t>
            </a:r>
            <a:r>
              <a:rPr lang="ru-RU" sz="1800" b="1" smtClean="0">
                <a:solidFill>
                  <a:srgbClr val="C00000"/>
                </a:solidFill>
              </a:rPr>
              <a:t> – промежуточное потребление;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C</a:t>
            </a:r>
            <a:r>
              <a:rPr lang="en-US" sz="1800" b="1" baseline="-25000" smtClean="0">
                <a:solidFill>
                  <a:srgbClr val="C00000"/>
                </a:solidFill>
              </a:rPr>
              <a:t>final</a:t>
            </a:r>
            <a:r>
              <a:rPr lang="ru-RU" sz="1800" b="1" baseline="-25000" smtClean="0">
                <a:solidFill>
                  <a:srgbClr val="C00000"/>
                </a:solidFill>
              </a:rPr>
              <a:t> </a:t>
            </a:r>
            <a:r>
              <a:rPr lang="ru-RU" sz="1800" baseline="-25000" smtClean="0"/>
              <a:t> </a:t>
            </a:r>
            <a:r>
              <a:rPr lang="ru-RU" sz="1800" b="1" smtClean="0">
                <a:solidFill>
                  <a:srgbClr val="C00000"/>
                </a:solidFill>
              </a:rPr>
              <a:t>– конечное потребление;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GA –</a:t>
            </a:r>
            <a:r>
              <a:rPr lang="ru-RU" sz="1800" b="1" smtClean="0">
                <a:solidFill>
                  <a:srgbClr val="C00000"/>
                </a:solidFill>
              </a:rPr>
              <a:t> валовое накопление основного капитала, </a:t>
            </a:r>
            <a:r>
              <a:rPr lang="en-US" sz="1800" b="1" smtClean="0">
                <a:solidFill>
                  <a:srgbClr val="C00000"/>
                </a:solidFill>
              </a:rPr>
              <a:t>Gross Accumulation</a:t>
            </a:r>
            <a:r>
              <a:rPr lang="ru-RU" sz="1800" smtClean="0"/>
              <a:t> </a:t>
            </a:r>
            <a:r>
              <a:rPr lang="ru-RU" sz="1800" b="1" smtClean="0">
                <a:solidFill>
                  <a:srgbClr val="C00000"/>
                </a:solidFill>
              </a:rPr>
              <a:t>(с целью его использования в последующем для производства товаров)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A</a:t>
            </a:r>
            <a:r>
              <a:rPr lang="en-US" sz="1800" b="1" baseline="-25000" smtClean="0">
                <a:solidFill>
                  <a:srgbClr val="C00000"/>
                </a:solidFill>
              </a:rPr>
              <a:t>circulating </a:t>
            </a:r>
            <a:r>
              <a:rPr lang="ru-RU" sz="1800" smtClean="0"/>
              <a:t> </a:t>
            </a:r>
            <a:r>
              <a:rPr lang="en-US" sz="1800" b="1" smtClean="0">
                <a:solidFill>
                  <a:srgbClr val="C00000"/>
                </a:solidFill>
              </a:rPr>
              <a:t>- </a:t>
            </a:r>
            <a:r>
              <a:rPr lang="ru-RU" sz="1800" b="1" smtClean="0">
                <a:solidFill>
                  <a:srgbClr val="C00000"/>
                </a:solidFill>
              </a:rPr>
              <a:t>оборотные средства (</a:t>
            </a:r>
            <a:r>
              <a:rPr lang="en-US" sz="1800" b="1" smtClean="0">
                <a:solidFill>
                  <a:srgbClr val="C00000"/>
                </a:solidFill>
              </a:rPr>
              <a:t>circulating assets</a:t>
            </a:r>
            <a:r>
              <a:rPr lang="ru-RU" sz="1800" b="1" smtClean="0">
                <a:solidFill>
                  <a:srgbClr val="C00000"/>
                </a:solidFill>
              </a:rPr>
              <a:t>)</a:t>
            </a:r>
            <a:endParaRPr lang="en-US" sz="1800" b="1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1800" b="1" smtClean="0">
                <a:solidFill>
                  <a:srgbClr val="C00000"/>
                </a:solidFill>
              </a:rPr>
              <a:t>X </a:t>
            </a:r>
            <a:r>
              <a:rPr lang="ru-RU" sz="1800" b="1" smtClean="0">
                <a:solidFill>
                  <a:srgbClr val="C00000"/>
                </a:solidFill>
              </a:rPr>
              <a:t>– экспорт</a:t>
            </a:r>
            <a:r>
              <a:rPr lang="en-US" sz="1800" b="1" smtClean="0">
                <a:solidFill>
                  <a:srgbClr val="C00000"/>
                </a:solidFill>
              </a:rPr>
              <a:t>.</a:t>
            </a:r>
            <a:endParaRPr lang="en-US" sz="54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rgbClr val="A7C4FF"/>
          </a:solidFill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Статистические сборники, где приводятся данные по ВВП в СНС Республики Беларусь</a:t>
            </a:r>
            <a:endParaRPr lang="ru-RU" sz="2400" dirty="0">
              <a:latin typeface="+mn-lt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92250"/>
            <a:ext cx="3438525" cy="48688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412875"/>
            <a:ext cx="39528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075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Система национальных счетов Беларуси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Статсборник «Национальные счета Республики Беларусь». 2017. Белстат. С. 23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http://www.belstat.gov.by/ofitsialnaya-statistika/publications/izdania/public_compilation/index_7132/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08075"/>
            <a:ext cx="91313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Статсборник «Национальные счета Республики Беларусь». 2017. Белстат. С. 23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http://www.belstat.gov.by/ofitsialnaya-statistika/publications/izdania/public_compilation/index_7132/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093913"/>
            <a:ext cx="914876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4750" y="4143375"/>
            <a:ext cx="2786063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Правительство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75" y="2143125"/>
            <a:ext cx="2357438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  <a:latin typeface="Times New Roman" pitchFamily="18" charset="0"/>
                <a:cs typeface="Times New Roman" pitchFamily="18" charset="0"/>
              </a:rPr>
              <a:t>Рынок товаров и услуг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3688" y="4143375"/>
            <a:ext cx="2357437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Предприятия</a:t>
            </a:r>
          </a:p>
        </p:txBody>
      </p:sp>
      <p:cxnSp>
        <p:nvCxnSpPr>
          <p:cNvPr id="67" name="Соединительная линия уступом 66"/>
          <p:cNvCxnSpPr/>
          <p:nvPr/>
        </p:nvCxnSpPr>
        <p:spPr>
          <a:xfrm rot="10800000">
            <a:off x="5929313" y="2571750"/>
            <a:ext cx="2571750" cy="1500188"/>
          </a:xfrm>
          <a:prstGeom prst="bentConnector3">
            <a:avLst>
              <a:gd name="adj1" fmla="val 801"/>
            </a:avLst>
          </a:prstGeom>
          <a:ln w="11938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/>
          <p:cNvCxnSpPr/>
          <p:nvPr/>
        </p:nvCxnSpPr>
        <p:spPr>
          <a:xfrm rot="16200000" flipV="1">
            <a:off x="5607844" y="3393281"/>
            <a:ext cx="1143000" cy="357188"/>
          </a:xfrm>
          <a:prstGeom prst="bentConnector3">
            <a:avLst>
              <a:gd name="adj1" fmla="val 99697"/>
            </a:avLst>
          </a:prstGeom>
          <a:ln w="762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единительная линия 322"/>
          <p:cNvCxnSpPr/>
          <p:nvPr/>
        </p:nvCxnSpPr>
        <p:spPr>
          <a:xfrm>
            <a:off x="3000375" y="2857500"/>
            <a:ext cx="571500" cy="1588"/>
          </a:xfrm>
          <a:prstGeom prst="line">
            <a:avLst/>
          </a:prstGeom>
          <a:ln w="711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rot="5400000">
            <a:off x="1606550" y="4251325"/>
            <a:ext cx="2787650" cy="0"/>
          </a:xfrm>
          <a:prstGeom prst="line">
            <a:avLst/>
          </a:prstGeom>
          <a:ln w="711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/>
          <p:cNvCxnSpPr/>
          <p:nvPr/>
        </p:nvCxnSpPr>
        <p:spPr>
          <a:xfrm>
            <a:off x="3000375" y="5643563"/>
            <a:ext cx="5572125" cy="1587"/>
          </a:xfrm>
          <a:prstGeom prst="line">
            <a:avLst/>
          </a:prstGeom>
          <a:ln w="711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 стрелкой 333"/>
          <p:cNvCxnSpPr/>
          <p:nvPr/>
        </p:nvCxnSpPr>
        <p:spPr>
          <a:xfrm rot="5400000" flipH="1" flipV="1">
            <a:off x="8323262" y="5392738"/>
            <a:ext cx="500063" cy="1588"/>
          </a:xfrm>
          <a:prstGeom prst="straightConnector1">
            <a:avLst/>
          </a:prstGeom>
          <a:ln w="7112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Соединительная линия уступом 338"/>
          <p:cNvCxnSpPr/>
          <p:nvPr/>
        </p:nvCxnSpPr>
        <p:spPr>
          <a:xfrm rot="10800000">
            <a:off x="1571625" y="2500313"/>
            <a:ext cx="2000250" cy="0"/>
          </a:xfrm>
          <a:prstGeom prst="bentConnector3">
            <a:avLst>
              <a:gd name="adj1" fmla="val 50000"/>
            </a:avLst>
          </a:prstGeom>
          <a:ln w="5588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TextBox 361"/>
          <p:cNvSpPr txBox="1">
            <a:spLocks noChangeArrowheads="1"/>
          </p:cNvSpPr>
          <p:nvPr/>
        </p:nvSpPr>
        <p:spPr bwMode="auto">
          <a:xfrm>
            <a:off x="6500813" y="2071688"/>
            <a:ext cx="50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Y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66" name="TextBox 365"/>
          <p:cNvSpPr txBox="1">
            <a:spLocks noChangeArrowheads="1"/>
          </p:cNvSpPr>
          <p:nvPr/>
        </p:nvSpPr>
        <p:spPr bwMode="auto">
          <a:xfrm rot="5400000">
            <a:off x="6129337" y="3371851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T</a:t>
            </a:r>
            <a:r>
              <a:rPr lang="en-US" sz="2000" baseline="-25000">
                <a:latin typeface="Calibri" panose="020F0502020204030204" pitchFamily="34" charset="0"/>
              </a:rPr>
              <a:t>products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73" name="TextBox 372"/>
          <p:cNvSpPr txBox="1">
            <a:spLocks noChangeArrowheads="1"/>
          </p:cNvSpPr>
          <p:nvPr/>
        </p:nvSpPr>
        <p:spPr bwMode="auto">
          <a:xfrm>
            <a:off x="2357438" y="2428875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C</a:t>
            </a:r>
            <a:r>
              <a:rPr lang="en-US" sz="2000" baseline="-25000">
                <a:latin typeface="Calibri" panose="020F0502020204030204" pitchFamily="34" charset="0"/>
              </a:rPr>
              <a:t>intermediate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74" name="TextBox 373"/>
          <p:cNvSpPr txBox="1">
            <a:spLocks noChangeArrowheads="1"/>
          </p:cNvSpPr>
          <p:nvPr/>
        </p:nvSpPr>
        <p:spPr bwMode="auto">
          <a:xfrm>
            <a:off x="0" y="1357313"/>
            <a:ext cx="4786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GDP = (C</a:t>
            </a:r>
            <a:r>
              <a:rPr lang="en-US" sz="2000" baseline="-25000">
                <a:latin typeface="Calibri" panose="020F0502020204030204" pitchFamily="34" charset="0"/>
              </a:rPr>
              <a:t>final</a:t>
            </a:r>
            <a:r>
              <a:rPr lang="en-US" sz="2000">
                <a:latin typeface="Calibri" panose="020F0502020204030204" pitchFamily="34" charset="0"/>
              </a:rPr>
              <a:t> + GA + A</a:t>
            </a:r>
            <a:r>
              <a:rPr lang="en-US" sz="2000" baseline="-25000">
                <a:latin typeface="Calibri" panose="020F0502020204030204" pitchFamily="34" charset="0"/>
              </a:rPr>
              <a:t>circulating</a:t>
            </a:r>
            <a:r>
              <a:rPr lang="en-US" sz="2000" b="1" baseline="-250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>
                <a:latin typeface="Calibri" panose="020F0502020204030204" pitchFamily="34" charset="0"/>
              </a:rPr>
              <a:t>+ (X – IM))</a:t>
            </a:r>
            <a:endParaRPr lang="ru-RU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2075" name="TextBox 376"/>
          <p:cNvSpPr txBox="1">
            <a:spLocks noChangeArrowheads="1"/>
          </p:cNvSpPr>
          <p:nvPr/>
        </p:nvSpPr>
        <p:spPr bwMode="auto">
          <a:xfrm>
            <a:off x="0" y="0"/>
            <a:ext cx="6429375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Счет 2</a:t>
            </a:r>
            <a:r>
              <a:rPr lang="en-US" sz="2800" b="1" dirty="0">
                <a:latin typeface="+mn-lt"/>
              </a:rPr>
              <a:t>. </a:t>
            </a:r>
            <a:r>
              <a:rPr lang="ru-RU" sz="2800" b="1" dirty="0">
                <a:latin typeface="+mn-lt"/>
              </a:rPr>
              <a:t>Счет производства</a:t>
            </a:r>
          </a:p>
          <a:p>
            <a:pPr eaLnBrk="1" hangingPunct="1">
              <a:defRPr/>
            </a:pPr>
            <a:endParaRPr lang="ru-RU" dirty="0">
              <a:latin typeface="Calibri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71500" y="1785938"/>
            <a:ext cx="1857375" cy="642937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643188" y="2071688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GDP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200" kern="0" dirty="0">
                <a:latin typeface="+mn-lt"/>
              </a:rPr>
              <a:t>Источник: </a:t>
            </a:r>
            <a:r>
              <a:rPr lang="ru-RU" sz="1200" dirty="0">
                <a:latin typeface="+mn-lt"/>
                <a:cs typeface="Tahoma" pitchFamily="34" charset="0"/>
              </a:rPr>
              <a:t>Разработка автора</a:t>
            </a:r>
            <a:endParaRPr lang="ru-RU" sz="1200" b="1" kern="0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build="p"/>
      <p:bldP spid="366" grpId="0" build="p"/>
      <p:bldP spid="373" grpId="0" build="p"/>
      <p:bldP spid="374" grpId="0" build="p"/>
      <p:bldP spid="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Счет 2. Счет производства. 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6143625"/>
          </a:xfrm>
          <a:solidFill>
            <a:srgbClr val="FFFF00"/>
          </a:solidFill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1. </a:t>
            </a:r>
            <a:r>
              <a:rPr lang="en-US" sz="3600" b="1" dirty="0" smtClean="0">
                <a:solidFill>
                  <a:srgbClr val="C00000"/>
                </a:solidFill>
              </a:rPr>
              <a:t>Y </a:t>
            </a:r>
            <a:r>
              <a:rPr lang="ru-RU" sz="3600" b="1" dirty="0" smtClean="0">
                <a:solidFill>
                  <a:srgbClr val="C00000"/>
                </a:solidFill>
              </a:rPr>
              <a:t>+ (</a:t>
            </a:r>
            <a:r>
              <a:rPr lang="en-US" sz="3600" b="1" dirty="0" err="1" smtClean="0">
                <a:solidFill>
                  <a:srgbClr val="C00000"/>
                </a:solidFill>
              </a:rPr>
              <a:t>T</a:t>
            </a:r>
            <a:r>
              <a:rPr lang="en-US" sz="3600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</a:rPr>
              <a:t>S</a:t>
            </a:r>
            <a:r>
              <a:rPr lang="en-US" sz="3600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ru-RU" sz="3600" b="1" dirty="0" smtClean="0">
                <a:solidFill>
                  <a:srgbClr val="C00000"/>
                </a:solidFill>
              </a:rPr>
              <a:t>)</a:t>
            </a:r>
            <a:r>
              <a:rPr lang="en-US" sz="3600" b="1" dirty="0" smtClean="0">
                <a:solidFill>
                  <a:srgbClr val="C00000"/>
                </a:solidFill>
              </a:rPr>
              <a:t>=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= </a:t>
            </a:r>
            <a:r>
              <a:rPr lang="en-US" b="1" dirty="0" err="1" smtClean="0">
                <a:solidFill>
                  <a:srgbClr val="C00000"/>
                </a:solidFill>
              </a:rPr>
              <a:t>C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intermediate</a:t>
            </a:r>
            <a:r>
              <a:rPr lang="en-US" b="1" dirty="0" smtClean="0">
                <a:solidFill>
                  <a:srgbClr val="C00000"/>
                </a:solidFill>
              </a:rPr>
              <a:t> + </a:t>
            </a:r>
            <a:r>
              <a:rPr lang="en-US" b="1" dirty="0" err="1" smtClean="0">
                <a:solidFill>
                  <a:srgbClr val="C00000"/>
                </a:solidFill>
              </a:rPr>
              <a:t>C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final</a:t>
            </a:r>
            <a:r>
              <a:rPr lang="en-US" baseline="-25000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+ GA</a:t>
            </a:r>
            <a:r>
              <a:rPr lang="ru-RU" b="1" dirty="0" smtClean="0">
                <a:solidFill>
                  <a:srgbClr val="C00000"/>
                </a:solidFill>
              </a:rPr>
              <a:t> + </a:t>
            </a:r>
            <a:r>
              <a:rPr lang="en-US" b="1" dirty="0" err="1" smtClean="0">
                <a:solidFill>
                  <a:srgbClr val="C0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circulating</a:t>
            </a:r>
            <a:r>
              <a:rPr lang="en-US" b="1" baseline="-25000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+</a:t>
            </a:r>
            <a:r>
              <a:rPr lang="ru-RU" b="1" baseline="-25000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(Х - </a:t>
            </a:r>
            <a:r>
              <a:rPr lang="en-US" b="1" dirty="0" smtClean="0">
                <a:solidFill>
                  <a:srgbClr val="C00000"/>
                </a:solidFill>
              </a:rPr>
              <a:t>IM</a:t>
            </a:r>
            <a:r>
              <a:rPr lang="ru-RU" b="1" dirty="0" smtClean="0">
                <a:solidFill>
                  <a:srgbClr val="C00000"/>
                </a:solidFill>
              </a:rPr>
              <a:t> )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GDP </a:t>
            </a:r>
            <a:r>
              <a:rPr lang="ru-RU" sz="2400" b="1" dirty="0">
                <a:solidFill>
                  <a:srgbClr val="C00000"/>
                </a:solidFill>
              </a:rPr>
              <a:t>– валовой внутренний продукт – сумма расходов на конечное потребление (ДХ, государства, НКО), валового накопления и чистого экспорта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Выражение из макроэкономики: </a:t>
            </a:r>
            <a:r>
              <a:rPr lang="en-US" sz="2400" b="1" dirty="0" smtClean="0">
                <a:solidFill>
                  <a:srgbClr val="6600CC"/>
                </a:solidFill>
              </a:rPr>
              <a:t>GDP </a:t>
            </a:r>
            <a:r>
              <a:rPr lang="en-US" sz="2400" b="1" dirty="0">
                <a:solidFill>
                  <a:srgbClr val="6600CC"/>
                </a:solidFill>
              </a:rPr>
              <a:t>= C + I + G + NX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2. 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+ (</a:t>
            </a:r>
            <a:r>
              <a:rPr lang="en-US" b="1" dirty="0" err="1" smtClean="0">
                <a:solidFill>
                  <a:srgbClr val="C0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</a:rPr>
              <a:t>S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ru-RU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=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intermediate</a:t>
            </a:r>
            <a:r>
              <a:rPr lang="en-US" b="1" dirty="0" smtClean="0">
                <a:solidFill>
                  <a:srgbClr val="C00000"/>
                </a:solidFill>
              </a:rPr>
              <a:t> + GDP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3. </a:t>
            </a:r>
            <a:r>
              <a:rPr lang="en-US" sz="3200" b="1" dirty="0" smtClean="0">
                <a:solidFill>
                  <a:srgbClr val="C00000"/>
                </a:solidFill>
              </a:rPr>
              <a:t>GDP</a:t>
            </a:r>
            <a:r>
              <a:rPr lang="ru-RU" sz="3200" b="1" dirty="0" smtClean="0">
                <a:solidFill>
                  <a:srgbClr val="C00000"/>
                </a:solidFill>
              </a:rPr>
              <a:t> = </a:t>
            </a:r>
            <a:r>
              <a:rPr lang="en-US" sz="3200" b="1" dirty="0" smtClean="0">
                <a:solidFill>
                  <a:srgbClr val="C00000"/>
                </a:solidFill>
              </a:rPr>
              <a:t>Y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+ (</a:t>
            </a:r>
            <a:r>
              <a:rPr lang="en-US" sz="3200" b="1" dirty="0" err="1" smtClean="0">
                <a:solidFill>
                  <a:srgbClr val="C00000"/>
                </a:solidFill>
              </a:rPr>
              <a:t>T</a:t>
            </a:r>
            <a:r>
              <a:rPr lang="en-US" sz="3200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</a:rPr>
              <a:t>S</a:t>
            </a:r>
            <a:r>
              <a:rPr lang="en-US" sz="3200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ru-RU" sz="3200" b="1" dirty="0" smtClean="0">
                <a:solidFill>
                  <a:srgbClr val="C00000"/>
                </a:solidFill>
              </a:rPr>
              <a:t>) - </a:t>
            </a:r>
            <a:r>
              <a:rPr lang="en-US" sz="3200" b="1" dirty="0" err="1" smtClean="0">
                <a:solidFill>
                  <a:srgbClr val="C00000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C00000"/>
                </a:solidFill>
              </a:rPr>
              <a:t>intermediate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100" b="1" dirty="0" smtClean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5750719" y="-607218"/>
            <a:ext cx="428625" cy="5786437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0" y="2571750"/>
            <a:ext cx="1143000" cy="4286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GDP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075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Система национальных счетов Беларуси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Статсборник «Национальные счета Республики Беларусь». 2017. Белстат. С. 24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http://www.belstat.gov.by/ofitsialnaya-statistika/publications/izdania/public_compilation/index_7132/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08075"/>
            <a:ext cx="81597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075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Система национальных счетов Беларуси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Статсборник «Национальные счета Республики Беларусь». 2017. Белстат. С. 24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http://www.belstat.gov.by/ofitsialnaya-statistika/publications/izdania/public_compilation/index_7132/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119438"/>
            <a:ext cx="83661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83169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27988" y="1412875"/>
            <a:ext cx="1008062" cy="4824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bg2"/>
                </a:solidFill>
              </a:rPr>
              <a:t>Под «рыночными ценами» здесь Белстат понимает «текущие цены»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19250" y="3284538"/>
            <a:ext cx="6408738" cy="1944687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14128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В текущих ценах (в номинальном выражении, то есть без учета инфляции) данные о квартальном номинальном ВВП размещаются на сайте </a:t>
            </a:r>
            <a:r>
              <a:rPr lang="ru-RU" sz="1800" b="0" dirty="0" err="1" smtClean="0">
                <a:solidFill>
                  <a:srgbClr val="C00000"/>
                </a:solidFill>
                <a:latin typeface="+mn-lt"/>
              </a:rPr>
              <a:t>Белстата</a:t>
            </a: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. Размещаются спустя три месяца после окончания предыдущего квартала. Например, данные за третий квартал 2017 г. были размещены 29 декабря 2017 г.  В странах ЕС размещают более оперативно</a:t>
            </a:r>
            <a:endParaRPr lang="ru-RU" sz="1800" b="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C2451FC1-0F6B-4380-86DC-4FAE72C5AE86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1288"/>
            <a:ext cx="58324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http://www.belstat.gov.by/ofitsialnaya-statistika/ssrd-mvf_2/natsionalnaya-stranitsa-svodnyh-dannyh/vvp-rasschitannyi-metodom-ispolzovaniya-dohodov/2017-god/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4738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На этой же странице на сайте </a:t>
            </a:r>
            <a:r>
              <a:rPr lang="ru-RU" sz="1800" b="0" dirty="0" err="1" smtClean="0">
                <a:solidFill>
                  <a:srgbClr val="C00000"/>
                </a:solidFill>
                <a:latin typeface="+mn-lt"/>
              </a:rPr>
              <a:t>Белстата</a:t>
            </a: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 размещают данные в постоянных ценах (в реальном выражении, то за минусом инфляции) данные о квартальном реальном ВВП. </a:t>
            </a:r>
            <a:endParaRPr lang="ru-RU" sz="1800" b="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1FAB15A3-FF92-41A8-B721-E7A85DC995CE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http://www.belstat.gov.by/ofitsialnaya-statistika/ssrd-mvf_2/natsionalnaya-stranitsa-svodnyh-dannyh/vvp-rasschitannyi-metodom-ispolzovaniya-dohodov/2017-god/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074738"/>
            <a:ext cx="6288088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Прямоугольник 291"/>
          <p:cNvSpPr/>
          <p:nvPr/>
        </p:nvSpPr>
        <p:spPr>
          <a:xfrm>
            <a:off x="6000750" y="142875"/>
            <a:ext cx="3000375" cy="1500188"/>
          </a:xfrm>
          <a:prstGeom prst="rect">
            <a:avLst/>
          </a:prstGeom>
          <a:solidFill>
            <a:srgbClr val="66FF6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8" name="Прямоугольник 287"/>
          <p:cNvSpPr/>
          <p:nvPr/>
        </p:nvSpPr>
        <p:spPr>
          <a:xfrm>
            <a:off x="2857500" y="4143375"/>
            <a:ext cx="3214688" cy="1571625"/>
          </a:xfrm>
          <a:prstGeom prst="rect">
            <a:avLst/>
          </a:prstGeom>
          <a:solidFill>
            <a:srgbClr val="FF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6" name="Прямоугольник 285"/>
          <p:cNvSpPr/>
          <p:nvPr/>
        </p:nvSpPr>
        <p:spPr>
          <a:xfrm>
            <a:off x="3071813" y="2071688"/>
            <a:ext cx="2857500" cy="164306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84" name="Прямоугольник 283"/>
          <p:cNvSpPr/>
          <p:nvPr/>
        </p:nvSpPr>
        <p:spPr>
          <a:xfrm>
            <a:off x="6000750" y="2643188"/>
            <a:ext cx="2643188" cy="1643062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17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FF76063D-BDB0-4F8B-ABBB-EE286B0E77AE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38" y="928688"/>
            <a:ext cx="2571750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Рынок товаров и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63" y="2286000"/>
            <a:ext cx="2071687" cy="857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dirty="0"/>
              <a:t>Правительство</a:t>
            </a:r>
            <a:br>
              <a:rPr lang="ru-RU" sz="1800" dirty="0"/>
            </a:br>
            <a:r>
              <a:rPr lang="ru-RU" sz="1800" dirty="0"/>
              <a:t>Бюджет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2428875"/>
            <a:ext cx="1928812" cy="857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Домашние хозяйства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6125" y="5786438"/>
            <a:ext cx="2286000" cy="857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Рынок труда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25" y="4572000"/>
            <a:ext cx="2286000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Коммерческие банки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5063" y="2786063"/>
            <a:ext cx="2000250" cy="1143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/>
              <a:t>Предприятия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7938" y="357188"/>
            <a:ext cx="2500312" cy="714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Остальной мир</a:t>
            </a:r>
          </a:p>
        </p:txBody>
      </p:sp>
      <p:grpSp>
        <p:nvGrpSpPr>
          <p:cNvPr id="2" name="Группа 69"/>
          <p:cNvGrpSpPr>
            <a:grpSpLocks/>
          </p:cNvGrpSpPr>
          <p:nvPr/>
        </p:nvGrpSpPr>
        <p:grpSpPr bwMode="auto">
          <a:xfrm>
            <a:off x="1857375" y="1428750"/>
            <a:ext cx="1071563" cy="1000125"/>
            <a:chOff x="1785124" y="1428736"/>
            <a:chExt cx="1071570" cy="1000926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rot="10800000">
              <a:off x="1785124" y="1428736"/>
              <a:ext cx="1071570" cy="15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rot="5400000">
              <a:off x="1285455" y="1928405"/>
              <a:ext cx="1000926" cy="158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Соединительная линия уступом 83"/>
          <p:cNvCxnSpPr/>
          <p:nvPr/>
        </p:nvCxnSpPr>
        <p:spPr>
          <a:xfrm>
            <a:off x="2928938" y="1714500"/>
            <a:ext cx="3286125" cy="1928813"/>
          </a:xfrm>
          <a:prstGeom prst="bentConnector3">
            <a:avLst>
              <a:gd name="adj1" fmla="val -10675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Прямоугольник 284"/>
          <p:cNvSpPr/>
          <p:nvPr/>
        </p:nvSpPr>
        <p:spPr>
          <a:xfrm>
            <a:off x="7072313" y="4929188"/>
            <a:ext cx="357187" cy="285750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7" name="Прямоугольник 286"/>
          <p:cNvSpPr/>
          <p:nvPr/>
        </p:nvSpPr>
        <p:spPr>
          <a:xfrm>
            <a:off x="7072313" y="5357813"/>
            <a:ext cx="357187" cy="285750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0" name="Прямоугольник 289"/>
          <p:cNvSpPr/>
          <p:nvPr/>
        </p:nvSpPr>
        <p:spPr>
          <a:xfrm>
            <a:off x="7072313" y="5857875"/>
            <a:ext cx="357187" cy="285750"/>
          </a:xfrm>
          <a:prstGeom prst="rect">
            <a:avLst/>
          </a:prstGeom>
          <a:solidFill>
            <a:srgbClr val="FFCCFF">
              <a:alpha val="6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1" name="Прямоугольник 290"/>
          <p:cNvSpPr/>
          <p:nvPr/>
        </p:nvSpPr>
        <p:spPr>
          <a:xfrm>
            <a:off x="7072313" y="6286500"/>
            <a:ext cx="357187" cy="285750"/>
          </a:xfrm>
          <a:prstGeom prst="rect">
            <a:avLst/>
          </a:prstGeom>
          <a:solidFill>
            <a:srgbClr val="66FF66">
              <a:alpha val="6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188" name="TextBox 292"/>
          <p:cNvSpPr txBox="1">
            <a:spLocks noChangeArrowheads="1"/>
          </p:cNvSpPr>
          <p:nvPr/>
        </p:nvSpPr>
        <p:spPr bwMode="auto">
          <a:xfrm>
            <a:off x="7429500" y="4929188"/>
            <a:ext cx="171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latin typeface="Times New Roman" panose="02020603050405020304" pitchFamily="18" charset="0"/>
              </a:rPr>
              <a:t>Реальный сектор</a:t>
            </a:r>
          </a:p>
        </p:txBody>
      </p:sp>
      <p:sp>
        <p:nvSpPr>
          <p:cNvPr id="7189" name="TextBox 293"/>
          <p:cNvSpPr txBox="1">
            <a:spLocks noChangeArrowheads="1"/>
          </p:cNvSpPr>
          <p:nvPr/>
        </p:nvSpPr>
        <p:spPr bwMode="auto">
          <a:xfrm>
            <a:off x="7429500" y="5214938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latin typeface="Times New Roman" panose="02020603050405020304" pitchFamily="18" charset="0"/>
              </a:rPr>
              <a:t>Фискальный сектор</a:t>
            </a:r>
          </a:p>
        </p:txBody>
      </p:sp>
      <p:sp>
        <p:nvSpPr>
          <p:cNvPr id="7190" name="TextBox 294"/>
          <p:cNvSpPr txBox="1">
            <a:spLocks noChangeArrowheads="1"/>
          </p:cNvSpPr>
          <p:nvPr/>
        </p:nvSpPr>
        <p:spPr bwMode="auto">
          <a:xfrm>
            <a:off x="7429500" y="571500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latin typeface="Times New Roman" panose="02020603050405020304" pitchFamily="18" charset="0"/>
              </a:rPr>
              <a:t>Монетарный сектор</a:t>
            </a:r>
          </a:p>
        </p:txBody>
      </p:sp>
      <p:sp>
        <p:nvSpPr>
          <p:cNvPr id="7191" name="TextBox 295"/>
          <p:cNvSpPr txBox="1">
            <a:spLocks noChangeArrowheads="1"/>
          </p:cNvSpPr>
          <p:nvPr/>
        </p:nvSpPr>
        <p:spPr bwMode="auto">
          <a:xfrm>
            <a:off x="7429500" y="6286500"/>
            <a:ext cx="171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latin typeface="Times New Roman" panose="02020603050405020304" pitchFamily="18" charset="0"/>
              </a:rPr>
              <a:t>Внешний сектор</a:t>
            </a:r>
          </a:p>
        </p:txBody>
      </p:sp>
      <p:grpSp>
        <p:nvGrpSpPr>
          <p:cNvPr id="3" name="Группа 92"/>
          <p:cNvGrpSpPr>
            <a:grpSpLocks/>
          </p:cNvGrpSpPr>
          <p:nvPr/>
        </p:nvGrpSpPr>
        <p:grpSpPr bwMode="auto">
          <a:xfrm>
            <a:off x="5500688" y="928688"/>
            <a:ext cx="2108200" cy="285750"/>
            <a:chOff x="5500688" y="928670"/>
            <a:chExt cx="2108200" cy="285768"/>
          </a:xfrm>
        </p:grpSpPr>
        <p:cxnSp>
          <p:nvCxnSpPr>
            <p:cNvPr id="114" name="Соединительная линия уступом 113"/>
            <p:cNvCxnSpPr>
              <a:stCxn id="11" idx="2"/>
            </p:cNvCxnSpPr>
            <p:nvPr/>
          </p:nvCxnSpPr>
          <p:spPr>
            <a:xfrm rot="5400000">
              <a:off x="6483346" y="88897"/>
              <a:ext cx="142884" cy="2108200"/>
            </a:xfrm>
            <a:prstGeom prst="bentConnector2">
              <a:avLst/>
            </a:prstGeom>
            <a:ln w="28575"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47" name="TextBox 63"/>
            <p:cNvSpPr txBox="1">
              <a:spLocks noChangeArrowheads="1"/>
            </p:cNvSpPr>
            <p:nvPr/>
          </p:nvSpPr>
          <p:spPr bwMode="auto">
            <a:xfrm>
              <a:off x="5643570" y="928670"/>
              <a:ext cx="37221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IM</a:t>
              </a:r>
              <a:endParaRPr lang="ru-RU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Группа 94"/>
          <p:cNvGrpSpPr>
            <a:grpSpLocks/>
          </p:cNvGrpSpPr>
          <p:nvPr/>
        </p:nvGrpSpPr>
        <p:grpSpPr bwMode="auto">
          <a:xfrm>
            <a:off x="5500688" y="1357313"/>
            <a:ext cx="928687" cy="1428750"/>
            <a:chOff x="5500688" y="1357298"/>
            <a:chExt cx="928687" cy="1428765"/>
          </a:xfrm>
        </p:grpSpPr>
        <p:cxnSp>
          <p:nvCxnSpPr>
            <p:cNvPr id="13" name="Соединительная линия уступом 12"/>
            <p:cNvCxnSpPr/>
            <p:nvPr/>
          </p:nvCxnSpPr>
          <p:spPr>
            <a:xfrm rot="16200000" flipV="1">
              <a:off x="5357807" y="1714494"/>
              <a:ext cx="1214451" cy="928687"/>
            </a:xfrm>
            <a:prstGeom prst="bentConnector3">
              <a:avLst>
                <a:gd name="adj1" fmla="val 100196"/>
              </a:avLst>
            </a:prstGeom>
            <a:ln w="28575"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45" name="TextBox 64"/>
            <p:cNvSpPr txBox="1">
              <a:spLocks noChangeArrowheads="1"/>
            </p:cNvSpPr>
            <p:nvPr/>
          </p:nvSpPr>
          <p:spPr bwMode="auto">
            <a:xfrm>
              <a:off x="5643570" y="1357298"/>
              <a:ext cx="2952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Y</a:t>
              </a:r>
              <a:endParaRPr lang="ru-RU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Группа 97"/>
          <p:cNvGrpSpPr>
            <a:grpSpLocks/>
          </p:cNvGrpSpPr>
          <p:nvPr/>
        </p:nvGrpSpPr>
        <p:grpSpPr bwMode="auto">
          <a:xfrm>
            <a:off x="5500688" y="1428750"/>
            <a:ext cx="1739900" cy="1357313"/>
            <a:chOff x="5500688" y="1428750"/>
            <a:chExt cx="1739805" cy="1357313"/>
          </a:xfrm>
        </p:grpSpPr>
        <p:cxnSp>
          <p:nvCxnSpPr>
            <p:cNvPr id="26" name="Соединительная линия уступом 25"/>
            <p:cNvCxnSpPr>
              <a:stCxn id="5" idx="3"/>
            </p:cNvCxnSpPr>
            <p:nvPr/>
          </p:nvCxnSpPr>
          <p:spPr>
            <a:xfrm>
              <a:off x="5500688" y="1428750"/>
              <a:ext cx="1357238" cy="1357313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43" name="TextBox 65"/>
            <p:cNvSpPr txBox="1">
              <a:spLocks noChangeArrowheads="1"/>
            </p:cNvSpPr>
            <p:nvPr/>
          </p:nvSpPr>
          <p:spPr bwMode="auto">
            <a:xfrm>
              <a:off x="6858016" y="2428868"/>
              <a:ext cx="3824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Y</a:t>
              </a:r>
              <a:r>
                <a:rPr lang="en-US" sz="1200" baseline="30000">
                  <a:latin typeface="Times New Roman" panose="02020603050405020304" pitchFamily="18" charset="0"/>
                </a:rPr>
                <a:t>ox</a:t>
              </a:r>
              <a:endParaRPr lang="ru-RU" sz="1200" baseline="30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Группа 96"/>
          <p:cNvGrpSpPr>
            <a:grpSpLocks/>
          </p:cNvGrpSpPr>
          <p:nvPr/>
        </p:nvGrpSpPr>
        <p:grpSpPr bwMode="auto">
          <a:xfrm>
            <a:off x="8215313" y="2714625"/>
            <a:ext cx="357187" cy="1071563"/>
            <a:chOff x="8215313" y="2714620"/>
            <a:chExt cx="357187" cy="1071568"/>
          </a:xfrm>
        </p:grpSpPr>
        <p:grpSp>
          <p:nvGrpSpPr>
            <p:cNvPr id="7238" name="Группа 274"/>
            <p:cNvGrpSpPr>
              <a:grpSpLocks/>
            </p:cNvGrpSpPr>
            <p:nvPr/>
          </p:nvGrpSpPr>
          <p:grpSpPr bwMode="auto">
            <a:xfrm>
              <a:off x="8215313" y="3000375"/>
              <a:ext cx="357187" cy="785813"/>
              <a:chOff x="8215338" y="3000372"/>
              <a:chExt cx="357190" cy="785818"/>
            </a:xfrm>
          </p:grpSpPr>
          <p:cxnSp>
            <p:nvCxnSpPr>
              <p:cNvPr id="268" name="Прямая соединительная линия 267"/>
              <p:cNvCxnSpPr/>
              <p:nvPr/>
            </p:nvCxnSpPr>
            <p:spPr>
              <a:xfrm>
                <a:off x="8215338" y="3000368"/>
                <a:ext cx="35719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Соединительная линия уступом 271"/>
              <p:cNvCxnSpPr/>
              <p:nvPr/>
            </p:nvCxnSpPr>
            <p:spPr>
              <a:xfrm rot="5400000">
                <a:off x="8001022" y="3214684"/>
                <a:ext cx="785822" cy="357190"/>
              </a:xfrm>
              <a:prstGeom prst="bentConnector3">
                <a:avLst>
                  <a:gd name="adj1" fmla="val 100101"/>
                </a:avLst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39" name="TextBox 68"/>
            <p:cNvSpPr txBox="1">
              <a:spLocks noChangeArrowheads="1"/>
            </p:cNvSpPr>
            <p:nvPr/>
          </p:nvSpPr>
          <p:spPr bwMode="auto">
            <a:xfrm>
              <a:off x="8215338" y="2714620"/>
              <a:ext cx="320922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Pr</a:t>
              </a:r>
              <a:endParaRPr lang="ru-RU" sz="1200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Группа 100"/>
          <p:cNvGrpSpPr>
            <a:grpSpLocks/>
          </p:cNvGrpSpPr>
          <p:nvPr/>
        </p:nvGrpSpPr>
        <p:grpSpPr bwMode="auto">
          <a:xfrm>
            <a:off x="5572125" y="3929063"/>
            <a:ext cx="1687513" cy="2286000"/>
            <a:chOff x="5572125" y="3929063"/>
            <a:chExt cx="1687869" cy="2286000"/>
          </a:xfrm>
        </p:grpSpPr>
        <p:cxnSp>
          <p:nvCxnSpPr>
            <p:cNvPr id="140" name="Соединительная линия уступом 139"/>
            <p:cNvCxnSpPr>
              <a:endCxn id="8" idx="3"/>
            </p:cNvCxnSpPr>
            <p:nvPr/>
          </p:nvCxnSpPr>
          <p:spPr>
            <a:xfrm rot="5400000">
              <a:off x="5143651" y="4357537"/>
              <a:ext cx="2286000" cy="1429051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7" name="TextBox 69"/>
            <p:cNvSpPr txBox="1">
              <a:spLocks noChangeArrowheads="1"/>
            </p:cNvSpPr>
            <p:nvPr/>
          </p:nvSpPr>
          <p:spPr bwMode="auto">
            <a:xfrm>
              <a:off x="6929454" y="3929066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W</a:t>
              </a:r>
              <a:endParaRPr lang="ru-RU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Группа 104"/>
          <p:cNvGrpSpPr>
            <a:grpSpLocks/>
          </p:cNvGrpSpPr>
          <p:nvPr/>
        </p:nvGrpSpPr>
        <p:grpSpPr bwMode="auto">
          <a:xfrm>
            <a:off x="5572125" y="3929063"/>
            <a:ext cx="1143000" cy="2133600"/>
            <a:chOff x="5572125" y="3929063"/>
            <a:chExt cx="1143000" cy="2133600"/>
          </a:xfrm>
        </p:grpSpPr>
        <p:cxnSp>
          <p:nvCxnSpPr>
            <p:cNvPr id="134" name="Соединительная линия уступом 133"/>
            <p:cNvCxnSpPr/>
            <p:nvPr/>
          </p:nvCxnSpPr>
          <p:spPr>
            <a:xfrm rot="5400000" flipH="1" flipV="1">
              <a:off x="5107781" y="4393407"/>
              <a:ext cx="2071687" cy="1143000"/>
            </a:xfrm>
            <a:prstGeom prst="bentConnector3">
              <a:avLst>
                <a:gd name="adj1" fmla="val -881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5" name="TextBox 70"/>
            <p:cNvSpPr txBox="1">
              <a:spLocks noChangeArrowheads="1"/>
            </p:cNvSpPr>
            <p:nvPr/>
          </p:nvSpPr>
          <p:spPr bwMode="auto">
            <a:xfrm>
              <a:off x="5572125" y="5786438"/>
              <a:ext cx="279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L</a:t>
              </a:r>
              <a:endParaRPr lang="ru-RU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Группа 103"/>
          <p:cNvGrpSpPr>
            <a:grpSpLocks/>
          </p:cNvGrpSpPr>
          <p:nvPr/>
        </p:nvGrpSpPr>
        <p:grpSpPr bwMode="auto">
          <a:xfrm>
            <a:off x="1428750" y="3286125"/>
            <a:ext cx="1857375" cy="2847975"/>
            <a:chOff x="1428750" y="3286125"/>
            <a:chExt cx="1857375" cy="2847975"/>
          </a:xfrm>
        </p:grpSpPr>
        <p:grpSp>
          <p:nvGrpSpPr>
            <p:cNvPr id="7230" name="Группа 152"/>
            <p:cNvGrpSpPr>
              <a:grpSpLocks/>
            </p:cNvGrpSpPr>
            <p:nvPr/>
          </p:nvGrpSpPr>
          <p:grpSpPr bwMode="auto">
            <a:xfrm>
              <a:off x="1428750" y="3286125"/>
              <a:ext cx="1857375" cy="2786063"/>
              <a:chOff x="1998644" y="3144042"/>
              <a:chExt cx="2215372" cy="2358248"/>
            </a:xfrm>
          </p:grpSpPr>
          <p:cxnSp>
            <p:nvCxnSpPr>
              <p:cNvPr id="150" name="Прямая соединительная линия 149"/>
              <p:cNvCxnSpPr/>
              <p:nvPr/>
            </p:nvCxnSpPr>
            <p:spPr>
              <a:xfrm rot="5400000">
                <a:off x="819519" y="4323166"/>
                <a:ext cx="23582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 стрелкой 151"/>
              <p:cNvCxnSpPr/>
              <p:nvPr/>
            </p:nvCxnSpPr>
            <p:spPr>
              <a:xfrm>
                <a:off x="2000538" y="5500946"/>
                <a:ext cx="221347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31" name="TextBox 72"/>
            <p:cNvSpPr txBox="1">
              <a:spLocks noChangeArrowheads="1"/>
            </p:cNvSpPr>
            <p:nvPr/>
          </p:nvSpPr>
          <p:spPr bwMode="auto">
            <a:xfrm>
              <a:off x="2928938" y="5857875"/>
              <a:ext cx="279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L</a:t>
              </a:r>
              <a:endParaRPr lang="ru-RU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Группа 109"/>
          <p:cNvGrpSpPr>
            <a:grpSpLocks/>
          </p:cNvGrpSpPr>
          <p:nvPr/>
        </p:nvGrpSpPr>
        <p:grpSpPr bwMode="auto">
          <a:xfrm>
            <a:off x="714375" y="3286125"/>
            <a:ext cx="2571750" cy="2928938"/>
            <a:chOff x="714348" y="3286124"/>
            <a:chExt cx="2571777" cy="2928939"/>
          </a:xfrm>
        </p:grpSpPr>
        <p:cxnSp>
          <p:nvCxnSpPr>
            <p:cNvPr id="143" name="Соединительная линия уступом 142"/>
            <p:cNvCxnSpPr>
              <a:stCxn id="8" idx="1"/>
            </p:cNvCxnSpPr>
            <p:nvPr/>
          </p:nvCxnSpPr>
          <p:spPr>
            <a:xfrm rot="10800000">
              <a:off x="1000101" y="3286124"/>
              <a:ext cx="2286024" cy="2928939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9" name="TextBox 73"/>
            <p:cNvSpPr txBox="1">
              <a:spLocks noChangeArrowheads="1"/>
            </p:cNvSpPr>
            <p:nvPr/>
          </p:nvSpPr>
          <p:spPr bwMode="auto">
            <a:xfrm>
              <a:off x="714348" y="3286124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W</a:t>
              </a:r>
              <a:endParaRPr lang="ru-RU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" name="Группа 110"/>
          <p:cNvGrpSpPr>
            <a:grpSpLocks/>
          </p:cNvGrpSpPr>
          <p:nvPr/>
        </p:nvGrpSpPr>
        <p:grpSpPr bwMode="auto">
          <a:xfrm>
            <a:off x="1028700" y="1285875"/>
            <a:ext cx="1900238" cy="1143000"/>
            <a:chOff x="1028757" y="1285876"/>
            <a:chExt cx="1900181" cy="1143000"/>
          </a:xfrm>
        </p:grpSpPr>
        <p:cxnSp>
          <p:nvCxnSpPr>
            <p:cNvPr id="34" name="Соединительная линия уступом 33"/>
            <p:cNvCxnSpPr>
              <a:stCxn id="7" idx="0"/>
            </p:cNvCxnSpPr>
            <p:nvPr/>
          </p:nvCxnSpPr>
          <p:spPr>
            <a:xfrm rot="5400000" flipH="1" flipV="1">
              <a:off x="1553393" y="1053331"/>
              <a:ext cx="1143000" cy="1608090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7" name="TextBox 76"/>
            <p:cNvSpPr txBox="1">
              <a:spLocks noChangeArrowheads="1"/>
            </p:cNvSpPr>
            <p:nvPr/>
          </p:nvSpPr>
          <p:spPr bwMode="auto">
            <a:xfrm>
              <a:off x="1028757" y="2080117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C</a:t>
              </a:r>
              <a:endParaRPr lang="ru-RU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" name="Группа 91"/>
          <p:cNvGrpSpPr>
            <a:grpSpLocks/>
          </p:cNvGrpSpPr>
          <p:nvPr/>
        </p:nvGrpSpPr>
        <p:grpSpPr bwMode="auto">
          <a:xfrm>
            <a:off x="2500313" y="428625"/>
            <a:ext cx="3857625" cy="642938"/>
            <a:chOff x="2500298" y="428625"/>
            <a:chExt cx="3857640" cy="642938"/>
          </a:xfrm>
        </p:grpSpPr>
        <p:cxnSp>
          <p:nvCxnSpPr>
            <p:cNvPr id="30" name="Соединительная линия уступом 29"/>
            <p:cNvCxnSpPr/>
            <p:nvPr/>
          </p:nvCxnSpPr>
          <p:spPr>
            <a:xfrm flipV="1">
              <a:off x="2928925" y="428625"/>
              <a:ext cx="3429013" cy="642938"/>
            </a:xfrm>
            <a:prstGeom prst="bentConnector3">
              <a:avLst>
                <a:gd name="adj1" fmla="val -16666"/>
              </a:avLst>
            </a:prstGeom>
            <a:ln w="28575"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5" name="TextBox 78"/>
            <p:cNvSpPr txBox="1">
              <a:spLocks noChangeArrowheads="1"/>
            </p:cNvSpPr>
            <p:nvPr/>
          </p:nvSpPr>
          <p:spPr bwMode="auto">
            <a:xfrm>
              <a:off x="2500298" y="785794"/>
              <a:ext cx="3476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29" name="Группа 93"/>
          <p:cNvGrpSpPr>
            <a:grpSpLocks/>
          </p:cNvGrpSpPr>
          <p:nvPr/>
        </p:nvGrpSpPr>
        <p:grpSpPr bwMode="auto">
          <a:xfrm>
            <a:off x="5357813" y="1785938"/>
            <a:ext cx="785812" cy="785812"/>
            <a:chOff x="5357818" y="1785939"/>
            <a:chExt cx="785818" cy="785806"/>
          </a:xfrm>
        </p:grpSpPr>
        <p:grpSp>
          <p:nvGrpSpPr>
            <p:cNvPr id="7219" name="Группа 131"/>
            <p:cNvGrpSpPr>
              <a:grpSpLocks/>
            </p:cNvGrpSpPr>
            <p:nvPr/>
          </p:nvGrpSpPr>
          <p:grpSpPr bwMode="auto">
            <a:xfrm>
              <a:off x="5429250" y="1785939"/>
              <a:ext cx="573088" cy="785806"/>
              <a:chOff x="5429256" y="1785926"/>
              <a:chExt cx="572298" cy="865310"/>
            </a:xfrm>
          </p:grpSpPr>
          <p:cxnSp>
            <p:nvCxnSpPr>
              <p:cNvPr id="102" name="Прямая соединительная линия 101"/>
              <p:cNvCxnSpPr>
                <a:stCxn id="6" idx="3"/>
              </p:cNvCxnSpPr>
              <p:nvPr/>
            </p:nvCxnSpPr>
            <p:spPr>
              <a:xfrm>
                <a:off x="5429262" y="2649488"/>
                <a:ext cx="570716" cy="1748"/>
              </a:xfrm>
              <a:prstGeom prst="line">
                <a:avLst/>
              </a:prstGeom>
              <a:ln w="28575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rot="5400000" flipH="1" flipV="1">
                <a:off x="5569864" y="2217788"/>
                <a:ext cx="861815" cy="1586"/>
              </a:xfrm>
              <a:prstGeom prst="line">
                <a:avLst/>
              </a:prstGeom>
              <a:ln w="28575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 стрелкой 120"/>
              <p:cNvCxnSpPr/>
              <p:nvPr/>
            </p:nvCxnSpPr>
            <p:spPr>
              <a:xfrm rot="10800000">
                <a:off x="5500602" y="1785926"/>
                <a:ext cx="499376" cy="1748"/>
              </a:xfrm>
              <a:prstGeom prst="straightConnector1">
                <a:avLst/>
              </a:prstGeom>
              <a:ln w="28575">
                <a:solidFill>
                  <a:srgbClr val="66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20" name="TextBox 79"/>
            <p:cNvSpPr txBox="1">
              <a:spLocks noChangeArrowheads="1"/>
            </p:cNvSpPr>
            <p:nvPr/>
          </p:nvSpPr>
          <p:spPr bwMode="auto">
            <a:xfrm>
              <a:off x="5357818" y="2285992"/>
              <a:ext cx="7858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Tproduct</a:t>
              </a:r>
            </a:p>
          </p:txBody>
        </p:sp>
      </p:grpSp>
      <p:grpSp>
        <p:nvGrpSpPr>
          <p:cNvPr id="32" name="Группа 99"/>
          <p:cNvGrpSpPr>
            <a:grpSpLocks/>
          </p:cNvGrpSpPr>
          <p:nvPr/>
        </p:nvGrpSpPr>
        <p:grpSpPr bwMode="auto">
          <a:xfrm>
            <a:off x="5429250" y="2571750"/>
            <a:ext cx="785813" cy="287338"/>
            <a:chOff x="5429250" y="2571744"/>
            <a:chExt cx="785824" cy="287344"/>
          </a:xfrm>
        </p:grpSpPr>
        <p:cxnSp>
          <p:nvCxnSpPr>
            <p:cNvPr id="125" name="Прямая со стрелкой 124"/>
            <p:cNvCxnSpPr/>
            <p:nvPr/>
          </p:nvCxnSpPr>
          <p:spPr>
            <a:xfrm rot="10800000">
              <a:off x="5429250" y="2857500"/>
              <a:ext cx="78582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8" name="TextBox 80"/>
            <p:cNvSpPr txBox="1">
              <a:spLocks noChangeArrowheads="1"/>
            </p:cNvSpPr>
            <p:nvPr/>
          </p:nvSpPr>
          <p:spPr bwMode="auto">
            <a:xfrm>
              <a:off x="5429256" y="2571744"/>
              <a:ext cx="7858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Tproduct</a:t>
              </a:r>
            </a:p>
          </p:txBody>
        </p:sp>
      </p:grpSp>
      <p:grpSp>
        <p:nvGrpSpPr>
          <p:cNvPr id="33" name="Группа 98"/>
          <p:cNvGrpSpPr>
            <a:grpSpLocks/>
          </p:cNvGrpSpPr>
          <p:nvPr/>
        </p:nvGrpSpPr>
        <p:grpSpPr bwMode="auto">
          <a:xfrm>
            <a:off x="5357813" y="2857500"/>
            <a:ext cx="857250" cy="276225"/>
            <a:chOff x="5357818" y="2857496"/>
            <a:chExt cx="857245" cy="276999"/>
          </a:xfrm>
        </p:grpSpPr>
        <p:cxnSp>
          <p:nvCxnSpPr>
            <p:cNvPr id="123" name="Прямая со стрелкой 122"/>
            <p:cNvCxnSpPr/>
            <p:nvPr/>
          </p:nvCxnSpPr>
          <p:spPr>
            <a:xfrm>
              <a:off x="5429255" y="3072410"/>
              <a:ext cx="785808" cy="15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6" name="TextBox 81"/>
            <p:cNvSpPr txBox="1">
              <a:spLocks noChangeArrowheads="1"/>
            </p:cNvSpPr>
            <p:nvPr/>
          </p:nvSpPr>
          <p:spPr bwMode="auto">
            <a:xfrm>
              <a:off x="5357818" y="2857496"/>
              <a:ext cx="7858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Sprodtuct</a:t>
              </a:r>
            </a:p>
          </p:txBody>
        </p:sp>
      </p:grpSp>
      <p:grpSp>
        <p:nvGrpSpPr>
          <p:cNvPr id="35" name="Группа 102"/>
          <p:cNvGrpSpPr>
            <a:grpSpLocks/>
          </p:cNvGrpSpPr>
          <p:nvPr/>
        </p:nvGrpSpPr>
        <p:grpSpPr bwMode="auto">
          <a:xfrm>
            <a:off x="2643188" y="1571625"/>
            <a:ext cx="3571875" cy="2347913"/>
            <a:chOff x="2643174" y="1571625"/>
            <a:chExt cx="3571889" cy="2348688"/>
          </a:xfrm>
        </p:grpSpPr>
        <p:cxnSp>
          <p:nvCxnSpPr>
            <p:cNvPr id="88" name="Соединительная линия уступом 87"/>
            <p:cNvCxnSpPr/>
            <p:nvPr/>
          </p:nvCxnSpPr>
          <p:spPr>
            <a:xfrm>
              <a:off x="2928925" y="1571625"/>
              <a:ext cx="3286138" cy="2286755"/>
            </a:xfrm>
            <a:prstGeom prst="bentConnector3">
              <a:avLst>
                <a:gd name="adj1" fmla="val -13768"/>
              </a:avLst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4" name="TextBox 82"/>
            <p:cNvSpPr txBox="1">
              <a:spLocks noChangeArrowheads="1"/>
            </p:cNvSpPr>
            <p:nvPr/>
          </p:nvSpPr>
          <p:spPr bwMode="auto">
            <a:xfrm>
              <a:off x="2643174" y="3643314"/>
              <a:ext cx="135732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Cintermediate</a:t>
              </a:r>
            </a:p>
          </p:txBody>
        </p:sp>
      </p:grpSp>
      <p:grpSp>
        <p:nvGrpSpPr>
          <p:cNvPr id="36" name="Группа 104"/>
          <p:cNvGrpSpPr>
            <a:grpSpLocks/>
          </p:cNvGrpSpPr>
          <p:nvPr/>
        </p:nvGrpSpPr>
        <p:grpSpPr bwMode="auto">
          <a:xfrm>
            <a:off x="2786063" y="1785938"/>
            <a:ext cx="3429000" cy="1633537"/>
            <a:chOff x="2786050" y="1785938"/>
            <a:chExt cx="3429013" cy="1634309"/>
          </a:xfrm>
        </p:grpSpPr>
        <p:cxnSp>
          <p:nvCxnSpPr>
            <p:cNvPr id="78" name="Соединительная линия уступом 77"/>
            <p:cNvCxnSpPr>
              <a:endCxn id="10" idx="1"/>
            </p:cNvCxnSpPr>
            <p:nvPr/>
          </p:nvCxnSpPr>
          <p:spPr>
            <a:xfrm>
              <a:off x="2928926" y="1785938"/>
              <a:ext cx="3286137" cy="1572368"/>
            </a:xfrm>
            <a:prstGeom prst="bentConnector3">
              <a:avLst>
                <a:gd name="adj1" fmla="val -6811"/>
              </a:avLst>
            </a:prstGeom>
            <a:ln w="28575"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2" name="TextBox 85"/>
            <p:cNvSpPr txBox="1">
              <a:spLocks noChangeArrowheads="1"/>
            </p:cNvSpPr>
            <p:nvPr/>
          </p:nvSpPr>
          <p:spPr bwMode="auto">
            <a:xfrm>
              <a:off x="2786050" y="3143248"/>
              <a:ext cx="3571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40000"/>
                </a:spcBef>
                <a:buClr>
                  <a:schemeClr val="accent2"/>
                </a:buClr>
                <a:buSzPct val="11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15000"/>
                </a:spcBef>
                <a:buClr>
                  <a:srgbClr val="FF9900"/>
                </a:buClr>
                <a:buSzPct val="110000"/>
                <a:buChar char="•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10000"/>
                </a:spcBef>
                <a:buClr>
                  <a:srgbClr val="339933"/>
                </a:buClr>
                <a:buSzPct val="110000"/>
                <a:buChar char="–"/>
                <a:defRPr sz="2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7207" name="TextBox 82"/>
          <p:cNvSpPr txBox="1">
            <a:spLocks noChangeArrowheads="1"/>
          </p:cNvSpPr>
          <p:nvPr/>
        </p:nvSpPr>
        <p:spPr bwMode="auto">
          <a:xfrm>
            <a:off x="2622550" y="3378200"/>
            <a:ext cx="135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 New Roman" panose="02020603050405020304" pitchFamily="18" charset="0"/>
              </a:rPr>
              <a:t>GA</a:t>
            </a:r>
          </a:p>
        </p:txBody>
      </p:sp>
      <p:sp>
        <p:nvSpPr>
          <p:cNvPr id="7208" name="TextBox 82"/>
          <p:cNvSpPr txBox="1">
            <a:spLocks noChangeArrowheads="1"/>
          </p:cNvSpPr>
          <p:nvPr/>
        </p:nvSpPr>
        <p:spPr bwMode="auto">
          <a:xfrm>
            <a:off x="1449388" y="1968500"/>
            <a:ext cx="487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 New Roman" panose="02020603050405020304" pitchFamily="18" charset="0"/>
              </a:rPr>
              <a:t>C</a:t>
            </a:r>
            <a:r>
              <a:rPr lang="en-US" sz="1200" baseline="-25000">
                <a:latin typeface="Times New Roman" panose="02020603050405020304" pitchFamily="18" charset="0"/>
              </a:rPr>
              <a:t>final</a:t>
            </a:r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7209" name="Прямоугольник 15"/>
          <p:cNvSpPr>
            <a:spLocks noChangeArrowheads="1"/>
          </p:cNvSpPr>
          <p:nvPr/>
        </p:nvSpPr>
        <p:spPr bwMode="auto">
          <a:xfrm>
            <a:off x="42863" y="-87313"/>
            <a:ext cx="3989387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>
                <a:latin typeface="Times New Roman" panose="02020603050405020304" pitchFamily="18" charset="0"/>
              </a:rPr>
              <a:t>ВВП в модели круговых потоков</a:t>
            </a:r>
            <a:endParaRPr lang="ru-RU" sz="2000">
              <a:latin typeface="Times New Roman" panose="02020603050405020304" pitchFamily="18" charset="0"/>
            </a:endParaRPr>
          </a:p>
        </p:txBody>
      </p:sp>
      <p:sp>
        <p:nvSpPr>
          <p:cNvPr id="110" name="Содержимое 2"/>
          <p:cNvSpPr txBox="1">
            <a:spLocks/>
          </p:cNvSpPr>
          <p:nvPr/>
        </p:nvSpPr>
        <p:spPr bwMode="auto">
          <a:xfrm>
            <a:off x="0" y="6572250"/>
            <a:ext cx="2928938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accent2"/>
              </a:buClr>
              <a:buSzPct val="110000"/>
              <a:defRPr/>
            </a:pPr>
            <a:r>
              <a:rPr lang="ru-RU" sz="1200" kern="0" dirty="0">
                <a:latin typeface="+mn-lt"/>
              </a:rPr>
              <a:t>Источник: </a:t>
            </a:r>
            <a:r>
              <a:rPr lang="ru-RU" sz="1200" dirty="0">
                <a:latin typeface="+mn-lt"/>
                <a:cs typeface="Tahoma" pitchFamily="34" charset="0"/>
              </a:rPr>
              <a:t>Разработка автора</a:t>
            </a:r>
            <a:endParaRPr lang="ru-RU" sz="1200" b="1" kern="0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313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ru-RU" sz="1600" dirty="0" smtClean="0"/>
              <a:t>На основе этих данных построен следующий график из обзора </a:t>
            </a:r>
            <a:r>
              <a:rPr lang="en-US" sz="1600" dirty="0" smtClean="0"/>
              <a:t>Macrocenter</a:t>
            </a:r>
            <a:r>
              <a:rPr lang="ru-RU" sz="1600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Декомпозиция ВВП по составляющим спроса,</a:t>
            </a:r>
            <a:br>
              <a:rPr lang="ru-RU" sz="2400" dirty="0" smtClean="0"/>
            </a:br>
            <a:r>
              <a:rPr lang="ru-RU" sz="2000" b="0" dirty="0" smtClean="0">
                <a:solidFill>
                  <a:srgbClr val="C00000"/>
                </a:solidFill>
                <a:latin typeface="+mn-lt"/>
              </a:rPr>
              <a:t>в процентах к соответствующему периоду предыдущего года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 (%, M/M) </a:t>
            </a:r>
            <a:r>
              <a:rPr lang="en-US" sz="2400" dirty="0" smtClean="0">
                <a:solidFill>
                  <a:srgbClr val="C00000"/>
                </a:solidFill>
              </a:rPr>
              <a:t>GDP = </a:t>
            </a:r>
            <a:r>
              <a:rPr lang="en-US" sz="2400" dirty="0" err="1" smtClean="0">
                <a:solidFill>
                  <a:srgbClr val="C00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final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+ (GA</a:t>
            </a:r>
            <a:r>
              <a:rPr lang="ru-RU" sz="2400" dirty="0" smtClean="0">
                <a:solidFill>
                  <a:srgbClr val="C00000"/>
                </a:solidFill>
              </a:rPr>
              <a:t> + </a:t>
            </a:r>
            <a:r>
              <a:rPr lang="en-US" sz="2400" dirty="0" err="1" smtClean="0">
                <a:solidFill>
                  <a:srgbClr val="C00000"/>
                </a:solidFill>
              </a:rPr>
              <a:t>A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circulating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  <a:r>
              <a:rPr lang="en-US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+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(Х - </a:t>
            </a:r>
            <a:r>
              <a:rPr lang="en-US" sz="2400" dirty="0" smtClean="0">
                <a:solidFill>
                  <a:srgbClr val="C00000"/>
                </a:solidFill>
              </a:rPr>
              <a:t>IM</a:t>
            </a:r>
            <a:r>
              <a:rPr lang="ru-RU" sz="2400" dirty="0" smtClean="0">
                <a:solidFill>
                  <a:srgbClr val="C00000"/>
                </a:solidFill>
              </a:rPr>
              <a:t> 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88" y="6334125"/>
            <a:ext cx="9144000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См. описание этого графика на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Ekonomika.by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http://ekonomika.by/v-regionakh-belarusi/perezagruzka-belorusskoj-ekonomiki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845978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ru-RU" sz="1800" dirty="0" smtClean="0"/>
              <a:t>Декомпозиция ВВП по расходам часто используется для текущего анализа состояния экономического роста. </a:t>
            </a:r>
            <a:r>
              <a:rPr lang="ru-RU" sz="1800" dirty="0" smtClean="0">
                <a:solidFill>
                  <a:srgbClr val="C00000"/>
                </a:solidFill>
              </a:rPr>
              <a:t>Пример декомпозиции ВВП России.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119813"/>
            <a:ext cx="9144000" cy="7381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ru-RU" sz="1400" dirty="0"/>
              <a:t> </a:t>
            </a:r>
            <a:r>
              <a:rPr lang="ru-RU" sz="1400" b="1" dirty="0"/>
              <a:t>Андрей Липин, </a:t>
            </a:r>
            <a:r>
              <a:rPr lang="ru-RU" sz="1400" b="1" dirty="0" err="1"/>
              <a:t>к.э.н</a:t>
            </a:r>
            <a:r>
              <a:rPr lang="ru-RU" sz="1400" b="1" dirty="0"/>
              <a:t>. Перспективы российской экономики и Евразийского экономического союза</a:t>
            </a:r>
          </a:p>
          <a:p>
            <a:pPr>
              <a:defRPr/>
            </a:pPr>
            <a:r>
              <a:rPr lang="ru-RU" sz="1400" dirty="0"/>
              <a:t>Департамент макроэкономической политики Евразийской экономической комиссии. Минск, 5 ноября 2014 г. </a:t>
            </a:r>
            <a:r>
              <a:rPr lang="en-US" sz="1400" dirty="0"/>
              <a:t>http://kef.research.by/webroot/delivery/files/KEF-2014_conference20141105r_Lipin.pdf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7720013" cy="51435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Декомпозиция ВВП Польши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/>
              <a:t>http://www.mg.gov.pl/files/upload/8436/2q2014_pol.pdf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6435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77288" cy="68580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</a:t>
            </a:r>
            <a:r>
              <a:rPr lang="ru-RU" sz="2200" dirty="0"/>
              <a:t>. ВВП по добавленной стоимости (со стороны предложения)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7C9B3CE1-4049-4A55-84FF-0B89052110B5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4750" y="4143375"/>
            <a:ext cx="2786063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Правительство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75" y="2143125"/>
            <a:ext cx="2357438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  <a:latin typeface="Times New Roman" pitchFamily="18" charset="0"/>
                <a:cs typeface="Times New Roman" pitchFamily="18" charset="0"/>
              </a:rPr>
              <a:t>Рынок товаров и услуг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3688" y="4143375"/>
            <a:ext cx="2357437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Предприятия</a:t>
            </a:r>
          </a:p>
        </p:txBody>
      </p:sp>
      <p:cxnSp>
        <p:nvCxnSpPr>
          <p:cNvPr id="67" name="Соединительная линия уступом 66"/>
          <p:cNvCxnSpPr/>
          <p:nvPr/>
        </p:nvCxnSpPr>
        <p:spPr>
          <a:xfrm rot="10800000">
            <a:off x="5929313" y="2571750"/>
            <a:ext cx="2571750" cy="1500188"/>
          </a:xfrm>
          <a:prstGeom prst="bentConnector3">
            <a:avLst>
              <a:gd name="adj1" fmla="val 801"/>
            </a:avLst>
          </a:prstGeom>
          <a:ln w="11938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/>
          <p:cNvCxnSpPr/>
          <p:nvPr/>
        </p:nvCxnSpPr>
        <p:spPr>
          <a:xfrm rot="16200000" flipV="1">
            <a:off x="5607844" y="3393281"/>
            <a:ext cx="1143000" cy="357188"/>
          </a:xfrm>
          <a:prstGeom prst="bentConnector3">
            <a:avLst>
              <a:gd name="adj1" fmla="val 99697"/>
            </a:avLst>
          </a:prstGeom>
          <a:ln w="762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единительная линия 322"/>
          <p:cNvCxnSpPr/>
          <p:nvPr/>
        </p:nvCxnSpPr>
        <p:spPr>
          <a:xfrm>
            <a:off x="3000375" y="2857500"/>
            <a:ext cx="571500" cy="1588"/>
          </a:xfrm>
          <a:prstGeom prst="line">
            <a:avLst/>
          </a:prstGeom>
          <a:ln w="711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rot="5400000">
            <a:off x="1606550" y="4251325"/>
            <a:ext cx="2787650" cy="0"/>
          </a:xfrm>
          <a:prstGeom prst="line">
            <a:avLst/>
          </a:prstGeom>
          <a:ln w="711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/>
          <p:cNvCxnSpPr/>
          <p:nvPr/>
        </p:nvCxnSpPr>
        <p:spPr>
          <a:xfrm>
            <a:off x="3000375" y="5643563"/>
            <a:ext cx="5572125" cy="1587"/>
          </a:xfrm>
          <a:prstGeom prst="line">
            <a:avLst/>
          </a:prstGeom>
          <a:ln w="711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 стрелкой 333"/>
          <p:cNvCxnSpPr/>
          <p:nvPr/>
        </p:nvCxnSpPr>
        <p:spPr>
          <a:xfrm rot="5400000" flipH="1" flipV="1">
            <a:off x="8323262" y="5392738"/>
            <a:ext cx="500063" cy="1588"/>
          </a:xfrm>
          <a:prstGeom prst="straightConnector1">
            <a:avLst/>
          </a:prstGeom>
          <a:ln w="7112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Соединительная линия уступом 338"/>
          <p:cNvCxnSpPr/>
          <p:nvPr/>
        </p:nvCxnSpPr>
        <p:spPr>
          <a:xfrm rot="10800000">
            <a:off x="1571625" y="2500313"/>
            <a:ext cx="2000250" cy="0"/>
          </a:xfrm>
          <a:prstGeom prst="bentConnector3">
            <a:avLst>
              <a:gd name="adj1" fmla="val 50000"/>
            </a:avLst>
          </a:prstGeom>
          <a:ln w="5588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TextBox 361"/>
          <p:cNvSpPr txBox="1">
            <a:spLocks noChangeArrowheads="1"/>
          </p:cNvSpPr>
          <p:nvPr/>
        </p:nvSpPr>
        <p:spPr bwMode="auto">
          <a:xfrm>
            <a:off x="6500813" y="2071688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sz="2000">
                <a:latin typeface="Calibri" panose="020F0502020204030204" pitchFamily="34" charset="0"/>
              </a:rPr>
              <a:t>Y</a:t>
            </a:r>
            <a:r>
              <a:rPr lang="ru-RU" sz="2000">
                <a:latin typeface="Calibri" panose="020F0502020204030204" pitchFamily="34" charset="0"/>
              </a:rPr>
              <a:t> (или </a:t>
            </a:r>
            <a:r>
              <a:rPr lang="en-US" sz="2000">
                <a:latin typeface="Calibri" panose="020F0502020204030204" pitchFamily="34" charset="0"/>
              </a:rPr>
              <a:t>GVA)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66" name="TextBox 365"/>
          <p:cNvSpPr txBox="1">
            <a:spLocks noChangeArrowheads="1"/>
          </p:cNvSpPr>
          <p:nvPr/>
        </p:nvSpPr>
        <p:spPr bwMode="auto">
          <a:xfrm rot="5400000">
            <a:off x="6129337" y="3371851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T</a:t>
            </a:r>
            <a:r>
              <a:rPr lang="en-US" sz="2000" baseline="-25000">
                <a:latin typeface="Calibri" panose="020F0502020204030204" pitchFamily="34" charset="0"/>
              </a:rPr>
              <a:t>products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73" name="TextBox 372"/>
          <p:cNvSpPr txBox="1">
            <a:spLocks noChangeArrowheads="1"/>
          </p:cNvSpPr>
          <p:nvPr/>
        </p:nvSpPr>
        <p:spPr bwMode="auto">
          <a:xfrm>
            <a:off x="2357438" y="2428875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C</a:t>
            </a:r>
            <a:r>
              <a:rPr lang="en-US" sz="2000" baseline="-25000">
                <a:latin typeface="Calibri" panose="020F0502020204030204" pitchFamily="34" charset="0"/>
              </a:rPr>
              <a:t>intermediate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74" name="TextBox 373"/>
          <p:cNvSpPr txBox="1">
            <a:spLocks noChangeArrowheads="1"/>
          </p:cNvSpPr>
          <p:nvPr/>
        </p:nvSpPr>
        <p:spPr bwMode="auto">
          <a:xfrm>
            <a:off x="0" y="1357313"/>
            <a:ext cx="4786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GDP = (C</a:t>
            </a:r>
            <a:r>
              <a:rPr lang="en-US" sz="2000" baseline="-25000">
                <a:latin typeface="Calibri" panose="020F0502020204030204" pitchFamily="34" charset="0"/>
              </a:rPr>
              <a:t>final</a:t>
            </a:r>
            <a:r>
              <a:rPr lang="en-US" sz="2000">
                <a:latin typeface="Calibri" panose="020F0502020204030204" pitchFamily="34" charset="0"/>
              </a:rPr>
              <a:t> + GA + A</a:t>
            </a:r>
            <a:r>
              <a:rPr lang="en-US" sz="2000" baseline="-25000">
                <a:latin typeface="Calibri" panose="020F0502020204030204" pitchFamily="34" charset="0"/>
              </a:rPr>
              <a:t>circulating</a:t>
            </a:r>
            <a:r>
              <a:rPr lang="en-US" sz="2000" b="1" baseline="-250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>
                <a:latin typeface="Calibri" panose="020F0502020204030204" pitchFamily="34" charset="0"/>
              </a:rPr>
              <a:t>+ (X – IM))</a:t>
            </a:r>
            <a:endParaRPr lang="ru-RU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2075" name="TextBox 376"/>
          <p:cNvSpPr txBox="1">
            <a:spLocks noChangeArrowheads="1"/>
          </p:cNvSpPr>
          <p:nvPr/>
        </p:nvSpPr>
        <p:spPr bwMode="auto">
          <a:xfrm>
            <a:off x="0" y="0"/>
            <a:ext cx="6429375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Счет 2</a:t>
            </a:r>
            <a:r>
              <a:rPr lang="en-US" sz="2800" b="1" dirty="0">
                <a:latin typeface="+mn-lt"/>
              </a:rPr>
              <a:t>. </a:t>
            </a:r>
            <a:r>
              <a:rPr lang="ru-RU" sz="2800" b="1" dirty="0">
                <a:latin typeface="+mn-lt"/>
              </a:rPr>
              <a:t>Счет производства</a:t>
            </a:r>
          </a:p>
          <a:p>
            <a:pPr eaLnBrk="1" hangingPunct="1">
              <a:defRPr/>
            </a:pPr>
            <a:endParaRPr lang="ru-RU" dirty="0">
              <a:latin typeface="Calibri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71500" y="1785938"/>
            <a:ext cx="1857375" cy="642937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643188" y="2071688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GDP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200" kern="0" dirty="0">
                <a:latin typeface="+mn-lt"/>
              </a:rPr>
              <a:t>Источник: </a:t>
            </a:r>
            <a:r>
              <a:rPr lang="ru-RU" sz="1200" dirty="0">
                <a:latin typeface="+mn-lt"/>
                <a:cs typeface="Tahoma" pitchFamily="34" charset="0"/>
              </a:rPr>
              <a:t>Разработка автора</a:t>
            </a:r>
            <a:endParaRPr lang="ru-RU" sz="1200" b="1" kern="0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build="p"/>
      <p:bldP spid="366" grpId="0" build="p"/>
      <p:bldP spid="373" grpId="0" build="p"/>
      <p:bldP spid="374" grpId="0" build="p"/>
      <p:bldP spid="4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ВВП по добавленной стоимости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(ВВП, рассчитанный производственным методом)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rgbClr val="FFFF00"/>
          </a:solidFill>
        </p:spPr>
        <p:txBody>
          <a:bodyPr/>
          <a:lstStyle/>
          <a:p>
            <a:pPr algn="ctr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200" b="1" dirty="0" smtClean="0">
                <a:solidFill>
                  <a:srgbClr val="6600CC"/>
                </a:solidFill>
              </a:rPr>
              <a:t>GDP</a:t>
            </a:r>
            <a:r>
              <a:rPr lang="ru-RU" sz="3200" b="1" dirty="0" smtClean="0">
                <a:solidFill>
                  <a:srgbClr val="6600CC"/>
                </a:solidFill>
              </a:rPr>
              <a:t> = </a:t>
            </a:r>
            <a:r>
              <a:rPr lang="en-US" sz="3200" b="1" dirty="0" smtClean="0">
                <a:solidFill>
                  <a:srgbClr val="6600CC"/>
                </a:solidFill>
              </a:rPr>
              <a:t>GVA </a:t>
            </a:r>
            <a:r>
              <a:rPr lang="ru-RU" sz="3200" b="1" dirty="0" smtClean="0">
                <a:solidFill>
                  <a:srgbClr val="6600CC"/>
                </a:solidFill>
              </a:rPr>
              <a:t>+ </a:t>
            </a:r>
            <a:r>
              <a:rPr lang="en-US" sz="3200" b="1" dirty="0" err="1" smtClean="0">
                <a:solidFill>
                  <a:srgbClr val="6600CC"/>
                </a:solidFill>
              </a:rPr>
              <a:t>NT</a:t>
            </a:r>
            <a:r>
              <a:rPr lang="en-US" sz="1600" b="1" dirty="0" err="1" smtClean="0">
                <a:solidFill>
                  <a:srgbClr val="6600CC"/>
                </a:solidFill>
              </a:rPr>
              <a:t>product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GDP </a:t>
            </a:r>
            <a:r>
              <a:rPr lang="ru-RU" sz="2000" b="1" dirty="0">
                <a:solidFill>
                  <a:srgbClr val="C00000"/>
                </a:solidFill>
              </a:rPr>
              <a:t>– Валовой внутренний продукт (</a:t>
            </a:r>
            <a:r>
              <a:rPr lang="en-US" sz="2000" b="1" dirty="0">
                <a:solidFill>
                  <a:srgbClr val="C00000"/>
                </a:solidFill>
              </a:rPr>
              <a:t>Gross domestic product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>
                <a:solidFill>
                  <a:srgbClr val="C00000"/>
                </a:solidFill>
              </a:rPr>
              <a:t>GDP)</a:t>
            </a:r>
            <a:r>
              <a:rPr lang="ru-RU" sz="2000" b="1" dirty="0">
                <a:solidFill>
                  <a:srgbClr val="C00000"/>
                </a:solidFill>
              </a:rPr>
              <a:t>;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GVA – </a:t>
            </a:r>
            <a:r>
              <a:rPr lang="ru-RU" sz="2000" b="1" dirty="0" smtClean="0">
                <a:solidFill>
                  <a:srgbClr val="C00000"/>
                </a:solidFill>
              </a:rPr>
              <a:t>валовая добавленная стоимость (</a:t>
            </a:r>
            <a:r>
              <a:rPr lang="en-US" sz="2000" b="1" dirty="0">
                <a:solidFill>
                  <a:srgbClr val="C00000"/>
                </a:solidFill>
              </a:rPr>
              <a:t>gross value </a:t>
            </a:r>
            <a:r>
              <a:rPr lang="en-US" sz="2000" b="1" dirty="0" smtClean="0">
                <a:solidFill>
                  <a:srgbClr val="C00000"/>
                </a:solidFill>
              </a:rPr>
              <a:t>added</a:t>
            </a:r>
            <a:r>
              <a:rPr lang="ru-RU" sz="2000" b="1" dirty="0" smtClean="0">
                <a:solidFill>
                  <a:srgbClr val="C00000"/>
                </a:solidFill>
              </a:rPr>
              <a:t>) по отраслям (видам экономической деятельности)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NT</a:t>
            </a:r>
            <a:r>
              <a:rPr lang="en-US" sz="1200" b="1" dirty="0" err="1" smtClean="0">
                <a:solidFill>
                  <a:srgbClr val="C00000"/>
                </a:solidFill>
              </a:rPr>
              <a:t>product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– чистые налоги на продукты.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   ВВП </a:t>
            </a:r>
            <a:r>
              <a:rPr lang="ru-RU" sz="2200" dirty="0">
                <a:solidFill>
                  <a:srgbClr val="C00000"/>
                </a:solidFill>
              </a:rPr>
              <a:t>по этому способу рассчитывается следующим образом. Сначала </a:t>
            </a:r>
            <a:r>
              <a:rPr lang="ru-RU" sz="2200" dirty="0" smtClean="0">
                <a:solidFill>
                  <a:srgbClr val="C00000"/>
                </a:solidFill>
              </a:rPr>
              <a:t>суммируются </a:t>
            </a:r>
            <a:r>
              <a:rPr lang="ru-RU" sz="2200" dirty="0">
                <a:solidFill>
                  <a:srgbClr val="C00000"/>
                </a:solidFill>
              </a:rPr>
              <a:t>добавленные стоимости, созданные в разных отраслях (видах экономической деятельности). Затем к этой сумме добавляются чистые налоги на продукты по всей национальной экономике.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ru-RU" sz="1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11049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Поквартальный ВВП по добавленной стоимости (Белстат называет его ВВП, рассчитанный производственным методом) в текущих и постоянных ценах приведен на сайте </a:t>
            </a:r>
            <a:r>
              <a:rPr lang="ru-RU" sz="1800" b="0" dirty="0" err="1" smtClean="0">
                <a:solidFill>
                  <a:srgbClr val="C00000"/>
                </a:solidFill>
                <a:latin typeface="+mn-lt"/>
              </a:rPr>
              <a:t>Белстата</a:t>
            </a: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. В разбивке по 20 видам экономической деятельности.</a:t>
            </a:r>
            <a:endParaRPr lang="ru-RU" sz="1800" b="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C2A2FA37-2616-4F99-AC51-ED88D542B811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http://www.belstat.gov.by/ofitsialnaya-statistika/ssrd-mvf_2/natsionalnaya-stranitsa-svodnyh-dannyh/vvp-rasschitannyi-proizvodstvennym-metodom/2014-god/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482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011238"/>
            <a:ext cx="58912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803525"/>
            <a:ext cx="578326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402D05F4-978E-407B-9F04-33447E277748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http://www.belstat.gov.by/ofitsialnaya-statistika/ssrd-mvf_2/natsionalnaya-stranitsa-svodnyh-dannyh/vvp-rasschitannyi-proizvodstvennym-metodom/2014-god/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59658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800225"/>
            <a:ext cx="585152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10495E5B-3883-468C-B5BE-4F712391A2DB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http://www.belstat.gov.by/ofitsialnaya-statistika/ssrd-mvf_2/natsionalnaya-stranitsa-svodnyh-dannyh/vvp-rasschitannyi-proizvodstvennym-metodom/2014-god/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59658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817688"/>
            <a:ext cx="5854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52737"/>
          </a:xfrm>
          <a:solidFill>
            <a:srgbClr val="FF6699"/>
          </a:solidFill>
        </p:spPr>
        <p:txBody>
          <a:bodyPr/>
          <a:lstStyle/>
          <a:p>
            <a:pPr algn="l"/>
            <a:r>
              <a:rPr lang="ru-RU" sz="2000" dirty="0" smtClean="0"/>
              <a:t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</a:t>
            </a:r>
            <a:r>
              <a:rPr lang="en-US" sz="2000" dirty="0" err="1" smtClean="0"/>
              <a:t>s.a.</a:t>
            </a:r>
            <a:r>
              <a:rPr lang="en-US" sz="2000" dirty="0" smtClean="0"/>
              <a:t>, </a:t>
            </a:r>
            <a:r>
              <a:rPr lang="en-US" sz="2000" dirty="0" err="1" smtClean="0"/>
              <a:t>MoM</a:t>
            </a:r>
            <a:r>
              <a:rPr lang="en-US" sz="2000" dirty="0" smtClean="0"/>
              <a:t>,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700" y="6597352"/>
            <a:ext cx="9131300" cy="260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Источник: </a:t>
            </a:r>
            <a:r>
              <a:rPr lang="en-US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Macrocenter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по данным </a:t>
            </a:r>
            <a:r>
              <a:rPr lang="ru-RU" sz="1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Белстата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066452"/>
            <a:ext cx="8945555" cy="55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Математическая запись ВВП (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GDP)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6143625"/>
          </a:xfrm>
          <a:solidFill>
            <a:srgbClr val="FFFF00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1. </a:t>
            </a:r>
            <a:r>
              <a:rPr lang="en-US" sz="3600" b="1" dirty="0" smtClean="0">
                <a:solidFill>
                  <a:srgbClr val="C00000"/>
                </a:solidFill>
              </a:rPr>
              <a:t>Y + IM = C + X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Ресурсы (</a:t>
            </a:r>
            <a:r>
              <a:rPr lang="en-US" sz="2400" dirty="0" smtClean="0">
                <a:solidFill>
                  <a:srgbClr val="002060"/>
                </a:solidFill>
              </a:rPr>
              <a:t>Y + IM) = </a:t>
            </a:r>
            <a:r>
              <a:rPr lang="ru-RU" sz="2400" dirty="0" smtClean="0">
                <a:solidFill>
                  <a:srgbClr val="002060"/>
                </a:solidFill>
              </a:rPr>
              <a:t>Использование (</a:t>
            </a:r>
            <a:r>
              <a:rPr lang="en-US" sz="2400" dirty="0" smtClean="0">
                <a:solidFill>
                  <a:srgbClr val="002060"/>
                </a:solidFill>
              </a:rPr>
              <a:t>C + X)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2. </a:t>
            </a:r>
            <a:r>
              <a:rPr lang="en-US" b="1" dirty="0" smtClean="0">
                <a:solidFill>
                  <a:srgbClr val="C00000"/>
                </a:solidFill>
              </a:rPr>
              <a:t>Y + IM </a:t>
            </a:r>
            <a:r>
              <a:rPr lang="ru-RU" b="1" dirty="0" smtClean="0">
                <a:solidFill>
                  <a:srgbClr val="C00000"/>
                </a:solidFill>
              </a:rPr>
              <a:t>+ (</a:t>
            </a:r>
            <a:r>
              <a:rPr lang="en-US" b="1" dirty="0" err="1" smtClean="0">
                <a:solidFill>
                  <a:srgbClr val="C0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</a:rPr>
              <a:t>S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=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= </a:t>
            </a:r>
            <a:r>
              <a:rPr lang="en-US" b="1" dirty="0" err="1" smtClean="0">
                <a:solidFill>
                  <a:srgbClr val="C00000"/>
                </a:solidFill>
              </a:rPr>
              <a:t>C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intermediate</a:t>
            </a:r>
            <a:r>
              <a:rPr lang="en-US" b="1" dirty="0" smtClean="0">
                <a:solidFill>
                  <a:srgbClr val="C00000"/>
                </a:solidFill>
              </a:rPr>
              <a:t> + </a:t>
            </a:r>
            <a:r>
              <a:rPr lang="en-US" b="1" dirty="0" err="1" smtClean="0">
                <a:solidFill>
                  <a:srgbClr val="C00000"/>
                </a:solidFill>
              </a:rPr>
              <a:t>C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final</a:t>
            </a:r>
            <a:r>
              <a:rPr lang="en-US" baseline="-25000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+ GA</a:t>
            </a:r>
            <a:r>
              <a:rPr lang="ru-RU" b="1" dirty="0" smtClean="0">
                <a:solidFill>
                  <a:srgbClr val="C00000"/>
                </a:solidFill>
              </a:rPr>
              <a:t> + </a:t>
            </a:r>
            <a:r>
              <a:rPr lang="en-US" b="1" dirty="0" err="1" smtClean="0">
                <a:solidFill>
                  <a:srgbClr val="C0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circulating</a:t>
            </a:r>
            <a:r>
              <a:rPr lang="en-US" b="1" baseline="-25000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+</a:t>
            </a:r>
            <a:r>
              <a:rPr lang="ru-RU" b="1" baseline="-25000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Х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3. </a:t>
            </a:r>
            <a:r>
              <a:rPr lang="en-US" sz="2000" b="1" dirty="0" smtClean="0">
                <a:solidFill>
                  <a:srgbClr val="C00000"/>
                </a:solidFill>
              </a:rPr>
              <a:t>Y + </a:t>
            </a:r>
            <a:r>
              <a:rPr lang="en-US" sz="2000" b="1" dirty="0" err="1" smtClean="0">
                <a:solidFill>
                  <a:srgbClr val="C00000"/>
                </a:solidFill>
              </a:rPr>
              <a:t>NT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en-US" sz="2000" b="1" dirty="0" smtClean="0">
                <a:solidFill>
                  <a:srgbClr val="C00000"/>
                </a:solidFill>
              </a:rPr>
              <a:t> = </a:t>
            </a:r>
            <a:r>
              <a:rPr lang="en-US" sz="2000" b="1" dirty="0" err="1" smtClean="0">
                <a:solidFill>
                  <a:srgbClr val="C00000"/>
                </a:solidFill>
              </a:rPr>
              <a:t>C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intermediate</a:t>
            </a:r>
            <a:r>
              <a:rPr lang="en-US" sz="2000" b="1" dirty="0" smtClean="0">
                <a:solidFill>
                  <a:srgbClr val="C00000"/>
                </a:solidFill>
              </a:rPr>
              <a:t> + </a:t>
            </a:r>
            <a:r>
              <a:rPr lang="en-US" sz="2000" b="1" dirty="0" err="1" smtClean="0">
                <a:solidFill>
                  <a:srgbClr val="C00000"/>
                </a:solidFill>
              </a:rPr>
              <a:t>C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final</a:t>
            </a:r>
            <a:r>
              <a:rPr lang="en-US" sz="2000" baseline="-25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+ GA</a:t>
            </a:r>
            <a:r>
              <a:rPr lang="ru-RU" sz="2000" b="1" dirty="0" smtClean="0">
                <a:solidFill>
                  <a:srgbClr val="C00000"/>
                </a:solidFill>
              </a:rPr>
              <a:t> + </a:t>
            </a:r>
            <a:r>
              <a:rPr lang="en-US" sz="2000" b="1" dirty="0" err="1" smtClean="0">
                <a:solidFill>
                  <a:srgbClr val="C00000"/>
                </a:solidFill>
              </a:rPr>
              <a:t>A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circulating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+</a:t>
            </a:r>
            <a:r>
              <a:rPr lang="ru-RU" sz="20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Х</a:t>
            </a:r>
            <a:r>
              <a:rPr lang="en-US" sz="2000" b="1" dirty="0" smtClean="0">
                <a:solidFill>
                  <a:srgbClr val="C00000"/>
                </a:solidFill>
              </a:rPr>
              <a:t> - IM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3. </a:t>
            </a:r>
            <a:r>
              <a:rPr lang="en-US" sz="3200" b="1" dirty="0" smtClean="0">
                <a:solidFill>
                  <a:srgbClr val="C00000"/>
                </a:solidFill>
              </a:rPr>
              <a:t>GDP = Y*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C00000"/>
                </a:solidFill>
              </a:rPr>
              <a:t>intermediate</a:t>
            </a:r>
            <a:endParaRPr lang="en-US" sz="3200" b="1" baseline="-25000" dirty="0" smtClean="0">
              <a:solidFill>
                <a:srgbClr val="C00000"/>
              </a:solidFill>
            </a:endParaRPr>
          </a:p>
          <a:p>
            <a:pPr algn="ctr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4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smtClean="0">
                <a:solidFill>
                  <a:srgbClr val="C00000"/>
                </a:solidFill>
              </a:rPr>
              <a:t>GDP = W </a:t>
            </a:r>
            <a:r>
              <a:rPr lang="ru-RU" sz="3200" b="1" dirty="0" smtClean="0">
                <a:solidFill>
                  <a:srgbClr val="C00000"/>
                </a:solidFill>
              </a:rPr>
              <a:t>+ (</a:t>
            </a:r>
            <a:r>
              <a:rPr lang="en-US" sz="3200" b="1" dirty="0" smtClean="0">
                <a:solidFill>
                  <a:srgbClr val="C00000"/>
                </a:solidFill>
              </a:rPr>
              <a:t>T</a:t>
            </a:r>
            <a:r>
              <a:rPr lang="ru-RU" sz="3200" b="1" dirty="0" smtClean="0">
                <a:solidFill>
                  <a:srgbClr val="C00000"/>
                </a:solidFill>
              </a:rPr>
              <a:t>*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products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</a:rPr>
              <a:t>S</a:t>
            </a:r>
            <a:r>
              <a:rPr lang="en-US" sz="3200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ru-RU" sz="3200" b="1" dirty="0" smtClean="0">
                <a:solidFill>
                  <a:srgbClr val="C00000"/>
                </a:solidFill>
              </a:rPr>
              <a:t>) + </a:t>
            </a:r>
            <a:r>
              <a:rPr lang="en-US" sz="3200" b="1" dirty="0" smtClean="0">
                <a:solidFill>
                  <a:srgbClr val="C00000"/>
                </a:solidFill>
              </a:rPr>
              <a:t>Pr</a:t>
            </a:r>
            <a:endParaRPr lang="en-US" sz="3200" b="1" baseline="-25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7858125" y="3429001"/>
            <a:ext cx="428625" cy="85725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3813" y="4143375"/>
            <a:ext cx="785812" cy="2857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/>
              <a:t>NX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4857750"/>
            <a:ext cx="1143000" cy="4286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GDP</a:t>
            </a:r>
            <a:endParaRPr lang="ru-RU" dirty="0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6572250" y="2571751"/>
            <a:ext cx="428625" cy="400050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1750219" y="3178969"/>
            <a:ext cx="428625" cy="1643063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25" y="4357688"/>
            <a:ext cx="785813" cy="2857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/>
              <a:t>Y*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52737"/>
          </a:xfrm>
          <a:solidFill>
            <a:srgbClr val="FF6699"/>
          </a:solidFill>
        </p:spPr>
        <p:txBody>
          <a:bodyPr/>
          <a:lstStyle/>
          <a:p>
            <a:pPr algn="l"/>
            <a:r>
              <a:rPr lang="ru-RU" sz="2000" dirty="0" smtClean="0"/>
              <a:t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</a:t>
            </a:r>
            <a:r>
              <a:rPr lang="en-US" sz="2000" dirty="0" err="1" smtClean="0"/>
              <a:t>s.a.</a:t>
            </a:r>
            <a:r>
              <a:rPr lang="en-US" sz="2000" dirty="0" smtClean="0"/>
              <a:t>, </a:t>
            </a:r>
            <a:r>
              <a:rPr lang="en-US" sz="2000" dirty="0" err="1" smtClean="0"/>
              <a:t>MoM</a:t>
            </a:r>
            <a:r>
              <a:rPr lang="en-US" sz="2000" dirty="0" smtClean="0"/>
              <a:t>,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700" y="6597352"/>
            <a:ext cx="9131300" cy="260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Источник: </a:t>
            </a:r>
            <a:r>
              <a:rPr lang="en-US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Macrocenter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по данным </a:t>
            </a:r>
            <a:r>
              <a:rPr lang="ru-RU" sz="1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Белстата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17" y="3929880"/>
            <a:ext cx="9048948" cy="2667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85" y="1673226"/>
            <a:ext cx="8772450" cy="23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52737"/>
          </a:xfrm>
          <a:solidFill>
            <a:srgbClr val="FF6699"/>
          </a:solidFill>
        </p:spPr>
        <p:txBody>
          <a:bodyPr/>
          <a:lstStyle/>
          <a:p>
            <a:pPr algn="l"/>
            <a:r>
              <a:rPr lang="ru-RU" sz="2000" dirty="0" smtClean="0"/>
              <a:t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</a:t>
            </a:r>
            <a:r>
              <a:rPr lang="en-US" sz="2000" dirty="0" err="1" smtClean="0"/>
              <a:t>s.a.</a:t>
            </a:r>
            <a:r>
              <a:rPr lang="en-US" sz="2000" dirty="0" smtClean="0"/>
              <a:t>, </a:t>
            </a:r>
            <a:r>
              <a:rPr lang="en-US" sz="2000" dirty="0" err="1" smtClean="0"/>
              <a:t>MoM</a:t>
            </a:r>
            <a:r>
              <a:rPr lang="en-US" sz="2000" dirty="0" smtClean="0"/>
              <a:t>,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700" y="6597352"/>
            <a:ext cx="9131300" cy="260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Источник: </a:t>
            </a:r>
            <a:r>
              <a:rPr lang="en-US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Macrocenter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по данным </a:t>
            </a:r>
            <a:r>
              <a:rPr lang="ru-RU" sz="1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Белстата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124744"/>
            <a:ext cx="91313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52737"/>
          </a:xfrm>
          <a:solidFill>
            <a:srgbClr val="FF6699"/>
          </a:solidFill>
        </p:spPr>
        <p:txBody>
          <a:bodyPr/>
          <a:lstStyle/>
          <a:p>
            <a:pPr algn="l"/>
            <a:r>
              <a:rPr lang="ru-RU" sz="2000" dirty="0" smtClean="0"/>
              <a:t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</a:t>
            </a:r>
            <a:r>
              <a:rPr lang="en-US" sz="2000" dirty="0" err="1" smtClean="0"/>
              <a:t>s.a.</a:t>
            </a:r>
            <a:r>
              <a:rPr lang="en-US" sz="2000" dirty="0" smtClean="0"/>
              <a:t>, </a:t>
            </a:r>
            <a:r>
              <a:rPr lang="en-US" sz="2000" dirty="0" err="1" smtClean="0"/>
              <a:t>MoM</a:t>
            </a:r>
            <a:r>
              <a:rPr lang="en-US" sz="2000" dirty="0" smtClean="0"/>
              <a:t>,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00" y="6597352"/>
            <a:ext cx="9131300" cy="260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Источник: </a:t>
            </a:r>
            <a:r>
              <a:rPr lang="en-US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Macrocenter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по данным </a:t>
            </a:r>
            <a:r>
              <a:rPr lang="ru-RU" sz="1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Белстата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078260"/>
            <a:ext cx="9131300" cy="55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52737"/>
          </a:xfrm>
          <a:solidFill>
            <a:srgbClr val="FF6699"/>
          </a:solidFill>
        </p:spPr>
        <p:txBody>
          <a:bodyPr/>
          <a:lstStyle/>
          <a:p>
            <a:pPr algn="l"/>
            <a:r>
              <a:rPr lang="ru-RU" sz="2000" dirty="0" smtClean="0"/>
              <a:t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</a:t>
            </a:r>
            <a:r>
              <a:rPr lang="en-US" sz="2000" dirty="0" err="1" smtClean="0"/>
              <a:t>s.a.</a:t>
            </a:r>
            <a:r>
              <a:rPr lang="en-US" sz="2000" dirty="0" smtClean="0"/>
              <a:t>, </a:t>
            </a:r>
            <a:r>
              <a:rPr lang="en-US" sz="2000" dirty="0" err="1" smtClean="0"/>
              <a:t>MoM</a:t>
            </a:r>
            <a:r>
              <a:rPr lang="en-US" sz="2000" dirty="0" smtClean="0"/>
              <a:t>,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700" y="6597352"/>
            <a:ext cx="9131300" cy="260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Источник: </a:t>
            </a:r>
            <a:r>
              <a:rPr lang="en-US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Macrocenter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по данным </a:t>
            </a:r>
            <a:r>
              <a:rPr lang="ru-RU" sz="1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Белстата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115938"/>
            <a:ext cx="91678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58001"/>
          </a:xfrm>
          <a:solidFill>
            <a:srgbClr val="FF6699"/>
          </a:solidFill>
        </p:spPr>
        <p:txBody>
          <a:bodyPr/>
          <a:lstStyle/>
          <a:p>
            <a:pPr algn="l"/>
            <a:r>
              <a:rPr lang="ru-RU" sz="2000" dirty="0" smtClean="0"/>
              <a:t>Вывод: В третьем квартале 2017 г. реальная валовая добавленная стоимость (ВДС) снижалась в 7 из 20 отраслей – в сфере административных услуг (-5,5%), </a:t>
            </a:r>
            <a:r>
              <a:rPr lang="ru-RU" sz="2000" dirty="0" err="1" smtClean="0"/>
              <a:t>госуправлении</a:t>
            </a:r>
            <a:r>
              <a:rPr lang="ru-RU" sz="2000" dirty="0" smtClean="0"/>
              <a:t> (-2,4%), в сфере отдыха, спорта, развлечения (-1,4%), в снабжении электроэнергией (-1,3%), строительстве (-0,5%), образовании (-0,5%), услуги по временному проживанию и питанию (-0,2%),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Снижение реальной ВДС в сфере госуправления и в сфере административных услуг скорее всего последствия ранее проведенной оптимизации (сокращения) кадров.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Примечание. Тесты показали, что в 18-ти из 20-ти отраслей имеется сезонность. Сезонность отсутствует только в сфере </a:t>
            </a:r>
            <a:r>
              <a:rPr lang="ru-RU" sz="2000" dirty="0" err="1" smtClean="0"/>
              <a:t>госуправлении</a:t>
            </a:r>
            <a:r>
              <a:rPr lang="ru-RU" sz="2000" dirty="0" smtClean="0"/>
              <a:t> и в сфере финансовой и страховой деятельности. Сезонность была сглажена с помощью инструмента </a:t>
            </a:r>
            <a:r>
              <a:rPr lang="en-US" sz="2000" dirty="0" smtClean="0"/>
              <a:t>TRAMO/SEATS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15652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Годовой ВВП по добавленной стоимости в текущих ценах приведен на сайте </a:t>
            </a:r>
            <a:r>
              <a:rPr lang="ru-RU" sz="1800" b="0" dirty="0" err="1" smtClean="0">
                <a:solidFill>
                  <a:srgbClr val="C00000"/>
                </a:solidFill>
                <a:latin typeface="+mn-lt"/>
              </a:rPr>
              <a:t>Белстата</a:t>
            </a: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 в межотраслевом балансе (в </a:t>
            </a:r>
            <a:r>
              <a:rPr lang="ru-RU" sz="1800" b="0" dirty="0" err="1" smtClean="0">
                <a:solidFill>
                  <a:srgbClr val="C00000"/>
                </a:solidFill>
                <a:latin typeface="+mn-lt"/>
              </a:rPr>
              <a:t>статсборнике</a:t>
            </a:r>
            <a:r>
              <a:rPr lang="en-US" sz="1800" b="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«система таблиц «Затраты-Выпуск» Республики Беларусь). В мае 2017 году были изданы данные за 2015 год (то есть данные публикуются спустя 16 месяцев после окончания года). Данные приводятся по 31 виду экономической деятельности согласно классификатора ОКЭД. </a:t>
            </a:r>
            <a:endParaRPr lang="ru-RU" sz="1800" b="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A62A429B-4E33-4AEA-BAE8-42994DAB41D2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http://www.belstat.gov.by/ofitsialnaya-statistika/publications/izdania/public_bulletin/index_7371/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789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565275"/>
            <a:ext cx="6494463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2000" dirty="0" smtClean="0"/>
              <a:t>Модель «Затраты-Выпуск»</a:t>
            </a:r>
            <a:r>
              <a:rPr lang="en-US" sz="2000" dirty="0" smtClean="0"/>
              <a:t> </a:t>
            </a:r>
            <a:r>
              <a:rPr lang="ru-RU" sz="2000" dirty="0" err="1" smtClean="0"/>
              <a:t>пл</a:t>
            </a:r>
            <a:r>
              <a:rPr lang="ru-RU" sz="2000" dirty="0" smtClean="0"/>
              <a:t> данным </a:t>
            </a:r>
            <a:r>
              <a:rPr lang="ru-RU" sz="2000" dirty="0" err="1" smtClean="0"/>
              <a:t>Белстата</a:t>
            </a:r>
            <a:r>
              <a:rPr lang="ru-RU" sz="2000" dirty="0" smtClean="0"/>
              <a:t> за 2015 год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8027988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484438" y="5805488"/>
            <a:ext cx="503237" cy="4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76825" y="2205038"/>
            <a:ext cx="503238" cy="4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059488"/>
            <a:ext cx="4606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GDP=</a:t>
            </a:r>
            <a:r>
              <a:rPr lang="ru-RU" dirty="0"/>
              <a:t>779,6+119,52=899,12</a:t>
            </a:r>
            <a:r>
              <a:rPr lang="en-US" dirty="0"/>
              <a:t> </a:t>
            </a:r>
            <a:r>
              <a:rPr lang="ru-RU" dirty="0"/>
              <a:t>трлн. </a:t>
            </a:r>
            <a:r>
              <a:rPr lang="en-US" dirty="0"/>
              <a:t>BYR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843213" y="3860800"/>
            <a:ext cx="3241675" cy="2198688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843213" y="5589588"/>
            <a:ext cx="4321175" cy="469900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542088"/>
            <a:ext cx="9144000" cy="3063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Ежемесячный доклад 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№12. 2017 г. Раздел. ВВП. С.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63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77288" cy="68580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3. ВВП по доходам (со стороны финансовых потоков)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9D4DC45-FB54-45F9-8B44-EE6684DD8305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4"/>
          <p:cNvSpPr txBox="1">
            <a:spLocks noChangeArrowheads="1"/>
          </p:cNvSpPr>
          <p:nvPr/>
        </p:nvSpPr>
        <p:spPr bwMode="auto">
          <a:xfrm>
            <a:off x="3500438" y="1214438"/>
            <a:ext cx="2214562" cy="830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latin typeface="Times New Roman" panose="02020603050405020304" pitchFamily="18" charset="0"/>
              </a:rPr>
              <a:t>Рынок товаров и услуг</a:t>
            </a:r>
          </a:p>
        </p:txBody>
      </p:sp>
      <p:sp>
        <p:nvSpPr>
          <p:cNvPr id="45059" name="TextBox 16"/>
          <p:cNvSpPr txBox="1">
            <a:spLocks noChangeArrowheads="1"/>
          </p:cNvSpPr>
          <p:nvPr/>
        </p:nvSpPr>
        <p:spPr bwMode="auto">
          <a:xfrm>
            <a:off x="1150938" y="3073400"/>
            <a:ext cx="1571625" cy="1200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latin typeface="Times New Roman" panose="02020603050405020304" pitchFamily="18" charset="0"/>
              </a:rPr>
              <a:t>Домашние хозяйства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45060" name="TextBox 17"/>
          <p:cNvSpPr txBox="1">
            <a:spLocks noChangeArrowheads="1"/>
          </p:cNvSpPr>
          <p:nvPr/>
        </p:nvSpPr>
        <p:spPr bwMode="auto">
          <a:xfrm>
            <a:off x="3500438" y="3073400"/>
            <a:ext cx="2286000" cy="1570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latin typeface="Times New Roman" panose="02020603050405020304" pitchFamily="18" charset="0"/>
              </a:rPr>
              <a:t>Правительство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latin typeface="Times New Roman" panose="02020603050405020304" pitchFamily="18" charset="0"/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3500438" y="4886325"/>
            <a:ext cx="2286000" cy="1200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latin typeface="Times New Roman" panose="02020603050405020304" pitchFamily="18" charset="0"/>
              </a:rPr>
              <a:t>Рынок труда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45062" name="TextBox 20"/>
          <p:cNvSpPr txBox="1">
            <a:spLocks noChangeArrowheads="1"/>
          </p:cNvSpPr>
          <p:nvPr/>
        </p:nvSpPr>
        <p:spPr bwMode="auto">
          <a:xfrm>
            <a:off x="6619875" y="3103563"/>
            <a:ext cx="1928813" cy="1200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latin typeface="Times New Roman" panose="02020603050405020304" pitchFamily="18" charset="0"/>
              </a:rPr>
              <a:t>Предприятия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95513" y="4273550"/>
            <a:ext cx="0" cy="955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195513" y="5229225"/>
            <a:ext cx="13049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86438" y="5229225"/>
            <a:ext cx="16652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451725" y="4119563"/>
            <a:ext cx="0" cy="11096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5000" y="1628775"/>
            <a:ext cx="2170113" cy="0"/>
          </a:xfrm>
          <a:prstGeom prst="line">
            <a:avLst/>
          </a:prstGeom>
          <a:ln w="127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85113" y="1628775"/>
            <a:ext cx="0" cy="1474788"/>
          </a:xfrm>
          <a:prstGeom prst="straightConnector1">
            <a:avLst/>
          </a:prstGeom>
          <a:ln w="1270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786438" y="928688"/>
            <a:ext cx="2286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</a:rPr>
              <a:t>Выручка от реализации + </a:t>
            </a: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prod</a:t>
            </a:r>
            <a:endParaRPr lang="ru-RU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>
            <a:stCxn id="45062" idx="1"/>
          </p:cNvCxnSpPr>
          <p:nvPr/>
        </p:nvCxnSpPr>
        <p:spPr>
          <a:xfrm rot="10800000" flipV="1">
            <a:off x="5786438" y="3703638"/>
            <a:ext cx="833437" cy="11112"/>
          </a:xfrm>
          <a:prstGeom prst="straightConnector1">
            <a:avLst/>
          </a:prstGeom>
          <a:ln w="2286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548688" y="3284538"/>
            <a:ext cx="4159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64613" y="3284538"/>
            <a:ext cx="0" cy="57626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 стрелкой 225"/>
          <p:cNvCxnSpPr/>
          <p:nvPr/>
        </p:nvCxnSpPr>
        <p:spPr>
          <a:xfrm flipH="1">
            <a:off x="8548688" y="3860800"/>
            <a:ext cx="415925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7956550" y="4119563"/>
            <a:ext cx="0" cy="1612900"/>
          </a:xfrm>
          <a:prstGeom prst="line">
            <a:avLst/>
          </a:prstGeom>
          <a:ln w="6223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229"/>
          <p:cNvCxnSpPr/>
          <p:nvPr/>
        </p:nvCxnSpPr>
        <p:spPr>
          <a:xfrm flipH="1">
            <a:off x="5786438" y="5732463"/>
            <a:ext cx="2170112" cy="0"/>
          </a:xfrm>
          <a:prstGeom prst="straightConnector1">
            <a:avLst/>
          </a:prstGeom>
          <a:ln w="6223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flipH="1">
            <a:off x="1619250" y="5732463"/>
            <a:ext cx="1881188" cy="0"/>
          </a:xfrm>
          <a:prstGeom prst="line">
            <a:avLst/>
          </a:prstGeom>
          <a:ln w="6223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 стрелкой 234"/>
          <p:cNvCxnSpPr/>
          <p:nvPr/>
        </p:nvCxnSpPr>
        <p:spPr>
          <a:xfrm flipV="1">
            <a:off x="1619250" y="4273550"/>
            <a:ext cx="0" cy="1458913"/>
          </a:xfrm>
          <a:prstGeom prst="straightConnector1">
            <a:avLst/>
          </a:prstGeom>
          <a:ln w="6223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8" name="TextBox 235"/>
          <p:cNvSpPr txBox="1">
            <a:spLocks noChangeArrowheads="1"/>
          </p:cNvSpPr>
          <p:nvPr/>
        </p:nvSpPr>
        <p:spPr bwMode="auto">
          <a:xfrm>
            <a:off x="5803900" y="18113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Times New Roman" panose="02020603050405020304" pitchFamily="18" charset="0"/>
              </a:rPr>
              <a:t>Y</a:t>
            </a:r>
            <a:endParaRPr lang="ru-RU" sz="1800" b="1">
              <a:latin typeface="Times New Roman" panose="02020603050405020304" pitchFamily="18" charset="0"/>
            </a:endParaRPr>
          </a:p>
        </p:txBody>
      </p:sp>
      <p:sp>
        <p:nvSpPr>
          <p:cNvPr id="237" name="TextBox 236"/>
          <p:cNvSpPr txBox="1">
            <a:spLocks noChangeArrowheads="1"/>
          </p:cNvSpPr>
          <p:nvPr/>
        </p:nvSpPr>
        <p:spPr bwMode="auto">
          <a:xfrm>
            <a:off x="5768975" y="3203575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Times New Roman" panose="02020603050405020304" pitchFamily="18" charset="0"/>
              </a:rPr>
              <a:t>NT</a:t>
            </a:r>
            <a:r>
              <a:rPr lang="en-US" sz="1800" b="1" baseline="30000">
                <a:latin typeface="Times New Roman" panose="02020603050405020304" pitchFamily="18" charset="0"/>
              </a:rPr>
              <a:t>*</a:t>
            </a:r>
            <a:r>
              <a:rPr lang="en-US" sz="1800" b="1" baseline="-25000">
                <a:latin typeface="Times New Roman" panose="02020603050405020304" pitchFamily="18" charset="0"/>
              </a:rPr>
              <a:t>prod</a:t>
            </a:r>
            <a:endParaRPr lang="ru-RU" sz="1800" b="1">
              <a:latin typeface="Times New Roman" panose="02020603050405020304" pitchFamily="18" charset="0"/>
            </a:endParaRPr>
          </a:p>
        </p:txBody>
      </p:sp>
      <p:sp>
        <p:nvSpPr>
          <p:cNvPr id="238" name="TextBox 237"/>
          <p:cNvSpPr txBox="1">
            <a:spLocks noChangeArrowheads="1"/>
          </p:cNvSpPr>
          <p:nvPr/>
        </p:nvSpPr>
        <p:spPr bwMode="auto">
          <a:xfrm>
            <a:off x="8548688" y="33877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Times New Roman" panose="02020603050405020304" pitchFamily="18" charset="0"/>
              </a:rPr>
              <a:t>P</a:t>
            </a:r>
            <a:r>
              <a:rPr lang="en-US" sz="1800" b="1" baseline="-25000">
                <a:latin typeface="Times New Roman" panose="02020603050405020304" pitchFamily="18" charset="0"/>
              </a:rPr>
              <a:t>r</a:t>
            </a:r>
            <a:endParaRPr lang="ru-RU" sz="1800" b="1">
              <a:latin typeface="Times New Roman" panose="02020603050405020304" pitchFamily="18" charset="0"/>
            </a:endParaRPr>
          </a:p>
        </p:txBody>
      </p:sp>
      <p:sp>
        <p:nvSpPr>
          <p:cNvPr id="45081" name="TextBox 240"/>
          <p:cNvSpPr txBox="1">
            <a:spLocks noChangeArrowheads="1"/>
          </p:cNvSpPr>
          <p:nvPr/>
        </p:nvSpPr>
        <p:spPr bwMode="auto">
          <a:xfrm>
            <a:off x="5924550" y="4818063"/>
            <a:ext cx="55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Times New Roman" panose="02020603050405020304" pitchFamily="18" charset="0"/>
              </a:rPr>
              <a:t>L</a:t>
            </a:r>
            <a:endParaRPr lang="ru-RU" sz="1800" b="1">
              <a:latin typeface="Times New Roman" panose="02020603050405020304" pitchFamily="18" charset="0"/>
            </a:endParaRPr>
          </a:p>
        </p:txBody>
      </p:sp>
      <p:sp>
        <p:nvSpPr>
          <p:cNvPr id="242" name="TextBox 241"/>
          <p:cNvSpPr txBox="1">
            <a:spLocks noChangeArrowheads="1"/>
          </p:cNvSpPr>
          <p:nvPr/>
        </p:nvSpPr>
        <p:spPr bwMode="auto">
          <a:xfrm>
            <a:off x="5918200" y="5364163"/>
            <a:ext cx="34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Times New Roman" panose="02020603050405020304" pitchFamily="18" charset="0"/>
              </a:rPr>
              <a:t>W</a:t>
            </a:r>
            <a:endParaRPr lang="ru-RU" sz="1800" b="1">
              <a:latin typeface="Times New Roman" panose="02020603050405020304" pitchFamily="18" charset="0"/>
            </a:endParaRPr>
          </a:p>
        </p:txBody>
      </p:sp>
      <p:sp>
        <p:nvSpPr>
          <p:cNvPr id="45083" name="TextBox 242"/>
          <p:cNvSpPr txBox="1">
            <a:spLocks noChangeArrowheads="1"/>
          </p:cNvSpPr>
          <p:nvPr/>
        </p:nvSpPr>
        <p:spPr bwMode="auto">
          <a:xfrm>
            <a:off x="2987675" y="48593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Times New Roman" panose="02020603050405020304" pitchFamily="18" charset="0"/>
              </a:rPr>
              <a:t>L</a:t>
            </a:r>
            <a:endParaRPr lang="ru-RU" sz="1800" b="1">
              <a:latin typeface="Times New Roman" panose="02020603050405020304" pitchFamily="18" charset="0"/>
            </a:endParaRPr>
          </a:p>
        </p:txBody>
      </p:sp>
      <p:sp>
        <p:nvSpPr>
          <p:cNvPr id="245" name="TextBox 244"/>
          <p:cNvSpPr txBox="1">
            <a:spLocks noChangeArrowheads="1"/>
          </p:cNvSpPr>
          <p:nvPr/>
        </p:nvSpPr>
        <p:spPr bwMode="auto">
          <a:xfrm>
            <a:off x="2974975" y="5403850"/>
            <a:ext cx="43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Times New Roman" panose="02020603050405020304" pitchFamily="18" charset="0"/>
              </a:rPr>
              <a:t>W</a:t>
            </a:r>
            <a:endParaRPr lang="ru-RU" sz="1800" b="1">
              <a:latin typeface="Times New Roman" panose="02020603050405020304" pitchFamily="18" charset="0"/>
            </a:endParaRPr>
          </a:p>
        </p:txBody>
      </p:sp>
      <p:sp>
        <p:nvSpPr>
          <p:cNvPr id="33" name="TextBox 54"/>
          <p:cNvSpPr txBox="1">
            <a:spLocks noChangeArrowheads="1"/>
          </p:cNvSpPr>
          <p:nvPr/>
        </p:nvSpPr>
        <p:spPr bwMode="auto">
          <a:xfrm>
            <a:off x="714375" y="142875"/>
            <a:ext cx="70723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Счет </a:t>
            </a:r>
            <a:r>
              <a:rPr lang="en-US" sz="2800" b="1" dirty="0">
                <a:latin typeface="+mn-lt"/>
              </a:rPr>
              <a:t>3</a:t>
            </a:r>
            <a:r>
              <a:rPr lang="ru-RU" sz="2800" b="1" dirty="0">
                <a:latin typeface="+mn-lt"/>
              </a:rPr>
              <a:t>. Счет образования доходов</a:t>
            </a:r>
            <a:r>
              <a:rPr lang="en-US" sz="2800" b="1" dirty="0">
                <a:latin typeface="+mn-lt"/>
              </a:rPr>
              <a:t> </a:t>
            </a:r>
            <a:endParaRPr lang="ru-RU" sz="2800" b="1" dirty="0">
              <a:latin typeface="+mn-lt"/>
            </a:endParaRPr>
          </a:p>
          <a:p>
            <a:pPr eaLnBrk="1" hangingPunct="1">
              <a:defRPr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200" kern="0" dirty="0">
                <a:latin typeface="+mn-lt"/>
              </a:rPr>
              <a:t>Источник: </a:t>
            </a:r>
            <a:r>
              <a:rPr lang="ru-RU" sz="1200" dirty="0">
                <a:latin typeface="+mn-lt"/>
                <a:cs typeface="Tahoma" pitchFamily="34" charset="0"/>
              </a:rPr>
              <a:t>Разработка автора</a:t>
            </a:r>
            <a:endParaRPr lang="ru-RU" sz="1200" b="1" kern="0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1500" y="1000125"/>
            <a:ext cx="521493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72438" y="1071563"/>
            <a:ext cx="642937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7" grpId="0"/>
      <p:bldP spid="238" grpId="0"/>
      <p:bldP spid="242" grpId="0"/>
      <p:bldP spid="2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Abbreviations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(сокращения)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на слайде 2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  <a:solidFill>
            <a:srgbClr val="FFFF00"/>
          </a:solidFill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800" b="1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400" smtClean="0"/>
              <a:t>Y – </a:t>
            </a:r>
            <a:r>
              <a:rPr lang="en-US" sz="2400" b="1" smtClean="0"/>
              <a:t>Y</a:t>
            </a:r>
            <a:r>
              <a:rPr lang="en-US" sz="2400" smtClean="0"/>
              <a:t>ield</a:t>
            </a:r>
            <a:r>
              <a:rPr lang="ru-RU" sz="2400" smtClean="0"/>
              <a:t>, выпуск , валовой доход (производство на территории РБ);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400" smtClean="0"/>
              <a:t>IM </a:t>
            </a:r>
            <a:r>
              <a:rPr lang="ru-RU" sz="2400" smtClean="0"/>
              <a:t>– </a:t>
            </a:r>
            <a:r>
              <a:rPr lang="en-US" sz="2400" b="1" smtClean="0"/>
              <a:t>Im</a:t>
            </a:r>
            <a:r>
              <a:rPr lang="en-US" sz="2400" smtClean="0"/>
              <a:t>ports, </a:t>
            </a:r>
            <a:r>
              <a:rPr lang="ru-RU" sz="2400" smtClean="0"/>
              <a:t>импорт ;</a:t>
            </a:r>
            <a:endParaRPr lang="en-US" sz="240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be-BY" sz="2400" smtClean="0"/>
              <a:t>Х – </a:t>
            </a:r>
            <a:r>
              <a:rPr lang="en-US" sz="2400" smtClean="0"/>
              <a:t>e</a:t>
            </a:r>
            <a:r>
              <a:rPr lang="en-US" sz="2400" b="1" smtClean="0"/>
              <a:t>x</a:t>
            </a:r>
            <a:r>
              <a:rPr lang="en-US" sz="2400" smtClean="0"/>
              <a:t>port</a:t>
            </a:r>
            <a:r>
              <a:rPr lang="be-BY" sz="2400" smtClean="0"/>
              <a:t>, экспорт;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400" smtClean="0"/>
              <a:t>NX - </a:t>
            </a:r>
            <a:r>
              <a:rPr lang="en-US" sz="2400" b="1" smtClean="0"/>
              <a:t>N</a:t>
            </a:r>
            <a:r>
              <a:rPr lang="en-US" sz="2400" smtClean="0"/>
              <a:t>et </a:t>
            </a:r>
            <a:r>
              <a:rPr lang="en-US" sz="2400" b="1" smtClean="0"/>
              <a:t>E</a:t>
            </a:r>
            <a:r>
              <a:rPr lang="en-US" sz="2400" smtClean="0"/>
              <a:t>xports of goods and services, </a:t>
            </a:r>
            <a:r>
              <a:rPr lang="ru-RU" sz="2400" smtClean="0"/>
              <a:t>чистый экспорт</a:t>
            </a:r>
            <a:r>
              <a:rPr lang="en-US" sz="2400" smtClean="0"/>
              <a:t> </a:t>
            </a:r>
            <a:r>
              <a:rPr lang="ru-RU" sz="2400" smtClean="0"/>
              <a:t>(</a:t>
            </a:r>
            <a:r>
              <a:rPr lang="en-US" sz="2400" smtClean="0"/>
              <a:t>X - IM</a:t>
            </a:r>
            <a:r>
              <a:rPr lang="ru-RU" sz="2400" smtClean="0"/>
              <a:t>);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sz="2400" smtClean="0"/>
              <a:t>С – </a:t>
            </a:r>
            <a:r>
              <a:rPr lang="en-US" sz="2400" b="1" smtClean="0"/>
              <a:t>C</a:t>
            </a:r>
            <a:r>
              <a:rPr lang="en-US" sz="2400" smtClean="0"/>
              <a:t>onsumption</a:t>
            </a:r>
            <a:r>
              <a:rPr lang="ru-RU" sz="2400" smtClean="0"/>
              <a:t>, потребление;</a:t>
            </a:r>
            <a:endParaRPr lang="en-US" sz="240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400" smtClean="0"/>
              <a:t>T</a:t>
            </a:r>
            <a:r>
              <a:rPr lang="en-US" sz="2400" baseline="-25000" smtClean="0"/>
              <a:t>products</a:t>
            </a:r>
            <a:r>
              <a:rPr lang="ru-RU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/>
              <a:t>T</a:t>
            </a:r>
            <a:r>
              <a:rPr lang="en-US" sz="2400" smtClean="0"/>
              <a:t>axes on </a:t>
            </a:r>
            <a:r>
              <a:rPr lang="en-US" sz="2400" b="1" smtClean="0"/>
              <a:t>products</a:t>
            </a:r>
            <a:r>
              <a:rPr lang="ru-RU" sz="2400" smtClean="0"/>
              <a:t>, налоги на продукты (НДС, акцизы, таможенные пошлины, таможенные сборы);</a:t>
            </a:r>
            <a:endParaRPr lang="en-US" sz="240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400" smtClean="0"/>
              <a:t>S</a:t>
            </a:r>
            <a:r>
              <a:rPr lang="en-US" sz="2400" baseline="-25000" smtClean="0"/>
              <a:t>products</a:t>
            </a:r>
            <a:r>
              <a:rPr lang="ru-RU" sz="2400" baseline="-25000" smtClean="0"/>
              <a:t> – </a:t>
            </a:r>
            <a:r>
              <a:rPr lang="en-US" sz="2400" b="1" smtClean="0"/>
              <a:t>S</a:t>
            </a:r>
            <a:r>
              <a:rPr lang="en-US" sz="2400" smtClean="0"/>
              <a:t>ubsidies on </a:t>
            </a:r>
            <a:r>
              <a:rPr lang="en-US" sz="2400" b="1" smtClean="0"/>
              <a:t>products</a:t>
            </a:r>
            <a:r>
              <a:rPr lang="en-US" sz="2400" smtClean="0"/>
              <a:t>, </a:t>
            </a:r>
            <a:r>
              <a:rPr lang="ru-RU" sz="2400" smtClean="0"/>
              <a:t>субсидии на продукты;</a:t>
            </a:r>
            <a:endParaRPr lang="ru-RU" sz="2400" baseline="-2500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400" smtClean="0"/>
              <a:t>NT</a:t>
            </a:r>
            <a:r>
              <a:rPr lang="en-US" sz="2400" baseline="-25000" smtClean="0"/>
              <a:t>products</a:t>
            </a:r>
            <a:r>
              <a:rPr lang="ru-RU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/>
              <a:t>N</a:t>
            </a:r>
            <a:r>
              <a:rPr lang="en-US" sz="2400" smtClean="0"/>
              <a:t>et </a:t>
            </a:r>
            <a:r>
              <a:rPr lang="en-US" sz="2400" b="1" smtClean="0"/>
              <a:t>T</a:t>
            </a:r>
            <a:r>
              <a:rPr lang="en-US" sz="2400" smtClean="0"/>
              <a:t>axes on </a:t>
            </a:r>
            <a:r>
              <a:rPr lang="en-US" sz="2400" b="1" smtClean="0"/>
              <a:t>products</a:t>
            </a:r>
            <a:r>
              <a:rPr lang="ru-RU" sz="2400" smtClean="0"/>
              <a:t>, чистые налоги на продукты (</a:t>
            </a:r>
            <a:r>
              <a:rPr lang="en-US" sz="2400" smtClean="0"/>
              <a:t>T</a:t>
            </a:r>
            <a:r>
              <a:rPr lang="en-US" sz="2400" baseline="-25000" smtClean="0"/>
              <a:t>products</a:t>
            </a:r>
            <a:r>
              <a:rPr lang="en-US" sz="2400" smtClean="0"/>
              <a:t> </a:t>
            </a:r>
            <a:r>
              <a:rPr lang="ru-RU" sz="2400" smtClean="0"/>
              <a:t>- </a:t>
            </a:r>
            <a:r>
              <a:rPr lang="en-US" sz="2400" smtClean="0"/>
              <a:t>S</a:t>
            </a:r>
            <a:r>
              <a:rPr lang="en-US" sz="2400" baseline="-25000" smtClean="0"/>
              <a:t>products</a:t>
            </a:r>
            <a:r>
              <a:rPr lang="ru-RU" sz="2400" smtClean="0"/>
              <a:t>);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000" smtClean="0"/>
              <a:t>T</a:t>
            </a:r>
            <a:r>
              <a:rPr lang="ru-RU" sz="2000" smtClean="0"/>
              <a:t>*</a:t>
            </a:r>
            <a:r>
              <a:rPr lang="en-US" sz="2000" baseline="-25000" smtClean="0"/>
              <a:t>products</a:t>
            </a:r>
            <a:r>
              <a:rPr lang="ru-RU" sz="2000" baseline="-25000" smtClean="0"/>
              <a:t> </a:t>
            </a:r>
            <a:r>
              <a:rPr lang="en-US" sz="2000" smtClean="0"/>
              <a:t>– </a:t>
            </a:r>
            <a:r>
              <a:rPr lang="en-US" sz="2000" b="1" smtClean="0"/>
              <a:t>T</a:t>
            </a:r>
            <a:r>
              <a:rPr lang="en-US" sz="2000" smtClean="0"/>
              <a:t>axes on </a:t>
            </a:r>
            <a:r>
              <a:rPr lang="en-US" sz="2000" b="1" smtClean="0"/>
              <a:t>products</a:t>
            </a:r>
            <a:r>
              <a:rPr lang="ru-RU" sz="2000" b="1" smtClean="0"/>
              <a:t> </a:t>
            </a:r>
            <a:r>
              <a:rPr lang="en-US" sz="2000" smtClean="0"/>
              <a:t>and production</a:t>
            </a:r>
            <a:r>
              <a:rPr lang="ru-RU" sz="2000" smtClean="0"/>
              <a:t>;</a:t>
            </a:r>
            <a:r>
              <a:rPr lang="ru-RU" sz="2000" b="1" smtClean="0"/>
              <a:t> </a:t>
            </a:r>
            <a:r>
              <a:rPr lang="ru-RU" sz="2000" smtClean="0"/>
              <a:t>налоги на продукты и на производство;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000" smtClean="0"/>
              <a:t>NT</a:t>
            </a:r>
            <a:r>
              <a:rPr lang="ru-RU" sz="2000" smtClean="0"/>
              <a:t>*</a:t>
            </a:r>
            <a:r>
              <a:rPr lang="en-US" sz="2000" baseline="-25000" smtClean="0"/>
              <a:t>products</a:t>
            </a:r>
            <a:r>
              <a:rPr lang="ru-RU" sz="2000" baseline="-25000" smtClean="0"/>
              <a:t> </a:t>
            </a:r>
            <a:r>
              <a:rPr lang="en-US" sz="2000" smtClean="0"/>
              <a:t>– Net Taxes on Products</a:t>
            </a:r>
            <a:r>
              <a:rPr lang="ru-RU" sz="2000" smtClean="0"/>
              <a:t>, чистые налоги на продукты и на производство (</a:t>
            </a:r>
            <a:r>
              <a:rPr lang="en-US" sz="2000" smtClean="0"/>
              <a:t>T</a:t>
            </a:r>
            <a:r>
              <a:rPr lang="ru-RU" sz="2000" smtClean="0"/>
              <a:t>*</a:t>
            </a:r>
            <a:r>
              <a:rPr lang="en-US" sz="2000" baseline="-25000" smtClean="0"/>
              <a:t>products</a:t>
            </a:r>
            <a:r>
              <a:rPr lang="en-US" sz="2000" smtClean="0"/>
              <a:t> </a:t>
            </a:r>
            <a:r>
              <a:rPr lang="ru-RU" sz="2000" smtClean="0"/>
              <a:t>- </a:t>
            </a:r>
            <a:r>
              <a:rPr lang="en-US" sz="2000" smtClean="0"/>
              <a:t>S</a:t>
            </a:r>
            <a:r>
              <a:rPr lang="en-US" sz="2000" baseline="-25000" smtClean="0"/>
              <a:t>products</a:t>
            </a:r>
            <a:r>
              <a:rPr lang="ru-RU" sz="2000" smtClean="0"/>
              <a:t>).</a:t>
            </a:r>
            <a:endParaRPr lang="ru-RU" sz="20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Счет 3. Счет образования доходов.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Отображение в виде тождества.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rgbClr val="FFFF00"/>
          </a:solidFill>
        </p:spPr>
        <p:txBody>
          <a:bodyPr/>
          <a:lstStyle/>
          <a:p>
            <a:pPr algn="ctr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200" b="1" dirty="0" smtClean="0">
                <a:solidFill>
                  <a:srgbClr val="6600CC"/>
                </a:solidFill>
              </a:rPr>
              <a:t>GDP</a:t>
            </a:r>
            <a:r>
              <a:rPr lang="ru-RU" sz="3200" b="1" dirty="0" smtClean="0">
                <a:solidFill>
                  <a:srgbClr val="6600CC"/>
                </a:solidFill>
              </a:rPr>
              <a:t> = </a:t>
            </a:r>
            <a:r>
              <a:rPr lang="en-US" sz="3200" b="1" dirty="0" smtClean="0">
                <a:solidFill>
                  <a:srgbClr val="6600CC"/>
                </a:solidFill>
              </a:rPr>
              <a:t>W </a:t>
            </a:r>
            <a:r>
              <a:rPr lang="ru-RU" sz="3200" b="1" dirty="0" smtClean="0">
                <a:solidFill>
                  <a:srgbClr val="6600CC"/>
                </a:solidFill>
              </a:rPr>
              <a:t>+ (</a:t>
            </a:r>
            <a:r>
              <a:rPr lang="en-US" sz="3200" b="1" dirty="0" smtClean="0">
                <a:solidFill>
                  <a:srgbClr val="6600CC"/>
                </a:solidFill>
              </a:rPr>
              <a:t>T</a:t>
            </a:r>
            <a:r>
              <a:rPr lang="ru-RU" sz="3200" b="1" dirty="0" smtClean="0">
                <a:solidFill>
                  <a:srgbClr val="6600CC"/>
                </a:solidFill>
              </a:rPr>
              <a:t>*</a:t>
            </a:r>
            <a:r>
              <a:rPr lang="en-US" sz="3200" b="1" baseline="-25000" dirty="0" smtClean="0">
                <a:solidFill>
                  <a:srgbClr val="6600CC"/>
                </a:solidFill>
              </a:rPr>
              <a:t>products</a:t>
            </a:r>
            <a:r>
              <a:rPr lang="en-US" sz="3200" b="1" dirty="0" smtClean="0">
                <a:solidFill>
                  <a:srgbClr val="6600CC"/>
                </a:solidFill>
              </a:rPr>
              <a:t> </a:t>
            </a:r>
            <a:r>
              <a:rPr lang="ru-RU" sz="3200" b="1" dirty="0" smtClean="0">
                <a:solidFill>
                  <a:srgbClr val="6600CC"/>
                </a:solidFill>
              </a:rPr>
              <a:t>- </a:t>
            </a:r>
            <a:r>
              <a:rPr lang="en-US" sz="3200" b="1" dirty="0" err="1" smtClean="0">
                <a:solidFill>
                  <a:srgbClr val="6600CC"/>
                </a:solidFill>
              </a:rPr>
              <a:t>S</a:t>
            </a:r>
            <a:r>
              <a:rPr lang="en-US" sz="3200" b="1" baseline="-25000" dirty="0" err="1" smtClean="0">
                <a:solidFill>
                  <a:srgbClr val="6600CC"/>
                </a:solidFill>
              </a:rPr>
              <a:t>products</a:t>
            </a:r>
            <a:r>
              <a:rPr lang="ru-RU" sz="3200" b="1" dirty="0" smtClean="0">
                <a:solidFill>
                  <a:srgbClr val="6600CC"/>
                </a:solidFill>
              </a:rPr>
              <a:t>) + </a:t>
            </a:r>
            <a:r>
              <a:rPr lang="en-US" sz="3200" b="1" dirty="0" smtClean="0">
                <a:solidFill>
                  <a:srgbClr val="6600CC"/>
                </a:solidFill>
              </a:rPr>
              <a:t>Pr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GDP </a:t>
            </a:r>
            <a:r>
              <a:rPr lang="ru-RU" sz="2000" b="1" dirty="0" smtClean="0">
                <a:solidFill>
                  <a:srgbClr val="C00000"/>
                </a:solidFill>
              </a:rPr>
              <a:t>– Валовой внутренний продукт (</a:t>
            </a:r>
            <a:r>
              <a:rPr lang="en-US" sz="2000" b="1" dirty="0" smtClean="0">
                <a:solidFill>
                  <a:srgbClr val="C00000"/>
                </a:solidFill>
              </a:rPr>
              <a:t>Gross domestic product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</a:rPr>
              <a:t>GDP)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W </a:t>
            </a:r>
            <a:r>
              <a:rPr lang="ru-RU" sz="2000" b="1" dirty="0" smtClean="0">
                <a:solidFill>
                  <a:srgbClr val="C00000"/>
                </a:solidFill>
              </a:rPr>
              <a:t>– оплата труда работников.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Pr</a:t>
            </a:r>
            <a:r>
              <a:rPr lang="ru-RU" sz="2000" b="1" dirty="0" smtClean="0">
                <a:solidFill>
                  <a:srgbClr val="C00000"/>
                </a:solidFill>
              </a:rPr>
              <a:t> – валовая прибыль (доходы предприятий) и валовые смешанные доходы (доходы индивидуальных предпринимателей).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T</a:t>
            </a:r>
            <a:r>
              <a:rPr lang="ru-RU" sz="2000" b="1" dirty="0" smtClean="0">
                <a:solidFill>
                  <a:srgbClr val="C00000"/>
                </a:solidFill>
              </a:rPr>
              <a:t>*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products</a:t>
            </a:r>
            <a:r>
              <a:rPr lang="ru-RU" sz="20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– налоги на продукты, производство и импорт.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S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products</a:t>
            </a:r>
            <a:r>
              <a:rPr lang="ru-RU" sz="20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</a:rPr>
              <a:t>субсидии </a:t>
            </a:r>
            <a:r>
              <a:rPr lang="ru-RU" sz="2000" b="1" dirty="0">
                <a:solidFill>
                  <a:srgbClr val="C00000"/>
                </a:solidFill>
              </a:rPr>
              <a:t>на продукты, производство и импорт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NT*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products</a:t>
            </a:r>
            <a:r>
              <a:rPr lang="ru-RU" sz="20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</a:rPr>
              <a:t>чистые налоги </a:t>
            </a:r>
            <a:r>
              <a:rPr lang="ru-RU" sz="2000" b="1" dirty="0">
                <a:solidFill>
                  <a:srgbClr val="C00000"/>
                </a:solidFill>
              </a:rPr>
              <a:t>на продукты, производство и импорт</a:t>
            </a:r>
            <a:r>
              <a:rPr lang="ru-RU" sz="2000" b="1" dirty="0" smtClean="0">
                <a:solidFill>
                  <a:srgbClr val="C00000"/>
                </a:solidFill>
              </a:rPr>
              <a:t> (налоги минус субсидии).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ru-RU" sz="1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075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Система национальных счетов Беларуси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47107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Статсборник «Национальные счета Республики Беларусь». 2017. Белстат. С. 25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http://www.belstat.gov.by/ofitsialnaya-statistika/publications/izdania/public_compilation/index_7132/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710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075"/>
            <a:ext cx="91090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Статсборник «Национальные счета Республики Беларусь». 2017. Белстат. С. 25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http://www.belstat.gov.by/ofitsialnaya-statistika/publications/izdania/public_compilation/index_7132/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813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23813"/>
            <a:ext cx="690880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688"/>
            <a:ext cx="722312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90805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1800" b="0" dirty="0" smtClean="0">
                <a:solidFill>
                  <a:srgbClr val="C00000"/>
                </a:solidFill>
                <a:latin typeface="+mn-lt"/>
              </a:rPr>
              <a:t>Поквартальный ВВП по доходам в текущих ценах Белстат приводит на своем сайте</a:t>
            </a:r>
            <a:endParaRPr lang="ru-RU" sz="1800" b="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FCFC612D-F202-43BF-B495-549D7EC30950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Заголовок 1"/>
          <p:cNvSpPr txBox="1">
            <a:spLocks/>
          </p:cNvSpPr>
          <p:nvPr/>
        </p:nvSpPr>
        <p:spPr bwMode="auto">
          <a:xfrm>
            <a:off x="12700" y="6453188"/>
            <a:ext cx="913130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>
                <a:solidFill>
                  <a:schemeClr val="tx2"/>
                </a:solidFill>
                <a:latin typeface="Arial" panose="020B0604020202020204" pitchFamily="34" charset="0"/>
              </a:rPr>
              <a:t>Ссылка: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http://www.belstat.gov.by/ofitsialnaya-statistika/ssrd-mvf_2/natsionalnaya-stranitsa-svodnyh-dannyh/vvp-rasschitannyi-metodom-ispolzovaniya-dohodov/vvp-po-istochnikam-dohodov_2/</a:t>
            </a:r>
            <a:endParaRPr lang="ru-RU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915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08050"/>
            <a:ext cx="91313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E38B"/>
          </a:solidFill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Структура ВВП Беларуси по источникам доходов, в % к итогу </a:t>
            </a:r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(составляющие добавленной стоимости). </a:t>
            </a:r>
            <a:br>
              <a:rPr 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Счет 3. Использование </a:t>
            </a:r>
            <a:endParaRPr lang="ru-RU" sz="240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Разработка автора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788"/>
            <a:ext cx="9144000" cy="54784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57375"/>
          </a:xfrm>
          <a:solidFill>
            <a:srgbClr val="29C7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ВВП слагается из трех составляющих – зарплаты работников, прибыли собственников и чистых налогов на продукты, производство и импорт (налоги – это по сути зарплаты бюджетников, которые косвенно также влияют на создание ДС, создавая необходимые условия для производства продукции наемным работникам и собственникам). 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Счет 3. Использование.</a:t>
            </a:r>
            <a:endParaRPr lang="ru-RU" sz="2400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50006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200" dirty="0" smtClean="0"/>
              <a:t>ВВП измеряется в рублях (в текущих и постоянных ценах) и рассчитывается в процентах. В годовом, поквартальном и ежемесячном выражении. В %-х может подаваться в разных базах:</a:t>
            </a:r>
            <a:br>
              <a:rPr lang="ru-RU" sz="2200" dirty="0" smtClean="0"/>
            </a:br>
            <a:r>
              <a:rPr lang="ru-RU" sz="2200" dirty="0" smtClean="0"/>
              <a:t>1. </a:t>
            </a:r>
            <a:r>
              <a:rPr lang="en-US" sz="2200" dirty="0" smtClean="0">
                <a:solidFill>
                  <a:srgbClr val="C00000"/>
                </a:solidFill>
              </a:rPr>
              <a:t>M/M, CT </a:t>
            </a:r>
            <a:r>
              <a:rPr lang="ru-RU" sz="2200" dirty="0" smtClean="0"/>
              <a:t>или </a:t>
            </a:r>
            <a:r>
              <a:rPr lang="en-US" sz="2200" dirty="0" smtClean="0"/>
              <a:t>Q/Q, CT</a:t>
            </a:r>
            <a:br>
              <a:rPr lang="en-US" sz="2200" dirty="0" smtClean="0"/>
            </a:br>
            <a:r>
              <a:rPr lang="en-US" sz="2200" dirty="0" smtClean="0"/>
              <a:t>2. M/M </a:t>
            </a:r>
            <a:r>
              <a:rPr lang="ru-RU" sz="2200" dirty="0"/>
              <a:t>или </a:t>
            </a:r>
            <a:r>
              <a:rPr lang="en-US" sz="2200" dirty="0" smtClean="0">
                <a:solidFill>
                  <a:srgbClr val="C00000"/>
                </a:solidFill>
              </a:rPr>
              <a:t>Q/Q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3. </a:t>
            </a:r>
            <a:r>
              <a:rPr lang="en-US" sz="2200" dirty="0" err="1" smtClean="0"/>
              <a:t>MoM</a:t>
            </a:r>
            <a:r>
              <a:rPr lang="en-US" sz="2200" dirty="0" smtClean="0"/>
              <a:t> </a:t>
            </a:r>
            <a:r>
              <a:rPr lang="ru-RU" sz="2200" dirty="0"/>
              <a:t>или </a:t>
            </a:r>
            <a:r>
              <a:rPr lang="en-US" sz="2200" dirty="0" err="1" smtClean="0"/>
              <a:t>QoQ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Из перечисленных база </a:t>
            </a:r>
            <a:r>
              <a:rPr lang="en-US" sz="2200" dirty="0" err="1" smtClean="0"/>
              <a:t>MoM</a:t>
            </a:r>
            <a:r>
              <a:rPr lang="en-US" sz="2200" dirty="0" smtClean="0"/>
              <a:t> </a:t>
            </a:r>
            <a:r>
              <a:rPr lang="ru-RU" sz="2200" dirty="0" smtClean="0"/>
              <a:t>наиболее предпочтительная. Но </a:t>
            </a:r>
            <a:r>
              <a:rPr lang="ru-RU" sz="2200" dirty="0" smtClean="0"/>
              <a:t>в случае, если результаты тестов покажут наличие сезонности, то ее </a:t>
            </a:r>
            <a:r>
              <a:rPr lang="ru-RU" sz="2200" dirty="0" smtClean="0"/>
              <a:t>нужно </a:t>
            </a:r>
            <a:r>
              <a:rPr lang="ru-RU" sz="2200" dirty="0" smtClean="0"/>
              <a:t>представлять </a:t>
            </a:r>
            <a:r>
              <a:rPr lang="ru-RU" sz="2200" dirty="0" smtClean="0"/>
              <a:t>со сглаживанием на сезонность, т.е. как </a:t>
            </a:r>
            <a:r>
              <a:rPr lang="en-US" sz="2200" dirty="0" err="1" smtClean="0"/>
              <a:t>s.a</a:t>
            </a:r>
            <a:r>
              <a:rPr lang="en-US" sz="2200" dirty="0" err="1" smtClean="0"/>
              <a:t>.</a:t>
            </a:r>
            <a:r>
              <a:rPr lang="en-US" sz="2200" dirty="0" smtClean="0"/>
              <a:t>, </a:t>
            </a:r>
            <a:r>
              <a:rPr lang="en-US" sz="2200" dirty="0" err="1" smtClean="0"/>
              <a:t>MoM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Как подает Белстат:</a:t>
            </a:r>
            <a:br>
              <a:rPr lang="ru-RU" sz="2200" dirty="0" smtClean="0"/>
            </a:br>
            <a:r>
              <a:rPr lang="ru-RU" sz="2200" dirty="0" smtClean="0"/>
              <a:t>1. </a:t>
            </a:r>
            <a:r>
              <a:rPr lang="en-US" sz="2200" dirty="0" smtClean="0"/>
              <a:t>M/M, CT </a:t>
            </a:r>
            <a:r>
              <a:rPr lang="ru-RU" sz="2200" dirty="0" smtClean="0"/>
              <a:t>(так подает Белстат в своих докладах)</a:t>
            </a:r>
            <a:br>
              <a:rPr lang="ru-RU" sz="2200" dirty="0" smtClean="0"/>
            </a:br>
            <a:r>
              <a:rPr lang="ru-RU" sz="2200" dirty="0" smtClean="0"/>
              <a:t>2. </a:t>
            </a:r>
            <a:r>
              <a:rPr lang="en-US" sz="2200" dirty="0" smtClean="0"/>
              <a:t>Q/Q (</a:t>
            </a:r>
            <a:r>
              <a:rPr lang="ru-RU" sz="2200" dirty="0" smtClean="0"/>
              <a:t>так подает Белстат на своем сайте)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Использование разных баз для расчета темповки дают разные поворотные точки направления трендов и разные значения темпов прироста ВВП (см. следующие слайды)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84969D2D-AEC2-4277-A7F7-B19D9B57A212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</a:rPr>
              <a:t>M/M, </a:t>
            </a:r>
            <a:r>
              <a:rPr lang="en-US" sz="4000" dirty="0" smtClean="0">
                <a:solidFill>
                  <a:srgbClr val="C00000"/>
                </a:solidFill>
              </a:rPr>
              <a:t>CT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6600CC"/>
                </a:solidFill>
              </a:rPr>
              <a:t>поворотная точка – </a:t>
            </a:r>
            <a:r>
              <a:rPr lang="ru-RU" sz="3200" dirty="0" smtClean="0">
                <a:solidFill>
                  <a:srgbClr val="6600CC"/>
                </a:solidFill>
              </a:rPr>
              <a:t>янв.-сент. 2016 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542088"/>
            <a:ext cx="9144000" cy="3063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Ежемесячный доклад 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№12. 2017 г. Раздел. ВВП. С. 1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427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Q/Q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6600CC"/>
                </a:solidFill>
              </a:rPr>
              <a:t>поворотная точка – </a:t>
            </a:r>
            <a:r>
              <a:rPr lang="ru-RU" sz="2000" dirty="0" smtClean="0">
                <a:solidFill>
                  <a:srgbClr val="6600CC"/>
                </a:solidFill>
              </a:rPr>
              <a:t>4 </a:t>
            </a:r>
            <a:r>
              <a:rPr lang="ru-RU" sz="2000" dirty="0">
                <a:solidFill>
                  <a:srgbClr val="6600CC"/>
                </a:solidFill>
              </a:rPr>
              <a:t>кв. </a:t>
            </a:r>
            <a:r>
              <a:rPr lang="ru-RU" sz="2000" dirty="0" smtClean="0">
                <a:solidFill>
                  <a:srgbClr val="6600CC"/>
                </a:solidFill>
              </a:rPr>
              <a:t>2016 </a:t>
            </a:r>
            <a:r>
              <a:rPr lang="ru-RU" sz="2000" dirty="0">
                <a:solidFill>
                  <a:srgbClr val="6600CC"/>
                </a:solidFill>
              </a:rPr>
              <a:t>г</a:t>
            </a:r>
            <a:r>
              <a:rPr lang="ru-RU" sz="2000" dirty="0" smtClean="0">
                <a:solidFill>
                  <a:srgbClr val="6600CC"/>
                </a:solidFill>
              </a:rPr>
              <a:t>.</a:t>
            </a:r>
            <a:r>
              <a:rPr lang="en-US" sz="2000" dirty="0">
                <a:solidFill>
                  <a:srgbClr val="6600CC"/>
                </a:solidFill>
              </a:rPr>
              <a:t> </a:t>
            </a:r>
            <a:r>
              <a:rPr lang="ru-RU" sz="2000" dirty="0" smtClean="0">
                <a:solidFill>
                  <a:srgbClr val="6600CC"/>
                </a:solidFill>
              </a:rPr>
              <a:t>Выход из рецессии – 1 кв. 2017 г.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632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57275"/>
            <a:ext cx="91440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rgbClr val="C00000"/>
                </a:solidFill>
              </a:rPr>
              <a:t>QoQ</a:t>
            </a:r>
            <a:r>
              <a:rPr lang="en-US" sz="4000" dirty="0">
                <a:solidFill>
                  <a:srgbClr val="C00000"/>
                </a:solidFill>
              </a:rPr>
              <a:t/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6600CC"/>
                </a:solidFill>
              </a:rPr>
              <a:t>поворотная точка – 3 кв. 2015 г. Выход из рецессии – 4 кв. 2016 г. Показывает, что во 2 и 3 кв. 2017 г. вновь пошло замедление роста</a:t>
            </a:r>
            <a:endParaRPr lang="ru-RU" sz="2000" dirty="0">
              <a:solidFill>
                <a:srgbClr val="6600CC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542088"/>
            <a:ext cx="9144000" cy="3063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837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Abbreviations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(сокращения)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на слайде 2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  <a:solidFill>
            <a:srgbClr val="FFFF00"/>
          </a:solidFill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400" smtClean="0"/>
              <a:t>C</a:t>
            </a:r>
            <a:r>
              <a:rPr lang="en-US" sz="2400" baseline="-25000" smtClean="0"/>
              <a:t>intermediate</a:t>
            </a:r>
            <a:r>
              <a:rPr lang="ru-RU" sz="2400" smtClean="0"/>
              <a:t> – </a:t>
            </a:r>
            <a:r>
              <a:rPr lang="en-US" sz="2400" b="1" smtClean="0"/>
              <a:t>intermediate</a:t>
            </a:r>
            <a:r>
              <a:rPr lang="en-US" sz="2400" smtClean="0"/>
              <a:t> </a:t>
            </a:r>
            <a:r>
              <a:rPr lang="en-US" sz="2400" b="1" smtClean="0"/>
              <a:t>C</a:t>
            </a:r>
            <a:r>
              <a:rPr lang="en-US" sz="2400" smtClean="0"/>
              <a:t>onsumption</a:t>
            </a:r>
            <a:r>
              <a:rPr lang="ru-RU" sz="2400" smtClean="0"/>
              <a:t>, промежуточное потребление;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2400" smtClean="0"/>
              <a:t>C</a:t>
            </a:r>
            <a:r>
              <a:rPr lang="en-US" sz="2400" baseline="-25000" smtClean="0"/>
              <a:t>final</a:t>
            </a:r>
            <a:r>
              <a:rPr lang="ru-RU" sz="2400" baseline="-25000" smtClean="0"/>
              <a:t>  </a:t>
            </a:r>
            <a:r>
              <a:rPr lang="ru-RU" sz="2400" smtClean="0"/>
              <a:t>– </a:t>
            </a:r>
            <a:r>
              <a:rPr lang="en-US" sz="2400" b="1" smtClean="0"/>
              <a:t>final</a:t>
            </a:r>
            <a:r>
              <a:rPr lang="en-US" sz="2400" smtClean="0"/>
              <a:t> </a:t>
            </a:r>
            <a:r>
              <a:rPr lang="en-US" sz="2400" b="1" smtClean="0"/>
              <a:t>C</a:t>
            </a:r>
            <a:r>
              <a:rPr lang="en-US" sz="2400" smtClean="0"/>
              <a:t>onsumption</a:t>
            </a:r>
            <a:r>
              <a:rPr lang="ru-RU" sz="2400" smtClean="0"/>
              <a:t>, конечное потребление;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smtClean="0"/>
              <a:t>GA –</a:t>
            </a:r>
            <a:r>
              <a:rPr lang="ru-RU" sz="2400" smtClean="0"/>
              <a:t> </a:t>
            </a:r>
            <a:r>
              <a:rPr lang="en-US" sz="2400" b="1" smtClean="0"/>
              <a:t>G</a:t>
            </a:r>
            <a:r>
              <a:rPr lang="en-US" sz="2400" smtClean="0"/>
              <a:t>ross </a:t>
            </a:r>
            <a:r>
              <a:rPr lang="en-US" sz="2400" b="1" smtClean="0"/>
              <a:t>A</a:t>
            </a:r>
            <a:r>
              <a:rPr lang="en-US" sz="2400" smtClean="0"/>
              <a:t>ccumulation</a:t>
            </a:r>
            <a:r>
              <a:rPr lang="ru-RU" sz="2400" smtClean="0"/>
              <a:t>, валовое накопление основного капитала (с целью его использования в последующем для производства товаров)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smtClean="0"/>
              <a:t>A</a:t>
            </a:r>
            <a:r>
              <a:rPr lang="en-US" sz="2400" baseline="-25000" smtClean="0"/>
              <a:t>circulating </a:t>
            </a:r>
            <a:r>
              <a:rPr lang="ru-RU" sz="2400" smtClean="0"/>
              <a:t> </a:t>
            </a:r>
            <a:r>
              <a:rPr lang="en-US" sz="2400" smtClean="0"/>
              <a:t>- circulating assets</a:t>
            </a:r>
            <a:r>
              <a:rPr lang="ru-RU" sz="2400" smtClean="0"/>
              <a:t>, оборотные средства 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smtClean="0"/>
              <a:t>GDP</a:t>
            </a:r>
            <a:r>
              <a:rPr lang="ru-RU" sz="2400" smtClean="0"/>
              <a:t> – </a:t>
            </a:r>
            <a:r>
              <a:rPr lang="en-US" sz="2400" b="1" smtClean="0"/>
              <a:t>G</a:t>
            </a:r>
            <a:r>
              <a:rPr lang="en-US" sz="2400" smtClean="0"/>
              <a:t>ross </a:t>
            </a:r>
            <a:r>
              <a:rPr lang="en-US" sz="2400" b="1" smtClean="0"/>
              <a:t>D</a:t>
            </a:r>
            <a:r>
              <a:rPr lang="en-US" sz="2400" smtClean="0"/>
              <a:t>omestic </a:t>
            </a:r>
            <a:r>
              <a:rPr lang="en-US" sz="2400" b="1" smtClean="0"/>
              <a:t>P</a:t>
            </a:r>
            <a:r>
              <a:rPr lang="en-US" sz="2400" smtClean="0"/>
              <a:t>roduct</a:t>
            </a:r>
            <a:r>
              <a:rPr lang="ru-RU" sz="2400" smtClean="0"/>
              <a:t>, валовой внутренний продукт (ВВП).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smtClean="0"/>
              <a:t>W - Nominal </a:t>
            </a:r>
            <a:r>
              <a:rPr lang="en-US" sz="2400" b="1" smtClean="0"/>
              <a:t>W</a:t>
            </a:r>
            <a:r>
              <a:rPr lang="en-US" sz="2400" smtClean="0"/>
              <a:t>age</a:t>
            </a:r>
            <a:r>
              <a:rPr lang="ru-RU" sz="2400" smtClean="0"/>
              <a:t>, начисленная номинальная заработная плата;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smtClean="0"/>
              <a:t>Pr – </a:t>
            </a:r>
            <a:r>
              <a:rPr lang="en-US" sz="2400" b="1" smtClean="0"/>
              <a:t>Pr</a:t>
            </a:r>
            <a:r>
              <a:rPr lang="en-US" sz="2400" smtClean="0"/>
              <a:t>ofit, </a:t>
            </a:r>
            <a:r>
              <a:rPr lang="ru-RU" sz="2400" smtClean="0"/>
              <a:t>прибыль предприятий.</a:t>
            </a:r>
          </a:p>
          <a:p>
            <a:pPr>
              <a:buFont typeface="Wingdings" panose="05000000000000000000" pitchFamily="2" charset="2"/>
              <a:buNone/>
            </a:pPr>
            <a:endParaRPr lang="ru-RU" sz="1800" b="1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sz="18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млрд. </a:t>
            </a:r>
            <a:r>
              <a:rPr lang="en-US" sz="3600" dirty="0" smtClean="0">
                <a:solidFill>
                  <a:srgbClr val="C00000"/>
                </a:solidFill>
              </a:rPr>
              <a:t>BYN</a:t>
            </a:r>
            <a:r>
              <a:rPr lang="en-US" sz="4000" dirty="0">
                <a:solidFill>
                  <a:srgbClr val="C00000"/>
                </a:solidFill>
              </a:rPr>
              <a:t/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6600CC"/>
                </a:solidFill>
              </a:rPr>
              <a:t>поворотная точка – 3 кв. 2016 г. В 2017 г. уровень реального ВВП был ниже, чем в 2014 г.</a:t>
            </a:r>
            <a:endParaRPr lang="ru-RU" sz="2000" dirty="0">
              <a:solidFill>
                <a:srgbClr val="6600CC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4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23950"/>
            <a:ext cx="913447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Отчет МВФ. 2015. С 31.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26537" cy="53006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3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200" dirty="0" smtClean="0"/>
              <a:t>ВВП можно также представлять в разрывах.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Для расчета могут быть использованы разные фильтры:</a:t>
            </a:r>
            <a:br>
              <a:rPr lang="ru-RU" sz="2200" dirty="0" smtClean="0"/>
            </a:br>
            <a:r>
              <a:rPr lang="ru-RU" sz="2200" dirty="0" smtClean="0"/>
              <a:t>1. Фильтр </a:t>
            </a:r>
            <a:r>
              <a:rPr lang="ru-RU" sz="2200" dirty="0" err="1" smtClean="0"/>
              <a:t>Калмана</a:t>
            </a:r>
            <a:r>
              <a:rPr lang="ru-RU" sz="2200" dirty="0" smtClean="0"/>
              <a:t> (в настоящее время использует Нацбанк)</a:t>
            </a:r>
            <a:br>
              <a:rPr lang="ru-RU" sz="2200" dirty="0" smtClean="0"/>
            </a:br>
            <a:r>
              <a:rPr lang="ru-RU" sz="2200" dirty="0" smtClean="0"/>
              <a:t>2. Фильтр Ходрика-</a:t>
            </a:r>
            <a:r>
              <a:rPr lang="ru-RU" sz="2200" dirty="0" err="1" smtClean="0"/>
              <a:t>Прескота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 другие фильтры и подходы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F3042508-F5C6-4A2C-B8F2-171515676A09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9734426D-54F9-4207-9EFB-DA7659E7FD2E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6553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7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587750"/>
            <a:ext cx="85280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15050"/>
            <a:ext cx="8509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1925"/>
            <a:ext cx="71977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ru-RU" sz="3200" dirty="0" smtClean="0"/>
              <a:t>Тренд и цикл реального ВВП Беларуси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88" y="6334125"/>
            <a:ext cx="9144000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См. описание этого графика на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Ekonomika.by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http://ekonomika.by/v-regionakh-belarusi/perezagruzka-belorusskoj-ekonomiki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758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112125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ru-RU" sz="2800" dirty="0" smtClean="0"/>
              <a:t>Тренд и цикл реального ВВП соседних стран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88" y="6334125"/>
            <a:ext cx="9144000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См. описание этого графика на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Ekonomika.by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http://ekonomika.by/v-regionakh-belarusi/perezagruzka-belorusskoj-ekonomiki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861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62000"/>
            <a:ext cx="91059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200" dirty="0" smtClean="0"/>
              <a:t>Факторы роста ВВП можно разделить на краткосрочные (циклические) и долгосрочные (структурные).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64E7FBC3-D623-4E8D-9549-64F3B55523A2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2800" b="0" dirty="0" smtClean="0">
                <a:latin typeface="+mn-lt"/>
              </a:rPr>
              <a:t>Постоянные (структурные) факторы экономического роста (функция </a:t>
            </a:r>
            <a:r>
              <a:rPr lang="ru-RU" sz="2800" b="0" dirty="0" err="1" smtClean="0">
                <a:latin typeface="+mn-lt"/>
              </a:rPr>
              <a:t>Кобба-Дугласа</a:t>
            </a:r>
            <a:r>
              <a:rPr lang="ru-RU" sz="2800" b="0" dirty="0" smtClean="0">
                <a:latin typeface="+mn-lt"/>
              </a:rPr>
              <a:t>)</a:t>
            </a:r>
            <a:endParaRPr lang="ru-RU" sz="2800" b="0" dirty="0">
              <a:latin typeface="+mn-lt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71684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rgbClr val="FFFF00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5400" b="1" smtClean="0">
                <a:solidFill>
                  <a:srgbClr val="C00000"/>
                </a:solidFill>
              </a:rPr>
              <a:t>GDP = A</a:t>
            </a:r>
            <a:r>
              <a:rPr lang="ru-RU" sz="5400" b="1" smtClean="0">
                <a:solidFill>
                  <a:srgbClr val="C00000"/>
                </a:solidFill>
              </a:rPr>
              <a:t> </a:t>
            </a:r>
            <a:r>
              <a:rPr lang="en-US" sz="5400" b="1" smtClean="0">
                <a:solidFill>
                  <a:srgbClr val="C00000"/>
                </a:solidFill>
              </a:rPr>
              <a:t> L</a:t>
            </a:r>
            <a:r>
              <a:rPr lang="el-GR" sz="5400" b="1" baseline="30000" smtClean="0">
                <a:solidFill>
                  <a:srgbClr val="C00000"/>
                </a:solidFill>
              </a:rPr>
              <a:t>α</a:t>
            </a:r>
            <a:r>
              <a:rPr lang="ru-RU" sz="5400" b="1" baseline="30000" smtClean="0">
                <a:solidFill>
                  <a:srgbClr val="C00000"/>
                </a:solidFill>
              </a:rPr>
              <a:t>  </a:t>
            </a:r>
            <a:r>
              <a:rPr lang="en-US" sz="5400" b="1" smtClean="0">
                <a:solidFill>
                  <a:srgbClr val="C00000"/>
                </a:solidFill>
              </a:rPr>
              <a:t>K</a:t>
            </a:r>
            <a:r>
              <a:rPr lang="el-GR" sz="5400" b="1" baseline="30000" smtClean="0">
                <a:solidFill>
                  <a:srgbClr val="C00000"/>
                </a:solidFill>
              </a:rPr>
              <a:t>β</a:t>
            </a:r>
            <a:r>
              <a:rPr lang="el-GR" sz="5400" smtClean="0">
                <a:solidFill>
                  <a:srgbClr val="C00000"/>
                </a:solidFill>
              </a:rPr>
              <a:t> </a:t>
            </a:r>
            <a:endParaRPr lang="ru-RU" sz="540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b="1" smtClean="0">
                <a:solidFill>
                  <a:srgbClr val="C00000"/>
                </a:solidFill>
              </a:rPr>
              <a:t>L </a:t>
            </a:r>
            <a:r>
              <a:rPr lang="ru-RU" smtClean="0">
                <a:solidFill>
                  <a:srgbClr val="C00000"/>
                </a:solidFill>
              </a:rPr>
              <a:t>– количество трудовых ресурсов;</a:t>
            </a:r>
            <a:endParaRPr lang="en-US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b="1" smtClean="0">
                <a:solidFill>
                  <a:srgbClr val="C00000"/>
                </a:solidFill>
              </a:rPr>
              <a:t>α</a:t>
            </a:r>
            <a:r>
              <a:rPr lang="el-GR" smtClean="0">
                <a:solidFill>
                  <a:srgbClr val="C00000"/>
                </a:solidFill>
              </a:rPr>
              <a:t> </a:t>
            </a:r>
            <a:r>
              <a:rPr lang="en-US" smtClean="0">
                <a:solidFill>
                  <a:srgbClr val="C00000"/>
                </a:solidFill>
              </a:rPr>
              <a:t> - </a:t>
            </a:r>
            <a:r>
              <a:rPr lang="ru-RU" smtClean="0">
                <a:solidFill>
                  <a:srgbClr val="C00000"/>
                </a:solidFill>
              </a:rPr>
              <a:t>трудоотдача;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b="1" smtClean="0">
                <a:solidFill>
                  <a:srgbClr val="C00000"/>
                </a:solidFill>
              </a:rPr>
              <a:t>K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ru-RU" smtClean="0">
                <a:solidFill>
                  <a:srgbClr val="C00000"/>
                </a:solidFill>
              </a:rPr>
              <a:t>– объем вложенных инвестиций;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b="1" smtClean="0">
                <a:solidFill>
                  <a:srgbClr val="C00000"/>
                </a:solidFill>
              </a:rPr>
              <a:t>β</a:t>
            </a:r>
            <a:r>
              <a:rPr lang="el-GR" smtClean="0">
                <a:solidFill>
                  <a:srgbClr val="C00000"/>
                </a:solidFill>
              </a:rPr>
              <a:t> </a:t>
            </a:r>
            <a:r>
              <a:rPr lang="ru-RU" smtClean="0">
                <a:solidFill>
                  <a:srgbClr val="C00000"/>
                </a:solidFill>
              </a:rPr>
              <a:t> - капиталоотдача;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b="1" smtClean="0">
                <a:solidFill>
                  <a:srgbClr val="C00000"/>
                </a:solidFill>
              </a:rPr>
              <a:t>A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ru-RU" smtClean="0">
                <a:solidFill>
                  <a:srgbClr val="C00000"/>
                </a:solidFill>
              </a:rPr>
              <a:t>(</a:t>
            </a:r>
            <a:r>
              <a:rPr lang="en-US" smtClean="0">
                <a:solidFill>
                  <a:srgbClr val="C00000"/>
                </a:solidFill>
              </a:rPr>
              <a:t>TFP</a:t>
            </a:r>
            <a:r>
              <a:rPr lang="ru-RU" smtClean="0">
                <a:solidFill>
                  <a:srgbClr val="C00000"/>
                </a:solidFill>
              </a:rPr>
              <a:t> или СФП</a:t>
            </a:r>
            <a:r>
              <a:rPr lang="en-US" smtClean="0">
                <a:solidFill>
                  <a:srgbClr val="C00000"/>
                </a:solidFill>
              </a:rPr>
              <a:t>) - </a:t>
            </a:r>
            <a:r>
              <a:rPr lang="ru-RU" smtClean="0">
                <a:solidFill>
                  <a:srgbClr val="C00000"/>
                </a:solidFill>
              </a:rPr>
              <a:t>совокупная факторная производительность.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None/>
            </a:pPr>
            <a:endParaRPr lang="en-US" b="1" smtClean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 flipV="1">
            <a:off x="5143500" y="1500188"/>
            <a:ext cx="46038" cy="714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 flipV="1">
            <a:off x="6143625" y="1500188"/>
            <a:ext cx="46038" cy="714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6357938"/>
            <a:ext cx="9144000" cy="500062"/>
          </a:xfrm>
          <a:prstGeom prst="rect">
            <a:avLst/>
          </a:prstGeom>
          <a:solidFill>
            <a:srgbClr val="D0DC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kern="0" dirty="0">
                <a:latin typeface="+mn-lt"/>
              </a:rPr>
              <a:t>Источник: Бас </a:t>
            </a:r>
            <a:r>
              <a:rPr lang="ru-RU" sz="1400" kern="0" dirty="0" err="1">
                <a:latin typeface="+mn-lt"/>
              </a:rPr>
              <a:t>Баккер</a:t>
            </a:r>
            <a:r>
              <a:rPr lang="ru-RU" sz="1400" kern="0" dirty="0">
                <a:latin typeface="+mn-lt"/>
              </a:rPr>
              <a:t> Кастрычницкий форум 2015. Глава постоянного представительства МВФ </a:t>
            </a:r>
          </a:p>
          <a:p>
            <a:pPr>
              <a:defRPr/>
            </a:pPr>
            <a:r>
              <a:rPr lang="ru-RU" sz="1400" kern="0" dirty="0">
                <a:latin typeface="+mn-lt"/>
              </a:rPr>
              <a:t>для Центральной и Восточной Европы.</a:t>
            </a:r>
            <a:endParaRPr lang="ru-RU" sz="1400" dirty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53525" cy="51625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6357938"/>
            <a:ext cx="9144000" cy="500062"/>
          </a:xfrm>
          <a:prstGeom prst="rect">
            <a:avLst/>
          </a:prstGeom>
          <a:solidFill>
            <a:srgbClr val="D0DC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kern="0" dirty="0">
                <a:latin typeface="+mn-lt"/>
              </a:rPr>
              <a:t>Источник: Бас </a:t>
            </a:r>
            <a:r>
              <a:rPr lang="ru-RU" sz="1400" kern="0" dirty="0" err="1">
                <a:latin typeface="+mn-lt"/>
              </a:rPr>
              <a:t>Баккер</a:t>
            </a:r>
            <a:r>
              <a:rPr lang="ru-RU" sz="1400" kern="0" dirty="0">
                <a:latin typeface="+mn-lt"/>
              </a:rPr>
              <a:t> Кастрычницкий форум 2015. Глава постоянного представительства МВФ </a:t>
            </a:r>
          </a:p>
          <a:p>
            <a:pPr>
              <a:defRPr/>
            </a:pPr>
            <a:r>
              <a:rPr lang="ru-RU" sz="1400" kern="0" dirty="0">
                <a:latin typeface="+mn-lt"/>
              </a:rPr>
              <a:t>для Центральной и Восточной Европы.</a:t>
            </a:r>
            <a:endParaRPr lang="ru-RU" sz="1400" dirty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3338"/>
            <a:ext cx="9129712" cy="47990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77288" cy="68580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200" dirty="0" smtClean="0"/>
              <a:t>ВВП может быть рассчитан тремя способами.</a:t>
            </a:r>
            <a:br>
              <a:rPr lang="ru-RU" sz="2200" dirty="0" smtClean="0"/>
            </a:br>
            <a:r>
              <a:rPr lang="ru-RU" sz="2200" dirty="0" smtClean="0"/>
              <a:t>1. ВВП по расходам (со стороны спроса)</a:t>
            </a:r>
            <a:br>
              <a:rPr lang="ru-RU" sz="2200" dirty="0" smtClean="0"/>
            </a:br>
            <a:r>
              <a:rPr lang="ru-RU" sz="2200" dirty="0" smtClean="0"/>
              <a:t>2. ВВП по добавленной стоимости (со стороны предложения)</a:t>
            </a:r>
            <a:br>
              <a:rPr lang="ru-RU" sz="2200" dirty="0" smtClean="0"/>
            </a:br>
            <a:r>
              <a:rPr lang="ru-RU" sz="2200" dirty="0" smtClean="0"/>
              <a:t>3. ВВП по доходам (со стороны финансовых потоков)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5DB4C199-4E5E-418A-A358-49E1182AD94E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2800" b="0" dirty="0" smtClean="0">
                <a:latin typeface="+mn-lt"/>
              </a:rPr>
              <a:t>Временные (циклические) факторы экономического роста (факторы внутреннего и внешнего спроса)</a:t>
            </a:r>
            <a:endParaRPr lang="ru-RU" sz="2800" b="0" dirty="0">
              <a:latin typeface="+mn-lt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74756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rgbClr val="FFFF00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5400" b="1" smtClean="0">
                <a:solidFill>
                  <a:srgbClr val="C00000"/>
                </a:solidFill>
              </a:rPr>
              <a:t>GDP = C</a:t>
            </a:r>
            <a:r>
              <a:rPr lang="ru-RU" sz="5400" b="1" smtClean="0">
                <a:solidFill>
                  <a:srgbClr val="C00000"/>
                </a:solidFill>
              </a:rPr>
              <a:t> + </a:t>
            </a:r>
            <a:r>
              <a:rPr lang="en-US" sz="5400" b="1" smtClean="0">
                <a:solidFill>
                  <a:srgbClr val="C00000"/>
                </a:solidFill>
              </a:rPr>
              <a:t>I + G + NX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None/>
            </a:pPr>
            <a:r>
              <a:rPr lang="ru-RU" sz="3200" b="1" smtClean="0">
                <a:solidFill>
                  <a:srgbClr val="C00000"/>
                </a:solidFill>
              </a:rPr>
              <a:t>			      </a:t>
            </a:r>
            <a:r>
              <a:rPr lang="ru-RU" b="1" smtClean="0">
                <a:solidFill>
                  <a:srgbClr val="C00000"/>
                </a:solidFill>
              </a:rPr>
              <a:t>Внутренний спрос Внешний спрос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None/>
            </a:pPr>
            <a:r>
              <a:rPr lang="ru-RU" smtClean="0">
                <a:solidFill>
                  <a:srgbClr val="C00000"/>
                </a:solidFill>
              </a:rPr>
              <a:t>С, </a:t>
            </a:r>
            <a:r>
              <a:rPr lang="en-US" smtClean="0">
                <a:solidFill>
                  <a:srgbClr val="C00000"/>
                </a:solidFill>
              </a:rPr>
              <a:t>G, I </a:t>
            </a:r>
            <a:r>
              <a:rPr lang="ru-RU" smtClean="0">
                <a:solidFill>
                  <a:srgbClr val="C00000"/>
                </a:solidFill>
              </a:rPr>
              <a:t>– регулируются через налогово-бюджетную политику;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mtClean="0">
                <a:solidFill>
                  <a:srgbClr val="C00000"/>
                </a:solidFill>
              </a:rPr>
              <a:t>С – через государственную политику доходов, через социальную политику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</a:rPr>
              <a:t>I – </a:t>
            </a:r>
            <a:r>
              <a:rPr lang="ru-RU" smtClean="0">
                <a:solidFill>
                  <a:srgbClr val="C00000"/>
                </a:solidFill>
              </a:rPr>
              <a:t>также через денежно-кредитную политику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</a:rPr>
              <a:t>NX – </a:t>
            </a:r>
            <a:r>
              <a:rPr lang="ru-RU" smtClean="0">
                <a:solidFill>
                  <a:srgbClr val="C00000"/>
                </a:solidFill>
              </a:rPr>
              <a:t>через валютную политику, через тарифные и нетарифные ограничения.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4036219" y="392906"/>
            <a:ext cx="571500" cy="350043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7174707" y="1326356"/>
            <a:ext cx="571500" cy="177641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kern="0" dirty="0">
                <a:latin typeface="+mn-lt"/>
              </a:rPr>
              <a:t>Источник: Бас </a:t>
            </a:r>
            <a:r>
              <a:rPr lang="ru-RU" sz="1400" kern="0" dirty="0" err="1">
                <a:latin typeface="+mn-lt"/>
              </a:rPr>
              <a:t>Баккер</a:t>
            </a:r>
            <a:r>
              <a:rPr lang="ru-RU" sz="1400" kern="0" dirty="0">
                <a:latin typeface="+mn-lt"/>
              </a:rPr>
              <a:t>. Кастрычницкий форум 2015. Глава постоянного представительства МВФ </a:t>
            </a:r>
          </a:p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kern="0" dirty="0">
                <a:latin typeface="+mn-lt"/>
              </a:rPr>
              <a:t>для Центральной и Восточной Европы.</a:t>
            </a:r>
            <a:endParaRPr lang="ru-RU" sz="1400" b="1" kern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FFE38B"/>
          </a:solidFill>
        </p:spPr>
        <p:txBody>
          <a:bodyPr/>
          <a:lstStyle/>
          <a:p>
            <a:pPr>
              <a:defRPr/>
            </a:pPr>
            <a:r>
              <a:rPr lang="ru-RU" sz="2200" b="0" dirty="0" smtClean="0">
                <a:solidFill>
                  <a:srgbClr val="000000"/>
                </a:solidFill>
                <a:latin typeface="+mn-lt"/>
              </a:rPr>
              <a:t>В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аловое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накопление инвестиций в основной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капитал, в % к ВВП</a:t>
            </a:r>
            <a:endParaRPr lang="ru-RU" sz="2200" b="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49974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kern="0" dirty="0">
                <a:latin typeface="+mn-lt"/>
              </a:rPr>
              <a:t>Источник: Разработка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Министерства экономики Республики Беларусь</a:t>
            </a:r>
            <a:endParaRPr lang="ru-RU" sz="1400" b="1" kern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solidFill>
            <a:srgbClr val="D0DCF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Республика Беларусь: документ по отдельным вопросам. Отчет МВФ. Май 2012 г. С.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kern="0" dirty="0">
                <a:latin typeface="+mn-lt"/>
              </a:rPr>
              <a:t>Источник: Разработка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Macrocenter Belarus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b="1" kern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FFE38B"/>
          </a:solidFill>
        </p:spPr>
        <p:txBody>
          <a:bodyPr/>
          <a:lstStyle/>
          <a:p>
            <a:pPr>
              <a:defRPr/>
            </a:pPr>
            <a:r>
              <a:rPr lang="ru-RU" sz="2400" dirty="0" smtClean="0"/>
              <a:t>Структура инвестиций в основной капитал по источникам финансирования, %</a:t>
            </a:r>
            <a:endParaRPr lang="ru-RU" sz="240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88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928688"/>
            <a:ext cx="6556375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5346700"/>
            <a:ext cx="9144000" cy="132238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Вывод: Высокий уровень инвестиций в основной капитал поддерживается за счет направления большой доли бюджетных средств на финансирование не социальных расходов, а реального сектора экономики. Кроме того, госбанки административным путем принуждаются к финансированию госпредприятий по льготным процентным ставкам,  что создает повышенный спрос на кредиты.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kern="0" dirty="0">
                <a:latin typeface="+mn-lt"/>
              </a:rPr>
              <a:t>Источник: Разработка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автора по данным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b="1" kern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200" b="0" dirty="0" smtClean="0">
                <a:solidFill>
                  <a:srgbClr val="000000"/>
                </a:solidFill>
                <a:latin typeface="+mn-lt"/>
              </a:rPr>
              <a:t>Доля валового накопления инвестиций, обеспеченная за счет прироста Чистого внешнего долга (ЧВД) 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08050"/>
            <a:ext cx="9028113" cy="4752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5661025"/>
            <a:ext cx="9144000" cy="8985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Вывод: В 2008-2010, 2013 и первой половине 2014 гг. валовое накопление инвестиций поддерживалось еще на высоком уровне и за счет привлечения иностранных займов и кредитов, что привело к наращиванию внешнего долга.  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kern="0" dirty="0">
                <a:latin typeface="+mn-lt"/>
              </a:rPr>
              <a:t>Источник: Разработка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CASE Belarus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b="1" kern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FFE38B"/>
          </a:solidFill>
        </p:spPr>
        <p:txBody>
          <a:bodyPr/>
          <a:lstStyle/>
          <a:p>
            <a:pPr>
              <a:defRPr/>
            </a:pPr>
            <a:r>
              <a:rPr lang="ru-RU" sz="2200" b="0" dirty="0">
                <a:solidFill>
                  <a:srgbClr val="000000"/>
                </a:solidFill>
                <a:latin typeface="+mn-lt"/>
              </a:rPr>
              <a:t>Предельный коэффициент капиталоотдачи (правая ось) и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валовое накопление инвестиций в основной капитал</a:t>
            </a:r>
            <a:r>
              <a:rPr lang="ru-RU" sz="2200" b="0" dirty="0">
                <a:solidFill>
                  <a:srgbClr val="000000"/>
                </a:solidFill>
                <a:latin typeface="+mn-lt"/>
              </a:rPr>
              <a:t> (левая ось)</a:t>
            </a:r>
            <a:endParaRPr lang="ru-RU" sz="2200" b="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066213" cy="5664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Наблюдение.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133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Беларусь много средств направляет на накопление. Это одна из причин сравнительно низкого удельного веса заработной платы в ВВП. А направлять приходится много потому, что при государственной собственности использование инвестиций дает меньшую отдачу.</a:t>
            </a:r>
            <a:endParaRPr lang="ru-RU" sz="4000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E54AFBB3-2546-4752-A202-CDD40CBC4807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40000"/>
              </a:spcBef>
              <a:buClr>
                <a:schemeClr val="accent2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kern="0" dirty="0">
                <a:latin typeface="+mn-lt"/>
              </a:rPr>
              <a:t>Источник: Разработка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Macrocenter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по данным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b="1" kern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200" b="0" dirty="0" smtClean="0">
                <a:solidFill>
                  <a:srgbClr val="000000"/>
                </a:solidFill>
                <a:latin typeface="+mn-lt"/>
              </a:rPr>
              <a:t>Прирост </a:t>
            </a:r>
            <a:r>
              <a:rPr lang="ru-RU" sz="2200" b="0" dirty="0">
                <a:solidFill>
                  <a:srgbClr val="000000"/>
                </a:solidFill>
                <a:latin typeface="+mn-lt"/>
              </a:rPr>
              <a:t>реальных инвестиций в основной капитал</a:t>
            </a:r>
            <a:endParaRPr lang="ru-RU" sz="2200" b="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94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928688"/>
            <a:ext cx="8923338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accent2"/>
              </a:buClr>
              <a:buSzPct val="110000"/>
              <a:defRPr/>
            </a:pPr>
            <a:r>
              <a:rPr lang="ru-RU" sz="1400" kern="0" dirty="0">
                <a:latin typeface="+mn-lt"/>
              </a:rPr>
              <a:t>Источник: Разработка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Macrocenter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по данным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b="1" kern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200" b="0" dirty="0" smtClean="0">
                <a:solidFill>
                  <a:srgbClr val="000000"/>
                </a:solidFill>
                <a:latin typeface="+mn-lt"/>
              </a:rPr>
              <a:t>Изменение </a:t>
            </a:r>
            <a:r>
              <a:rPr lang="ru-RU" sz="2200" b="0" dirty="0">
                <a:solidFill>
                  <a:srgbClr val="000000"/>
                </a:solidFill>
                <a:latin typeface="+mn-lt"/>
              </a:rPr>
              <a:t>инвестиций в основной капитал по источникам финансирования (к соответствующему периоду предыдущего года)</a:t>
            </a:r>
            <a:endParaRPr lang="ru-RU" sz="2200" b="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97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77288" cy="68580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ВВП по расходам (со стороны спроса)</a:t>
            </a:r>
            <a:br>
              <a:rPr lang="ru-RU" sz="2200" dirty="0" smtClean="0"/>
            </a:b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64C79CA-6E17-487E-8BCC-2CF6962281EF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Наблюдение.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Налицо попытка снова, как в предыдущие годы, нагнетать внутренний спрос за счет наращивания инвестиций в основной капитал за счет бюджетных средств и снижения ставки рефинансирования и процентных ставок по кредитам для госпредприятий.</a:t>
            </a:r>
            <a:endParaRPr lang="ru-RU" sz="4000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687ACB85-36E6-40E5-B8A0-72052BAC60A5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88" y="6334125"/>
            <a:ext cx="9144000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разработка автора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601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79375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5010150"/>
            <a:ext cx="9144000" cy="18478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Вывод: В предыдущие годы правительство за счет разных инструментов макроэкономической политики часто прибегало к стимулированию внутреннего спроса. Такой рост ВВП часто оказывался неустойчивым (сопровождался возникновением дисбалансов, приводил к росту внешнего долга и сокращению золотовалютных резервов) и нездоровым (сопровождался высокой инфляцией), что приводило к необходимости проведения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макрокорректировок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Часто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макрокорректировки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проходили в виде спонтанных девальваций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нацвалюты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в условиях истощения золотовалютных резервов.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000" dirty="0" smtClean="0"/>
              <a:t>Для </a:t>
            </a:r>
            <a:r>
              <a:rPr lang="ru-RU" sz="2000" dirty="0" err="1" smtClean="0"/>
              <a:t>межстрановых</a:t>
            </a:r>
            <a:r>
              <a:rPr lang="ru-RU" sz="2000" dirty="0" smtClean="0"/>
              <a:t> сопоставлений ВВП страны пересчитывается на душу населения и переводится в долларовый эквивалент. Может переводиться по номинальному обменному курсу </a:t>
            </a:r>
            <a:r>
              <a:rPr lang="ru-RU" sz="2000" dirty="0"/>
              <a:t>(</a:t>
            </a:r>
            <a:r>
              <a:rPr lang="en-US" sz="2000" dirty="0"/>
              <a:t>NER) </a:t>
            </a:r>
            <a:r>
              <a:rPr lang="ru-RU" sz="2000" dirty="0" smtClean="0"/>
              <a:t>национальной валюты к доллару, может по паритетному курсу.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74E2FD28-83BF-4C84-BFDF-A1F54ADE2AE8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8806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579596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accent2"/>
              </a:buClr>
              <a:buSzPct val="110000"/>
              <a:defRPr/>
            </a:pPr>
            <a:r>
              <a:rPr lang="ru-RU" sz="1400" kern="0" dirty="0">
                <a:latin typeface="+mn-lt"/>
              </a:rPr>
              <a:t>Источник: </a:t>
            </a:r>
            <a:r>
              <a:rPr lang="en-US" sz="1400" kern="0" dirty="0">
                <a:latin typeface="+mn-lt"/>
              </a:rPr>
              <a:t>https://ru.wikipedia.org/wiki/</a:t>
            </a:r>
            <a:r>
              <a:rPr lang="ru-RU" sz="1400" kern="0" dirty="0" err="1">
                <a:latin typeface="+mn-lt"/>
              </a:rPr>
              <a:t>Список_стран_по_ВВП</a:t>
            </a:r>
            <a:r>
              <a:rPr lang="ru-RU" sz="1400" kern="0" dirty="0">
                <a:latin typeface="+mn-lt"/>
              </a:rPr>
              <a:t>_(номинал)_</a:t>
            </a:r>
            <a:r>
              <a:rPr lang="ru-RU" sz="1400" kern="0" dirty="0" err="1">
                <a:latin typeface="+mn-lt"/>
              </a:rPr>
              <a:t>на_душу_населения</a:t>
            </a:r>
            <a:endParaRPr lang="ru-RU" sz="1400" b="1" kern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940425" y="1628775"/>
            <a:ext cx="3203575" cy="47291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В 2016 г.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среднестрановый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ВВП на душу населения по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NER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(по данным МВФ) составил 10 тыс.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USD</a:t>
            </a:r>
            <a:r>
              <a:rPr lang="be-BY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Беларуси в 2016 г. он был в 2 раза меньше и составил 5,1 тыс.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USD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(93-е место в мире). При этом еще в начале 10-х годов Беларусь входила в седьмую десятку. </a:t>
            </a:r>
            <a:endParaRPr lang="ru-RU" sz="2000" dirty="0" smtClean="0"/>
          </a:p>
        </p:txBody>
      </p:sp>
      <p:pic>
        <p:nvPicPr>
          <p:cNvPr id="8807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37313"/>
            <a:ext cx="19431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30938"/>
            <a:ext cx="193516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0988" cy="16287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1800" b="0" dirty="0" smtClean="0"/>
              <a:t>Какой курс – номинальный или паритетный –лучше отражает реальность? Смотря для какого гражданина. Если гражданин живет в Беларуси, зарабатывает в белорусских рублях и тратит все деньги в Беларуси, то лучше ситуацию отражает паритетный курс. Но если он зарабатывает в белорусских рублях, а хочет покупать заграничные товары, то лучше ситуацию отражает номинальный курс.</a:t>
            </a:r>
            <a:endParaRPr lang="ru-RU" sz="1800" b="0" dirty="0" smtClean="0">
              <a:solidFill>
                <a:srgbClr val="C00000"/>
              </a:solidFill>
            </a:endParaRPr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EB8E522E-8D63-4613-B075-1A4CF619DF37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accent2"/>
              </a:buClr>
              <a:buSzPct val="110000"/>
              <a:defRPr/>
            </a:pPr>
            <a:r>
              <a:rPr lang="ru-RU" sz="1400" kern="0" dirty="0">
                <a:latin typeface="+mn-lt"/>
              </a:rPr>
              <a:t>Источник: </a:t>
            </a:r>
            <a:r>
              <a:rPr lang="en-US" sz="1400" kern="0" dirty="0">
                <a:latin typeface="+mn-lt"/>
              </a:rPr>
              <a:t>https://ru.wikipedia.org/wiki/</a:t>
            </a:r>
            <a:r>
              <a:rPr lang="ru-RU" sz="1400" kern="0" dirty="0" err="1">
                <a:latin typeface="+mn-lt"/>
              </a:rPr>
              <a:t>Список_стран_по_ВВП</a:t>
            </a:r>
            <a:r>
              <a:rPr lang="ru-RU" sz="1400" kern="0" dirty="0">
                <a:latin typeface="+mn-lt"/>
              </a:rPr>
              <a:t>_(ППС)_</a:t>
            </a:r>
            <a:r>
              <a:rPr lang="ru-RU" sz="1400" kern="0" dirty="0" err="1">
                <a:latin typeface="+mn-lt"/>
              </a:rPr>
              <a:t>на_душу_населения</a:t>
            </a:r>
            <a:endParaRPr lang="ru-RU" sz="1400" b="1" kern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219700" y="1628775"/>
            <a:ext cx="3924300" cy="47291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В 2016 г.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среднестрановый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ВВП на душу населения по паритетному курсу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(по данным МВФ) составил 16 тыс.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USD</a:t>
            </a:r>
            <a:r>
              <a:rPr lang="be-BY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Беларуси в 2016 г. он составил 18 тыс.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USD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(68-е место в мире). Именно в пересчете по паритетному курсу Беларусь относится к странам со средним уровнем доходов. Потому что если смотреть в пересчете по рыночному курсу, то Беларусь – это страна с низким уровнем доходов.</a:t>
            </a:r>
            <a:endParaRPr lang="ru-RU" sz="2000" dirty="0" smtClean="0"/>
          </a:p>
        </p:txBody>
      </p:sp>
      <p:pic>
        <p:nvPicPr>
          <p:cNvPr id="9011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508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933575"/>
            <a:ext cx="50942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773738"/>
            <a:ext cx="16906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692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99"/>
          </a:solidFill>
        </p:spPr>
        <p:txBody>
          <a:bodyPr/>
          <a:lstStyle/>
          <a:p>
            <a:pPr algn="l"/>
            <a:r>
              <a:rPr lang="ru-RU" sz="2000" dirty="0" smtClean="0">
                <a:effectLst/>
              </a:rPr>
              <a:t>Вопрос для проверки знаний по теме лекции: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Спрогнозируйте значение реального ВВП (</a:t>
            </a:r>
            <a:r>
              <a:rPr lang="en-US" sz="2000" dirty="0" smtClean="0">
                <a:effectLst/>
              </a:rPr>
              <a:t>M/M, %</a:t>
            </a:r>
            <a:r>
              <a:rPr lang="ru-RU" sz="2000" dirty="0" smtClean="0">
                <a:effectLst/>
              </a:rPr>
              <a:t>, СТ</a:t>
            </a:r>
            <a:r>
              <a:rPr lang="en-US" sz="2000" dirty="0" smtClean="0">
                <a:effectLst/>
              </a:rPr>
              <a:t>)</a:t>
            </a:r>
            <a:r>
              <a:rPr lang="ru-RU" sz="2000" dirty="0" smtClean="0">
                <a:effectLst/>
              </a:rPr>
              <a:t>, которое будет в апреле 2018 года. Свой прогноз сообщите ассистенту, она запишет, а 25 мая проверим с фактическими данными.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Тот, кто угадал направленность тренда получает оценку 6. Ниже оценка не опускается.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Тот , кто угадал еще и с точностью – плюс</a:t>
            </a:r>
            <a:r>
              <a:rPr lang="en-US" sz="2000" dirty="0" smtClean="0">
                <a:effectLst/>
              </a:rPr>
              <a:t>/</a:t>
            </a:r>
            <a:r>
              <a:rPr lang="ru-RU" sz="2000" dirty="0" smtClean="0">
                <a:effectLst/>
              </a:rPr>
              <a:t>минус 5%, получает 10. Далее за погрешность </a:t>
            </a:r>
            <a:r>
              <a:rPr lang="en-US" sz="2000" dirty="0" smtClean="0">
                <a:effectLst/>
              </a:rPr>
              <a:t>&gt;5</a:t>
            </a:r>
            <a:r>
              <a:rPr lang="ru-RU" sz="2000" dirty="0" smtClean="0">
                <a:effectLst/>
              </a:rPr>
              <a:t>% и каждые последующие 5% оценка снижается на один балл, но не опускается ниже 6.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Для тех, кто не угадал тренд – оценка 3.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Для тех, кто не дал прогноза – не аттестован и не допущен к экзамену. </a:t>
            </a:r>
            <a:endParaRPr lang="ru-RU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08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382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ВВП в системе национальных счетов Беларуси.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ru-RU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b="1" smtClean="0"/>
              <a:t>ВВП появляется на 2-м (счете производства) из 10-ти национальных счетов Республики Беларусь</a:t>
            </a:r>
            <a:endParaRPr lang="ru-RU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b="1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90C8A834-B24F-4355-81AD-EC6F70885BD6}" type="slidenum">
              <a:rPr lang="en-US" sz="1600" smtClean="0">
                <a:solidFill>
                  <a:srgbClr val="0033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600" smtClean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2250" y="857250"/>
            <a:ext cx="2357438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Остальной мир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75" y="4143375"/>
            <a:ext cx="2786063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Правительство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75" y="2143125"/>
            <a:ext cx="2357438" cy="12144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  <a:latin typeface="Times New Roman" pitchFamily="18" charset="0"/>
                <a:cs typeface="Times New Roman" pitchFamily="18" charset="0"/>
              </a:rPr>
              <a:t>Рынок товаров и услуг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0813" y="4143375"/>
            <a:ext cx="2357437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Предприятия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4143375"/>
            <a:ext cx="2357438" cy="1000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8575">
                  <a:noFill/>
                </a:ln>
              </a:rPr>
              <a:t>Домашние хозяйства</a:t>
            </a:r>
          </a:p>
        </p:txBody>
      </p:sp>
      <p:cxnSp>
        <p:nvCxnSpPr>
          <p:cNvPr id="67" name="Соединительная линия уступом 66"/>
          <p:cNvCxnSpPr/>
          <p:nvPr/>
        </p:nvCxnSpPr>
        <p:spPr>
          <a:xfrm rot="10800000">
            <a:off x="5929313" y="2786063"/>
            <a:ext cx="2428875" cy="1357312"/>
          </a:xfrm>
          <a:prstGeom prst="bentConnector3">
            <a:avLst>
              <a:gd name="adj1" fmla="val 375"/>
            </a:avLst>
          </a:prstGeom>
          <a:ln w="9144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/>
          <p:nvPr/>
        </p:nvCxnSpPr>
        <p:spPr>
          <a:xfrm rot="10800000" flipV="1">
            <a:off x="5929313" y="1785938"/>
            <a:ext cx="2357437" cy="557212"/>
          </a:xfrm>
          <a:prstGeom prst="bentConnector3">
            <a:avLst>
              <a:gd name="adj1" fmla="val 388"/>
            </a:avLst>
          </a:prstGeom>
          <a:ln w="2921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/>
          <p:cNvCxnSpPr/>
          <p:nvPr/>
        </p:nvCxnSpPr>
        <p:spPr>
          <a:xfrm rot="16200000" flipV="1">
            <a:off x="5643562" y="3500438"/>
            <a:ext cx="1000125" cy="285750"/>
          </a:xfrm>
          <a:prstGeom prst="bentConnector3">
            <a:avLst>
              <a:gd name="adj1" fmla="val 99966"/>
            </a:avLst>
          </a:prstGeom>
          <a:ln w="63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>
            <a:off x="3286125" y="5429250"/>
            <a:ext cx="4500563" cy="1588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rot="5400000">
            <a:off x="2107406" y="4250532"/>
            <a:ext cx="2357437" cy="0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>
            <a:off x="3286125" y="3071813"/>
            <a:ext cx="28575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 стрелкой 287"/>
          <p:cNvCxnSpPr/>
          <p:nvPr/>
        </p:nvCxnSpPr>
        <p:spPr>
          <a:xfrm rot="5400000" flipH="1" flipV="1">
            <a:off x="7645401" y="5286375"/>
            <a:ext cx="284162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единительная линия 322"/>
          <p:cNvCxnSpPr/>
          <p:nvPr/>
        </p:nvCxnSpPr>
        <p:spPr>
          <a:xfrm>
            <a:off x="3000375" y="2857500"/>
            <a:ext cx="5715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rot="5400000">
            <a:off x="1606550" y="4251325"/>
            <a:ext cx="2787650" cy="0"/>
          </a:xfrm>
          <a:prstGeom prst="line">
            <a:avLst/>
          </a:prstGeom>
          <a:ln w="533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/>
          <p:cNvCxnSpPr/>
          <p:nvPr/>
        </p:nvCxnSpPr>
        <p:spPr>
          <a:xfrm>
            <a:off x="3000375" y="5643563"/>
            <a:ext cx="5572125" cy="1587"/>
          </a:xfrm>
          <a:prstGeom prst="line">
            <a:avLst/>
          </a:prstGeom>
          <a:ln w="533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 стрелкой 333"/>
          <p:cNvCxnSpPr/>
          <p:nvPr/>
        </p:nvCxnSpPr>
        <p:spPr>
          <a:xfrm rot="5400000" flipH="1" flipV="1">
            <a:off x="8323262" y="5392738"/>
            <a:ext cx="500063" cy="158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Соединительная линия уступом 338"/>
          <p:cNvCxnSpPr>
            <a:endCxn id="8" idx="0"/>
          </p:cNvCxnSpPr>
          <p:nvPr/>
        </p:nvCxnSpPr>
        <p:spPr>
          <a:xfrm rot="10800000" flipV="1">
            <a:off x="1463675" y="2571750"/>
            <a:ext cx="2108200" cy="1571625"/>
          </a:xfrm>
          <a:prstGeom prst="bentConnector2">
            <a:avLst/>
          </a:prstGeom>
          <a:ln w="3048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Соединительная линия уступом 348"/>
          <p:cNvCxnSpPr/>
          <p:nvPr/>
        </p:nvCxnSpPr>
        <p:spPr>
          <a:xfrm flipV="1">
            <a:off x="3571875" y="1000125"/>
            <a:ext cx="3000375" cy="1214438"/>
          </a:xfrm>
          <a:prstGeom prst="bentConnector3">
            <a:avLst>
              <a:gd name="adj1" fmla="val -10028"/>
            </a:avLst>
          </a:prstGeom>
          <a:ln w="2286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TextBox 360"/>
          <p:cNvSpPr txBox="1">
            <a:spLocks noChangeArrowheads="1"/>
          </p:cNvSpPr>
          <p:nvPr/>
        </p:nvSpPr>
        <p:spPr bwMode="auto">
          <a:xfrm>
            <a:off x="6572250" y="1928813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IM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62" name="TextBox 361"/>
          <p:cNvSpPr txBox="1">
            <a:spLocks noChangeArrowheads="1"/>
          </p:cNvSpPr>
          <p:nvPr/>
        </p:nvSpPr>
        <p:spPr bwMode="auto">
          <a:xfrm>
            <a:off x="6715125" y="2357438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Y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66" name="TextBox 365"/>
          <p:cNvSpPr txBox="1">
            <a:spLocks noChangeArrowheads="1"/>
          </p:cNvSpPr>
          <p:nvPr/>
        </p:nvSpPr>
        <p:spPr bwMode="auto">
          <a:xfrm rot="5400000">
            <a:off x="5991225" y="3509963"/>
            <a:ext cx="1071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Calibri" panose="020F0502020204030204" pitchFamily="34" charset="0"/>
              </a:rPr>
              <a:t>Tproducts</a:t>
            </a: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1" name="TextBox 370"/>
          <p:cNvSpPr txBox="1">
            <a:spLocks noChangeArrowheads="1"/>
          </p:cNvSpPr>
          <p:nvPr/>
        </p:nvSpPr>
        <p:spPr bwMode="auto">
          <a:xfrm>
            <a:off x="3286125" y="185737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Calibri" panose="020F0502020204030204" pitchFamily="34" charset="0"/>
              </a:rPr>
              <a:t>X</a:t>
            </a:r>
            <a:endParaRPr lang="ru-RU" sz="2400">
              <a:latin typeface="Calibri" panose="020F0502020204030204" pitchFamily="34" charset="0"/>
            </a:endParaRPr>
          </a:p>
        </p:txBody>
      </p:sp>
      <p:sp>
        <p:nvSpPr>
          <p:cNvPr id="372" name="TextBox 371"/>
          <p:cNvSpPr txBox="1">
            <a:spLocks noChangeArrowheads="1"/>
          </p:cNvSpPr>
          <p:nvPr/>
        </p:nvSpPr>
        <p:spPr bwMode="auto">
          <a:xfrm>
            <a:off x="2786063" y="2214563"/>
            <a:ext cx="78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Cfinal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73" name="TextBox 372"/>
          <p:cNvSpPr txBox="1">
            <a:spLocks noChangeArrowheads="1"/>
          </p:cNvSpPr>
          <p:nvPr/>
        </p:nvSpPr>
        <p:spPr bwMode="auto">
          <a:xfrm>
            <a:off x="1785938" y="2500313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Cintermediate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374" name="TextBox 373"/>
          <p:cNvSpPr txBox="1">
            <a:spLocks noChangeArrowheads="1"/>
          </p:cNvSpPr>
          <p:nvPr/>
        </p:nvSpPr>
        <p:spPr bwMode="auto">
          <a:xfrm>
            <a:off x="3071813" y="2786063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FF9900"/>
              </a:buClr>
              <a:buSzPct val="110000"/>
              <a:buChar char="•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339933"/>
              </a:buClr>
              <a:buSzPct val="110000"/>
              <a:buChar char="–"/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5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GA</a:t>
            </a: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2075" name="TextBox 376"/>
          <p:cNvSpPr txBox="1">
            <a:spLocks noChangeArrowheads="1"/>
          </p:cNvSpPr>
          <p:nvPr/>
        </p:nvSpPr>
        <p:spPr bwMode="auto">
          <a:xfrm>
            <a:off x="0" y="0"/>
            <a:ext cx="6429375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>
                <a:latin typeface="+mn-lt"/>
              </a:rPr>
              <a:t>Счет 1</a:t>
            </a:r>
            <a:r>
              <a:rPr lang="en-US" sz="2800" dirty="0">
                <a:latin typeface="+mn-lt"/>
              </a:rPr>
              <a:t>. </a:t>
            </a:r>
            <a:r>
              <a:rPr lang="ru-RU" sz="2800" dirty="0">
                <a:latin typeface="+mn-lt"/>
              </a:rPr>
              <a:t>Счет товаров и услуг</a:t>
            </a:r>
          </a:p>
          <a:p>
            <a:pPr eaLnBrk="1" hangingPunct="1"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accent2"/>
              </a:buClr>
              <a:buSzPct val="110000"/>
              <a:defRPr/>
            </a:pPr>
            <a:r>
              <a:rPr lang="ru-RU" sz="1200" kern="0" dirty="0">
                <a:latin typeface="+mn-lt"/>
              </a:rPr>
              <a:t>Источник: </a:t>
            </a:r>
            <a:r>
              <a:rPr lang="ru-RU" sz="1200" dirty="0">
                <a:latin typeface="+mn-lt"/>
                <a:cs typeface="Tahoma" pitchFamily="34" charset="0"/>
              </a:rPr>
              <a:t>Разработка автора</a:t>
            </a:r>
            <a:endParaRPr lang="ru-RU" sz="1200" b="1" kern="0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" y="1071563"/>
            <a:ext cx="5929312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build="p"/>
      <p:bldP spid="362" grpId="0" build="p"/>
      <p:bldP spid="366" grpId="0" build="p"/>
      <p:bldP spid="371" grpId="0" build="p"/>
      <p:bldP spid="372" grpId="0" build="p"/>
      <p:bldP spid="373" grpId="0" build="p"/>
      <p:bldP spid="37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3399FF"/>
      </a:folHlink>
    </a:clrScheme>
    <a:fontScheme name="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18280</TotalTime>
  <Words>2752</Words>
  <Application>Microsoft Office PowerPoint</Application>
  <PresentationFormat>Экран (4:3)</PresentationFormat>
  <Paragraphs>344</Paragraphs>
  <Slides>74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0" baseType="lpstr">
      <vt:lpstr>Arial</vt:lpstr>
      <vt:lpstr>Calibri</vt:lpstr>
      <vt:lpstr>Tahoma</vt:lpstr>
      <vt:lpstr>Times New Roman</vt:lpstr>
      <vt:lpstr>Wingdings</vt:lpstr>
      <vt:lpstr>Default Design</vt:lpstr>
      <vt:lpstr>Курс: «Национальная экономика Беларуси» для специальности: «Национальная экономика»</vt:lpstr>
      <vt:lpstr>Презентация PowerPoint</vt:lpstr>
      <vt:lpstr> Математическая запись ВВП (GDP) </vt:lpstr>
      <vt:lpstr>Abbreviations (сокращения) на слайде 2</vt:lpstr>
      <vt:lpstr>Abbreviations (сокращения) на слайде 2</vt:lpstr>
      <vt:lpstr>ВВП может быть рассчитан тремя способами. 1. ВВП по расходам (со стороны спроса) 2. ВВП по добавленной стоимости (со стороны предложения) 3. ВВП по доходам (со стороны финансовых потоков)</vt:lpstr>
      <vt:lpstr> 1. ВВП по расходам (со стороны спроса) </vt:lpstr>
      <vt:lpstr>ВВП в системе национальных счетов Беларуси.</vt:lpstr>
      <vt:lpstr>Презентация PowerPoint</vt:lpstr>
      <vt:lpstr>Счет 1. Счет товаров и услуг.  Представление в детальном виде.</vt:lpstr>
      <vt:lpstr>Статистические сборники, где приводятся данные по ВВП в СНС Республики Беларусь</vt:lpstr>
      <vt:lpstr>Система национальных счетов Беларуси</vt:lpstr>
      <vt:lpstr>Презентация PowerPoint</vt:lpstr>
      <vt:lpstr>Презентация PowerPoint</vt:lpstr>
      <vt:lpstr> Счет 2. Счет производства.  </vt:lpstr>
      <vt:lpstr>Система национальных счетов Беларуси</vt:lpstr>
      <vt:lpstr>Система национальных счетов Беларуси</vt:lpstr>
      <vt:lpstr>В текущих ценах (в номинальном выражении, то есть без учета инфляции) данные о квартальном номинальном ВВП размещаются на сайте Белстата. Размещаются спустя три месяца после окончания предыдущего квартала. Например, данные за третий квартал 2017 г. были размещены 29 декабря 2017 г.  В странах ЕС размещают более оперативно</vt:lpstr>
      <vt:lpstr>На этой же странице на сайте Белстата размещают данные в постоянных ценах (в реальном выражении, то за минусом инфляции) данные о квартальном реальном ВВП. </vt:lpstr>
      <vt:lpstr>На основе этих данных построен следующий график из обзора Macrocenter: Декомпозиция ВВП по составляющим спроса, в процентах к соответствующему периоду предыдущего года (%, M/M) GDP = Cfinal + (GA + Acirculating) + (Х - IM )</vt:lpstr>
      <vt:lpstr>Декомпозиция ВВП по расходам часто используется для текущего анализа состояния экономического роста. Пример декомпозиции ВВП России.</vt:lpstr>
      <vt:lpstr>Декомпозиция ВВП Польши</vt:lpstr>
      <vt:lpstr> 2. ВВП по добавленной стоимости (со стороны предложения)</vt:lpstr>
      <vt:lpstr>Презентация PowerPoint</vt:lpstr>
      <vt:lpstr> ВВП по добавленной стоимости (ВВП, рассчитанный производственным методом) </vt:lpstr>
      <vt:lpstr>Поквартальный ВВП по добавленной стоимости (Белстат называет его ВВП, рассчитанный производственным методом) в текущих и постоянных ценах приведен на сайте Белстата. В разбивке по 20 видам экономической деятельности.</vt:lpstr>
      <vt:lpstr>Презентация PowerPoint</vt:lpstr>
      <vt:lpstr>Презентация PowerPoint</vt:lpstr>
      <vt:lpstr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s.a., MoM, %</vt:lpstr>
      <vt:lpstr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s.a., MoM, %</vt:lpstr>
      <vt:lpstr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s.a., MoM, %</vt:lpstr>
      <vt:lpstr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s.a., MoM, %</vt:lpstr>
      <vt:lpstr>ВВП, рассчитанный производственным методом (метод по добавленной стоимости или метод по ВДС). ВДС в среднегодовых ценах 2014 г. по 20 видам эк. деятельности (ВЭД), s.a., MoM, %</vt:lpstr>
      <vt:lpstr>Вывод: В третьем квартале 2017 г. реальная валовая добавленная стоимость (ВДС) снижалась в 7 из 20 отраслей – в сфере административных услуг (-5,5%), госуправлении (-2,4%), в сфере отдыха, спорта, развлечения (-1,4%), в снабжении электроэнергией (-1,3%), строительстве (-0,5%), образовании (-0,5%), услуги по временному проживанию и питанию (-0,2%),   Снижение реальной ВДС в сфере госуправления и в сфере административных услуг скорее всего последствия ранее проведенной оптимизации (сокращения) кадров.   Примечание. Тесты показали, что в 18-ти из 20-ти отраслей имеется сезонность. Сезонность отсутствует только в сфере госуправлении и в сфере финансовой и страховой деятельности. Сезонность была сглажена с помощью инструмента TRAMO/SEATS</vt:lpstr>
      <vt:lpstr>Годовой ВВП по добавленной стоимости в текущих ценах приведен на сайте Белстата в межотраслевом балансе (в статсборнике «система таблиц «Затраты-Выпуск» Республики Беларусь). В мае 2017 году были изданы данные за 2015 год (то есть данные публикуются спустя 16 месяцев после окончания года). Данные приводятся по 31 виду экономической деятельности согласно классификатора ОКЭД. </vt:lpstr>
      <vt:lpstr>Модель «Затраты-Выпуск» пл данным Белстата за 2015 год</vt:lpstr>
      <vt:lpstr>Презентация PowerPoint</vt:lpstr>
      <vt:lpstr> 3. ВВП по доходам (со стороны финансовых потоков)</vt:lpstr>
      <vt:lpstr>Презентация PowerPoint</vt:lpstr>
      <vt:lpstr> Счет 3. Счет образования доходов. Отображение в виде тождества.  </vt:lpstr>
      <vt:lpstr>Система национальных счетов Беларуси</vt:lpstr>
      <vt:lpstr>Презентация PowerPoint</vt:lpstr>
      <vt:lpstr>Поквартальный ВВП по доходам в текущих ценах Белстат приводит на своем сайте</vt:lpstr>
      <vt:lpstr>Структура ВВП Беларуси по источникам доходов, в % к итогу (составляющие добавленной стоимости).  Счет 3. Использование </vt:lpstr>
      <vt:lpstr>ВВП слагается из трех составляющих – зарплаты работников, прибыли собственников и чистых налогов на продукты, производство и импорт (налоги – это по сути зарплаты бюджетников, которые косвенно также влияют на создание ДС, создавая необходимые условия для производства продукции наемным работникам и собственникам).  Счет 3. Использование.</vt:lpstr>
      <vt:lpstr>ВВП измеряется в рублях (в текущих и постоянных ценах) и рассчитывается в процентах. В годовом, поквартальном и ежемесячном выражении. В %-х может подаваться в разных базах: 1. M/M, CT или Q/Q, CT 2. M/M или Q/Q 3. MoM или QoQ Из перечисленных база MoM наиболее предпочтительная. Но в случае, если результаты тестов покажут наличие сезонности, то ее нужно представлять со сглаживанием на сезонность, т.е. как s.a., MoM  Как подает Белстат: 1. M/M, CT (так подает Белстат в своих докладах) 2. Q/Q (так подает Белстат на своем сайте)  Использование разных баз для расчета темповки дают разные поворотные точки направления трендов и разные значения темпов прироста ВВП (см. следующие слайды)</vt:lpstr>
      <vt:lpstr>M/M, CT поворотная точка – янв.-сент. 2016 г.</vt:lpstr>
      <vt:lpstr>Q/Q поворотная точка – 4 кв. 2016 г. Выход из рецессии – 1 кв. 2017 г.</vt:lpstr>
      <vt:lpstr>QoQ поворотная точка – 3 кв. 2015 г. Выход из рецессии – 4 кв. 2016 г. Показывает, что во 2 и 3 кв. 2017 г. вновь пошло замедление роста</vt:lpstr>
      <vt:lpstr>млрд. BYN поворотная точка – 3 кв. 2016 г. В 2017 г. уровень реального ВВП был ниже, чем в 2014 г.</vt:lpstr>
      <vt:lpstr>Презентация PowerPoint</vt:lpstr>
      <vt:lpstr>ВВП можно также представлять в разрывах.  Для расчета могут быть использованы разные фильтры: 1. Фильтр Калмана (в настоящее время использует Нацбанк) 2. Фильтр Ходрика-Прескота и другие фильтры и подходы</vt:lpstr>
      <vt:lpstr>Презентация PowerPoint</vt:lpstr>
      <vt:lpstr>Тренд и цикл реального ВВП Беларуси</vt:lpstr>
      <vt:lpstr>Тренд и цикл реального ВВП соседних стран</vt:lpstr>
      <vt:lpstr>Факторы роста ВВП можно разделить на краткосрочные (циклические) и долгосрочные (структурные).</vt:lpstr>
      <vt:lpstr>Постоянные (структурные) факторы экономического роста (функция Кобба-Дугласа)</vt:lpstr>
      <vt:lpstr>Презентация PowerPoint</vt:lpstr>
      <vt:lpstr>Презентация PowerPoint</vt:lpstr>
      <vt:lpstr>Временные (циклические) факторы экономического роста (факторы внутреннего и внешнего спроса)</vt:lpstr>
      <vt:lpstr>Валовое накопление инвестиций в основной капитал, в % к ВВП</vt:lpstr>
      <vt:lpstr>Презентация PowerPoint</vt:lpstr>
      <vt:lpstr>Презентация PowerPoint</vt:lpstr>
      <vt:lpstr>Структура инвестиций в основной капитал по источникам финансирования, %</vt:lpstr>
      <vt:lpstr>Доля валового накопления инвестиций, обеспеченная за счет прироста Чистого внешнего долга (ЧВД) </vt:lpstr>
      <vt:lpstr>Предельный коэффициент капиталоотдачи (правая ось) и валовое накопление инвестиций в основной капитал (левая ось)</vt:lpstr>
      <vt:lpstr>Наблюдение.</vt:lpstr>
      <vt:lpstr>Прирост реальных инвестиций в основной капитал</vt:lpstr>
      <vt:lpstr>Изменение инвестиций в основной капитал по источникам финансирования (к соответствующему периоду предыдущего года)</vt:lpstr>
      <vt:lpstr>Наблюдение.</vt:lpstr>
      <vt:lpstr>Презентация PowerPoint</vt:lpstr>
      <vt:lpstr>Для межстрановых сопоставлений ВВП страны пересчитывается на душу населения и переводится в долларовый эквивалент. Может переводиться по номинальному обменному курсу (NER) национальной валюты к доллару, может по паритетному курсу.</vt:lpstr>
      <vt:lpstr>Какой курс – номинальный или паритетный –лучше отражает реальность? Смотря для какого гражданина. Если гражданин живет в Беларуси, зарабатывает в белорусских рублях и тратит все деньги в Беларуси, то лучше ситуацию отражает паритетный курс. Но если он зарабатывает в белорусских рублях, а хочет покупать заграничные товары, то лучше ситуацию отражает номинальный курс.</vt:lpstr>
      <vt:lpstr>Вопрос для проверки знаний по теме лекции:  Спрогнозируйте значение реального ВВП (M/M, %, СТ), которое будет в апреле 2018 года. Свой прогноз сообщите ассистенту, она запишет, а 25 мая проверим с фактическими данными. Тот, кто угадал направленность тренда получает оценку 6. Ниже оценка не опускается. Тот , кто угадал еще и с точностью – плюс/минус 5%, получает 10. Далее за погрешность &gt;5% и каждые последующие 5% оценка снижается на один балл, но не опускается ниже 6. Для тех, кто не угадал тренд – оценка 3. Для тех, кто не дал прогноза – не аттестован и не допущен к экзамену. 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The Data of Macroeconomics</dc:title>
  <dc:creator>Ron Cronovich</dc:creator>
  <cp:lastModifiedBy>Пользователь Windows</cp:lastModifiedBy>
  <cp:revision>1442</cp:revision>
  <dcterms:created xsi:type="dcterms:W3CDTF">2001-08-18T20:45:39Z</dcterms:created>
  <dcterms:modified xsi:type="dcterms:W3CDTF">2018-03-12T15:13:36Z</dcterms:modified>
</cp:coreProperties>
</file>