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2"/>
  </p:sldMasterIdLst>
  <p:notesMasterIdLst>
    <p:notesMasterId r:id="rId26"/>
  </p:notesMasterIdLst>
  <p:handoutMasterIdLst>
    <p:handoutMasterId r:id="rId27"/>
  </p:handoutMasterIdLst>
  <p:sldIdLst>
    <p:sldId id="277" r:id="rId3"/>
    <p:sldId id="272" r:id="rId4"/>
    <p:sldId id="273" r:id="rId5"/>
    <p:sldId id="271" r:id="rId6"/>
    <p:sldId id="275" r:id="rId7"/>
    <p:sldId id="278" r:id="rId8"/>
    <p:sldId id="300" r:id="rId9"/>
    <p:sldId id="294" r:id="rId10"/>
    <p:sldId id="279" r:id="rId11"/>
    <p:sldId id="280" r:id="rId12"/>
    <p:sldId id="281" r:id="rId13"/>
    <p:sldId id="295" r:id="rId14"/>
    <p:sldId id="283" r:id="rId15"/>
    <p:sldId id="284" r:id="rId16"/>
    <p:sldId id="296" r:id="rId17"/>
    <p:sldId id="285" r:id="rId18"/>
    <p:sldId id="297" r:id="rId19"/>
    <p:sldId id="298" r:id="rId20"/>
    <p:sldId id="299" r:id="rId21"/>
    <p:sldId id="301" r:id="rId22"/>
    <p:sldId id="286" r:id="rId23"/>
    <p:sldId id="293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90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236" y="4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ru-RU" smtClean="0"/>
              <a:pPr/>
              <a:t>18.05.2013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ru-RU" smtClean="0"/>
              <a:pPr/>
              <a:t>18.05.2013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886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7715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246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244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0677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456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790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897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46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6737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724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'09 ДКМ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51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5.wdp"/><Relationship Id="rId7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microsoft.com/office/2007/relationships/hdphoto" Target="../media/hdphoto6.wdp"/><Relationship Id="rId10" Type="http://schemas.openxmlformats.org/officeDocument/2006/relationships/image" Target="../media/image28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defTabSz="91440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6800" b="1" i="0" baseline="0" dirty="0" smtClean="0">
                <a:solidFill>
                  <a:srgbClr val="514A40"/>
                </a:solidFill>
                <a:effectLst>
                  <a:outerShdw blurRad="38100" dist="25400" dir="18900000" algn="bl">
                    <a:prstClr val="aliceBlue">
                      <a:alpha val="80000"/>
                    </a:prstClr>
                  </a:outerShdw>
                </a:effectLst>
                <a:latin typeface="Cambria"/>
                <a:ea typeface="+mj-ea"/>
                <a:cs typeface="+mj-cs"/>
              </a:rPr>
              <a:t>Я</a:t>
            </a:r>
            <a:r>
              <a:rPr lang="ru-RU" sz="6800" b="1" i="0" dirty="0" smtClean="0">
                <a:solidFill>
                  <a:srgbClr val="514A40"/>
                </a:solidFill>
                <a:effectLst>
                  <a:outerShdw blurRad="38100" dist="25400" dir="18900000" algn="bl">
                    <a:prstClr val="aliceBlue">
                      <a:alpha val="80000"/>
                    </a:prstClr>
                  </a:outerShdw>
                </a:effectLst>
                <a:latin typeface="Cambria"/>
                <a:ea typeface="+mj-ea"/>
                <a:cs typeface="+mj-cs"/>
              </a:rPr>
              <a:t> – грамадзянін маляўнічай беларусі</a:t>
            </a:r>
            <a:endParaRPr lang="ru-RU" sz="6800" b="1" i="0" baseline="0" dirty="0">
              <a:solidFill>
                <a:srgbClr val="514A40"/>
              </a:solidFill>
              <a:effectLst>
                <a:outerShdw blurRad="38100" dist="25400" dir="18900000" algn="bl">
                  <a:prstClr val="aliceBlue">
                    <a:alpha val="80000"/>
                  </a:prstClr>
                </a:outerShdw>
              </a:effectLst>
              <a:latin typeface="Cambria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ru-RU" sz="2000" b="1" i="0" baseline="0" dirty="0" smtClean="0">
                <a:solidFill>
                  <a:srgbClr val="A85229"/>
                </a:solidFill>
              </a:rPr>
              <a:t>Нарысы з экскурсій з удзелам группы 09Дкм</a:t>
            </a:r>
            <a:endParaRPr lang="ru-RU" sz="2000" b="1" i="0" baseline="0" dirty="0">
              <a:solidFill>
                <a:srgbClr val="A852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226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648393"/>
            <a:ext cx="3474720" cy="5735782"/>
          </a:xfrm>
        </p:spPr>
        <p:txBody>
          <a:bodyPr>
            <a:normAutofit lnSpcReduction="10000"/>
          </a:bodyPr>
          <a:lstStyle/>
          <a:p>
            <a:r>
              <a:rPr lang="be-BY" dirty="0" smtClean="0"/>
              <a:t>Падарожжа ў паўднева-усходнім напрамку хвалявала па многіх прычынах.  Па-першае, даволі сур’езная адлегласць. Па-другое, большасць з нас упершыню наведвала Магілеў. Па-трэцяе, менавіта гэты горад двойчы ў гісторыі быў прэтындэнтам на  ролю сталіцы. Урэшце, нават не пацверджаны на той час афіцыйна статус культурнага цэнтра Беларусі і СНД трывала замацаваўся за Магілевам па шматлікіх музеях і фестывалях.</a:t>
            </a:r>
          </a:p>
          <a:p>
            <a:r>
              <a:rPr lang="be-BY" dirty="0" smtClean="0"/>
              <a:t>Аднак, акрамя ўсяго адзначанага, Магілеў застанецца ў нашай памяці маўклівай і мокрай ад дажджу Савецкай плошчай, самаварам у двары жылога дома і волатам-зубрам і мядзведзям Міхайлам Федаравічам у магілеўскім заапарку.</a:t>
            </a:r>
            <a:endParaRPr lang="ru-RU" dirty="0"/>
          </a:p>
        </p:txBody>
      </p:sp>
      <p:pic>
        <p:nvPicPr>
          <p:cNvPr id="5122" name="Picture 2" descr="D:\Мои рисунки\Фото\my\И декан под боком\100_53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9267" y="662943"/>
            <a:ext cx="3053301" cy="407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Мои рисунки\Фото\my\И декан под боком\100_53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629" y="340868"/>
            <a:ext cx="4071068" cy="305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Мои рисунки\Фото\my\И декан под боком\100_53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628" y="3558125"/>
            <a:ext cx="4189615" cy="314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Мои рисунки\Фото\my\И декан под боком\100_53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5658" y="4855621"/>
            <a:ext cx="2544418" cy="19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114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47215" y="182880"/>
            <a:ext cx="4225723" cy="6417425"/>
          </a:xfrm>
        </p:spPr>
        <p:txBody>
          <a:bodyPr>
            <a:normAutofit/>
          </a:bodyPr>
          <a:lstStyle/>
          <a:p>
            <a:endParaRPr lang="be-BY" dirty="0" smtClean="0"/>
          </a:p>
          <a:p>
            <a:r>
              <a:rPr lang="be-BY" b="1" dirty="0" smtClean="0"/>
              <a:t>ГАННА:</a:t>
            </a:r>
          </a:p>
          <a:p>
            <a:r>
              <a:rPr lang="be-BY" b="1" dirty="0" smtClean="0"/>
              <a:t>«Я грамадзянка Беларусі, </a:t>
            </a:r>
          </a:p>
          <a:p>
            <a:r>
              <a:rPr lang="be-BY" b="1" dirty="0" smtClean="0"/>
              <a:t>таму што тут мае родныя </a:t>
            </a:r>
          </a:p>
          <a:p>
            <a:r>
              <a:rPr lang="be-BY" b="1" dirty="0" smtClean="0"/>
              <a:t>і блізкія».</a:t>
            </a:r>
          </a:p>
          <a:p>
            <a:endParaRPr lang="be-BY" b="1" dirty="0"/>
          </a:p>
          <a:p>
            <a:endParaRPr lang="be-BY" b="1" dirty="0" smtClean="0"/>
          </a:p>
          <a:p>
            <a:pPr algn="r"/>
            <a:r>
              <a:rPr lang="be-BY" b="1" dirty="0" smtClean="0"/>
              <a:t>КАЦЯРЫНА:</a:t>
            </a:r>
          </a:p>
          <a:p>
            <a:r>
              <a:rPr lang="be-BY" b="1" dirty="0" smtClean="0"/>
              <a:t>«Я грамадзянка Беларусі, бо я </a:t>
            </a:r>
            <a:r>
              <a:rPr lang="be-BY" b="1" dirty="0"/>
              <a:t>нарадзілася</a:t>
            </a:r>
            <a:r>
              <a:rPr lang="be-BY" b="1" dirty="0" smtClean="0"/>
              <a:t> ў Рэспубліке Беларусь; бо мне падабаецца  прыгажосць і чысціня маей Рэспублікі; бо я паважаю культуру і заканадаўства Рэспублікі Беларусь».</a:t>
            </a:r>
          </a:p>
          <a:p>
            <a:endParaRPr lang="be-BY" b="1" dirty="0"/>
          </a:p>
          <a:p>
            <a:endParaRPr lang="be-BY" b="1" dirty="0" smtClean="0"/>
          </a:p>
          <a:p>
            <a:endParaRPr lang="be-BY" b="1" dirty="0"/>
          </a:p>
          <a:p>
            <a:r>
              <a:rPr lang="be-BY" b="1" dirty="0" smtClean="0"/>
              <a:t>АЛЕГ:</a:t>
            </a:r>
          </a:p>
          <a:p>
            <a:r>
              <a:rPr lang="be-BY" b="1" dirty="0" smtClean="0"/>
              <a:t>«Я грамадзянін Рэспублікі Беларусь, бо жыву тут і люблю сваю Радзіму».</a:t>
            </a:r>
          </a:p>
        </p:txBody>
      </p:sp>
      <p:pic>
        <p:nvPicPr>
          <p:cNvPr id="6146" name="Picture 2" descr="javrid_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63250" y="0"/>
            <a:ext cx="1309688" cy="167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3808" y="2012008"/>
            <a:ext cx="928571" cy="9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Barku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938"/>
          <a:stretch/>
        </p:blipFill>
        <p:spPr bwMode="auto">
          <a:xfrm>
            <a:off x="9493250" y="4685014"/>
            <a:ext cx="1270000" cy="128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cs9605.userapi.com/u77501662/107359068/x_45ec13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994735"/>
            <a:ext cx="7309430" cy="497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114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 smtClean="0"/>
              <a:t>ГРОДНА</a:t>
            </a:r>
            <a:endParaRPr lang="ru-RU" dirty="0"/>
          </a:p>
        </p:txBody>
      </p:sp>
      <p:sp>
        <p:nvSpPr>
          <p:cNvPr id="3" name="Объект 3"/>
          <p:cNvSpPr txBox="1">
            <a:spLocks/>
          </p:cNvSpPr>
          <p:nvPr/>
        </p:nvSpPr>
        <p:spPr>
          <a:xfrm>
            <a:off x="6447906" y="1845425"/>
            <a:ext cx="4727448" cy="40981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7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51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800" b="1" i="1" dirty="0" smtClean="0">
                <a:latin typeface="Основной текст"/>
              </a:rPr>
              <a:t>«Гродна </a:t>
            </a:r>
            <a:r>
              <a:rPr lang="ru-RU" sz="1800" b="1" i="1" dirty="0">
                <a:latin typeface="Основной текст"/>
              </a:rPr>
              <a:t>- </a:t>
            </a:r>
            <a:r>
              <a:rPr lang="ru-RU" sz="1800" b="1" i="1" dirty="0" err="1">
                <a:latin typeface="Основной текст"/>
              </a:rPr>
              <a:t>месца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маленства</a:t>
            </a:r>
            <a:r>
              <a:rPr lang="ru-RU" sz="1800" b="1" i="1" dirty="0">
                <a:latin typeface="Основной текст"/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i="1" dirty="0" err="1">
                <a:latin typeface="Основной текст"/>
              </a:rPr>
              <a:t>Агеньчыкі</a:t>
            </a:r>
            <a:r>
              <a:rPr lang="ru-RU" sz="1800" b="1" i="1" dirty="0">
                <a:latin typeface="Основной текст"/>
              </a:rPr>
              <a:t> ў </a:t>
            </a:r>
            <a:r>
              <a:rPr lang="ru-RU" sz="1800" b="1" i="1" dirty="0" err="1">
                <a:latin typeface="Основной текст"/>
              </a:rPr>
              <a:t>вокнах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зімы</a:t>
            </a:r>
            <a:r>
              <a:rPr lang="ru-RU" sz="1800" b="1" i="1" dirty="0">
                <a:latin typeface="Основной текст"/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i="1" dirty="0">
                <a:latin typeface="Основной текст"/>
              </a:rPr>
              <a:t>На </a:t>
            </a:r>
            <a:r>
              <a:rPr lang="ru-RU" sz="1800" b="1" i="1" dirty="0" err="1">
                <a:latin typeface="Основной текст"/>
              </a:rPr>
              <a:t>свеце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лепшае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месца</a:t>
            </a:r>
            <a:endParaRPr lang="ru-RU" sz="1800" b="1" i="1" dirty="0">
              <a:latin typeface="Основной текст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i="1" dirty="0">
                <a:latin typeface="Основной текст"/>
              </a:rPr>
              <a:t>там, </a:t>
            </a:r>
            <a:r>
              <a:rPr lang="ru-RU" sz="1800" b="1" i="1" dirty="0" err="1">
                <a:latin typeface="Основной текст"/>
              </a:rPr>
              <a:t>дзе</a:t>
            </a:r>
            <a:r>
              <a:rPr lang="ru-RU" sz="1800" b="1" i="1" dirty="0">
                <a:latin typeface="Основной текст"/>
              </a:rPr>
              <a:t> ў </a:t>
            </a:r>
            <a:r>
              <a:rPr lang="ru-RU" sz="1800" b="1" i="1" dirty="0" err="1">
                <a:latin typeface="Основной текст"/>
              </a:rPr>
              <a:t>маленстве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smtClean="0">
                <a:latin typeface="Основной текст"/>
              </a:rPr>
              <a:t>мы…»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800" b="1" i="1" dirty="0" smtClean="0">
              <a:latin typeface="Основной текст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be-BY" sz="1800" b="1" i="1" dirty="0" smtClean="0">
                <a:latin typeface="Основной текст"/>
              </a:rPr>
              <a:t>Адесь Чобат</a:t>
            </a:r>
            <a:endParaRPr lang="be-BY" sz="1800" b="1" i="1" dirty="0">
              <a:latin typeface="Основной текст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1944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665017"/>
            <a:ext cx="3474720" cy="5569527"/>
          </a:xfrm>
        </p:spPr>
        <p:txBody>
          <a:bodyPr>
            <a:normAutofit lnSpcReduction="10000"/>
          </a:bodyPr>
          <a:lstStyle/>
          <a:p>
            <a:r>
              <a:rPr lang="be-BY" dirty="0" smtClean="0"/>
              <a:t>Падарожжа ў Гродна атрымалася надзвычай насычаным. У праграмме экскурсіі былі пазначаны Свята-Пакроўскі кафедральны сабор, Каложская царква, дом-музей Элаізы Ажэшка, комплекс «Гродзенская Швейцарыя», сабор Святога Францыска Ксаверыя, сядзіба Валовічаў , Аўгустоўскі  канал і «Гродзенскі маентак «Каробчыцы». </a:t>
            </a:r>
            <a:r>
              <a:rPr lang="ru-RU" dirty="0" smtClean="0"/>
              <a:t>Бясспрэчна, </a:t>
            </a:r>
            <a:r>
              <a:rPr lang="ru-RU" dirty="0"/>
              <a:t>Гродна  </a:t>
            </a:r>
            <a:r>
              <a:rPr lang="ru-RU" dirty="0" smtClean="0"/>
              <a:t>мае </a:t>
            </a:r>
            <a:r>
              <a:rPr lang="ru-RU" dirty="0" err="1" smtClean="0"/>
              <a:t>падставу</a:t>
            </a:r>
            <a:r>
              <a:rPr lang="ru-RU" dirty="0" smtClean="0"/>
              <a:t> </a:t>
            </a:r>
            <a:r>
              <a:rPr lang="ru-RU" dirty="0" err="1" smtClean="0"/>
              <a:t>каб</a:t>
            </a:r>
            <a:r>
              <a:rPr lang="ru-RU" dirty="0" smtClean="0"/>
              <a:t> </a:t>
            </a:r>
            <a:r>
              <a:rPr lang="ru-RU" dirty="0" err="1" smtClean="0"/>
              <a:t>называцца</a:t>
            </a:r>
            <a:r>
              <a:rPr lang="ru-RU" dirty="0" smtClean="0"/>
              <a:t> </a:t>
            </a:r>
            <a:r>
              <a:rPr lang="ru-RU" dirty="0" err="1" smtClean="0"/>
              <a:t>горадам</a:t>
            </a:r>
            <a:r>
              <a:rPr lang="ru-RU" dirty="0" smtClean="0"/>
              <a:t>-музеям.</a:t>
            </a:r>
          </a:p>
          <a:p>
            <a:r>
              <a:rPr lang="be-BY" dirty="0" smtClean="0"/>
              <a:t>Склалася ўражанне, што Гродна – гэта Бедарусь у мініяцюры: горад уваходзіў у склад некалькіх дзяржаў</a:t>
            </a:r>
            <a:r>
              <a:rPr lang="be-BY" dirty="0"/>
              <a:t>, але заўседы ў ім захоўваўся межканфесіянальны </a:t>
            </a:r>
            <a:r>
              <a:rPr lang="be-BY" dirty="0" smtClean="0"/>
              <a:t>мір; знішчаўся захопнікамі падчас войн, але адбудоўваўся і прыгажэў. </a:t>
            </a:r>
          </a:p>
          <a:p>
            <a:endParaRPr lang="be-BY" dirty="0" smtClean="0"/>
          </a:p>
        </p:txBody>
      </p:sp>
      <p:pic>
        <p:nvPicPr>
          <p:cNvPr id="7170" name="Picture 2" descr="D:\Мои рисунки\Фото\my\2011 Гродно\26052011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5" y="130261"/>
            <a:ext cx="3160166" cy="23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Мои рисунки\Фото\my\2011 Гродно\260520117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7341" y="0"/>
            <a:ext cx="2370125" cy="177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Мои рисунки\Фото\my\2011 Гродно\2605201177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03" b="33305"/>
          <a:stretch/>
        </p:blipFill>
        <p:spPr bwMode="auto">
          <a:xfrm>
            <a:off x="4308445" y="2112497"/>
            <a:ext cx="3290550" cy="20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Мои рисунки\Фото\my\2011 Гродно\2605201177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96" b="28949"/>
          <a:stretch/>
        </p:blipFill>
        <p:spPr bwMode="auto">
          <a:xfrm>
            <a:off x="490197" y="3851718"/>
            <a:ext cx="3958187" cy="250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Мои рисунки\Фото\my\2011 Гродно\2605201177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6329" y="2297771"/>
            <a:ext cx="2212116" cy="165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Мои рисунки\Фото\my\2011 Гродно\2605201178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8657" y="4253122"/>
            <a:ext cx="2804716" cy="210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D:\Мои рисунки\Фото\my\2011 Гродно\2605201176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3720" y="130261"/>
            <a:ext cx="1777594" cy="23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114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48834" y="199505"/>
            <a:ext cx="4171370" cy="646730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be-BY" sz="1700" b="1" dirty="0" smtClean="0"/>
              <a:t>КАЦЯРЫНА</a:t>
            </a:r>
            <a:r>
              <a:rPr lang="be-BY" sz="1700" b="1" dirty="0"/>
              <a:t>:</a:t>
            </a:r>
          </a:p>
          <a:p>
            <a:pPr>
              <a:spcBef>
                <a:spcPts val="0"/>
              </a:spcBef>
            </a:pPr>
            <a:r>
              <a:rPr lang="be-BY" sz="1700" b="1" dirty="0"/>
              <a:t>«Я грамадзянка </a:t>
            </a:r>
            <a:r>
              <a:rPr lang="be-BY" sz="1700" b="1" dirty="0" smtClean="0"/>
              <a:t>Беларусі</a:t>
            </a:r>
            <a:r>
              <a:rPr lang="be-BY" sz="1700" b="1" dirty="0"/>
              <a:t>, </a:t>
            </a:r>
            <a:endParaRPr lang="en-US" sz="1700" b="1" dirty="0" smtClean="0"/>
          </a:p>
          <a:p>
            <a:pPr>
              <a:spcBef>
                <a:spcPts val="0"/>
              </a:spcBef>
            </a:pPr>
            <a:r>
              <a:rPr lang="be-BY" sz="1700" b="1" dirty="0" smtClean="0"/>
              <a:t>таму </a:t>
            </a:r>
            <a:r>
              <a:rPr lang="be-BY" sz="1700" b="1" dirty="0"/>
              <a:t>што тут </a:t>
            </a:r>
            <a:r>
              <a:rPr lang="be-BY" sz="1700" b="1" dirty="0" smtClean="0"/>
              <a:t>мой </a:t>
            </a:r>
            <a:r>
              <a:rPr lang="be-BY" sz="1700" b="1" dirty="0"/>
              <a:t>дом</a:t>
            </a:r>
            <a:r>
              <a:rPr lang="be-BY" sz="1700" b="1" dirty="0" smtClean="0"/>
              <a:t>».</a:t>
            </a:r>
          </a:p>
          <a:p>
            <a:pPr algn="r"/>
            <a:endParaRPr lang="be-BY" sz="1700" b="1" dirty="0" smtClean="0"/>
          </a:p>
          <a:p>
            <a:pPr algn="r">
              <a:spcBef>
                <a:spcPts val="0"/>
              </a:spcBef>
            </a:pPr>
            <a:endParaRPr lang="be-BY" sz="1700" b="1" dirty="0" smtClean="0"/>
          </a:p>
          <a:p>
            <a:pPr algn="r">
              <a:spcBef>
                <a:spcPts val="0"/>
              </a:spcBef>
            </a:pPr>
            <a:endParaRPr lang="be-BY" sz="1700" b="1" dirty="0"/>
          </a:p>
          <a:p>
            <a:pPr algn="r">
              <a:spcBef>
                <a:spcPts val="0"/>
              </a:spcBef>
            </a:pPr>
            <a:r>
              <a:rPr lang="be-BY" sz="1700" b="1" dirty="0" smtClean="0"/>
              <a:t>ВОЛЬГА:</a:t>
            </a:r>
          </a:p>
          <a:p>
            <a:pPr algn="r">
              <a:spcBef>
                <a:spcPts val="0"/>
              </a:spcBef>
            </a:pPr>
            <a:r>
              <a:rPr lang="be-BY" sz="1700" b="1" dirty="0" smtClean="0"/>
              <a:t>«Я грамадзянка </a:t>
            </a:r>
            <a:endParaRPr lang="en-US" sz="1700" b="1" dirty="0" smtClean="0"/>
          </a:p>
          <a:p>
            <a:pPr algn="r">
              <a:spcBef>
                <a:spcPts val="0"/>
              </a:spcBef>
            </a:pPr>
            <a:r>
              <a:rPr lang="be-BY" sz="1700" b="1" dirty="0" smtClean="0"/>
              <a:t>Рэспублікі Беларусь, </a:t>
            </a:r>
            <a:endParaRPr lang="en-US" sz="1700" b="1" dirty="0" smtClean="0"/>
          </a:p>
          <a:p>
            <a:pPr algn="r">
              <a:spcBef>
                <a:spcPts val="0"/>
              </a:spcBef>
            </a:pPr>
            <a:r>
              <a:rPr lang="be-BY" sz="1700" b="1" dirty="0" smtClean="0"/>
              <a:t>таму што Беларусь – </a:t>
            </a:r>
            <a:endParaRPr lang="en-US" sz="1700" b="1" dirty="0" smtClean="0"/>
          </a:p>
          <a:p>
            <a:pPr algn="r">
              <a:spcBef>
                <a:spcPts val="0"/>
              </a:spcBef>
            </a:pPr>
            <a:r>
              <a:rPr lang="be-BY" sz="1700" b="1" dirty="0" smtClean="0"/>
              <a:t>мая Радзіма. Я люблю сваю краіну».</a:t>
            </a:r>
          </a:p>
          <a:p>
            <a:pPr>
              <a:spcBef>
                <a:spcPts val="0"/>
              </a:spcBef>
            </a:pPr>
            <a:endParaRPr lang="be-BY" sz="1700" b="1" dirty="0"/>
          </a:p>
          <a:p>
            <a:pPr>
              <a:spcBef>
                <a:spcPts val="0"/>
              </a:spcBef>
            </a:pPr>
            <a:r>
              <a:rPr lang="be-BY" sz="1700" b="1" dirty="0" smtClean="0"/>
              <a:t>СВЯТЛАНА:</a:t>
            </a:r>
          </a:p>
          <a:p>
            <a:pPr>
              <a:spcBef>
                <a:spcPts val="0"/>
              </a:spcBef>
            </a:pPr>
            <a:r>
              <a:rPr lang="be-BY" sz="1700" b="1" dirty="0" smtClean="0"/>
              <a:t>«Я грамадзянка </a:t>
            </a:r>
            <a:endParaRPr lang="en-US" sz="1700" b="1" dirty="0" smtClean="0"/>
          </a:p>
          <a:p>
            <a:pPr>
              <a:spcBef>
                <a:spcPts val="0"/>
              </a:spcBef>
            </a:pPr>
            <a:r>
              <a:rPr lang="be-BY" sz="1700" b="1" dirty="0" smtClean="0"/>
              <a:t>Рэспублікі Беларусь, </a:t>
            </a:r>
            <a:endParaRPr lang="en-US" sz="1700" b="1" dirty="0" smtClean="0"/>
          </a:p>
          <a:p>
            <a:pPr>
              <a:spcBef>
                <a:spcPts val="0"/>
              </a:spcBef>
            </a:pPr>
            <a:r>
              <a:rPr lang="be-BY" sz="1700" b="1" dirty="0" smtClean="0"/>
              <a:t>бо мне тут </a:t>
            </a:r>
            <a:endParaRPr lang="en-US" sz="1700" b="1" dirty="0" smtClean="0"/>
          </a:p>
          <a:p>
            <a:pPr>
              <a:spcBef>
                <a:spcPts val="0"/>
              </a:spcBef>
            </a:pPr>
            <a:r>
              <a:rPr lang="be-BY" sz="1700" b="1" dirty="0" smtClean="0"/>
              <a:t>падабаецца».</a:t>
            </a:r>
          </a:p>
          <a:p>
            <a:pPr>
              <a:spcBef>
                <a:spcPts val="0"/>
              </a:spcBef>
            </a:pPr>
            <a:endParaRPr lang="en-US" sz="1700" b="1" dirty="0" smtClean="0"/>
          </a:p>
          <a:p>
            <a:pPr>
              <a:spcBef>
                <a:spcPts val="0"/>
              </a:spcBef>
            </a:pPr>
            <a:endParaRPr lang="ru-RU" sz="1700" b="1" dirty="0" smtClean="0"/>
          </a:p>
          <a:p>
            <a:pPr algn="r">
              <a:spcBef>
                <a:spcPts val="0"/>
              </a:spcBef>
            </a:pPr>
            <a:endParaRPr lang="ru-RU" sz="1700" b="1" dirty="0" smtClean="0"/>
          </a:p>
          <a:p>
            <a:pPr algn="r">
              <a:spcBef>
                <a:spcPts val="0"/>
              </a:spcBef>
            </a:pPr>
            <a:endParaRPr lang="ru-RU" sz="1100" b="1" dirty="0" smtClean="0"/>
          </a:p>
          <a:p>
            <a:pPr algn="r">
              <a:spcBef>
                <a:spcPts val="0"/>
              </a:spcBef>
            </a:pPr>
            <a:endParaRPr lang="ru-RU" sz="1100" b="1" dirty="0"/>
          </a:p>
          <a:p>
            <a:pPr algn="r">
              <a:spcBef>
                <a:spcPts val="0"/>
              </a:spcBef>
            </a:pPr>
            <a:endParaRPr lang="ru-RU" sz="1100" b="1" dirty="0" smtClean="0"/>
          </a:p>
          <a:p>
            <a:pPr algn="r">
              <a:spcBef>
                <a:spcPts val="0"/>
              </a:spcBef>
            </a:pPr>
            <a:endParaRPr lang="ru-RU" sz="1100" b="1" dirty="0"/>
          </a:p>
          <a:p>
            <a:pPr>
              <a:spcBef>
                <a:spcPts val="0"/>
              </a:spcBef>
            </a:pPr>
            <a:r>
              <a:rPr lang="ru-RU" sz="1100" b="1" dirty="0" smtClean="0"/>
              <a:t>                                                </a:t>
            </a:r>
            <a:r>
              <a:rPr lang="ru-RU" sz="1700" b="1" dirty="0" err="1" smtClean="0"/>
              <a:t>Ю</a:t>
            </a:r>
            <a:r>
              <a:rPr lang="ru-RU" sz="1700" b="1" cap="all" dirty="0" err="1" smtClean="0"/>
              <a:t>лія</a:t>
            </a:r>
            <a:r>
              <a:rPr lang="ru-RU" sz="1700" b="1" dirty="0"/>
              <a:t>:</a:t>
            </a:r>
          </a:p>
          <a:p>
            <a:pPr>
              <a:spcBef>
                <a:spcPts val="0"/>
              </a:spcBef>
            </a:pPr>
            <a:r>
              <a:rPr lang="ru-RU" sz="1700" b="1" dirty="0"/>
              <a:t>«Беларусь - </a:t>
            </a:r>
            <a:r>
              <a:rPr lang="ru-RU" sz="1700" b="1" dirty="0" err="1"/>
              <a:t>гэта</a:t>
            </a:r>
            <a:r>
              <a:rPr lang="ru-RU" sz="1700" b="1" dirty="0"/>
              <a:t> мой дом, </a:t>
            </a:r>
            <a:r>
              <a:rPr lang="ru-RU" sz="1700" b="1" dirty="0" err="1"/>
              <a:t>якi</a:t>
            </a:r>
            <a:r>
              <a:rPr lang="ru-RU" sz="1700" b="1" dirty="0"/>
              <a:t> </a:t>
            </a:r>
            <a:r>
              <a:rPr lang="ru-RU" sz="1700" b="1" dirty="0" err="1"/>
              <a:t>падараваў</a:t>
            </a:r>
            <a:r>
              <a:rPr lang="ru-RU" sz="1700" b="1" dirty="0"/>
              <a:t> мне </a:t>
            </a:r>
            <a:r>
              <a:rPr lang="ru-RU" sz="1700" b="1" dirty="0" err="1"/>
              <a:t>самае</a:t>
            </a:r>
            <a:r>
              <a:rPr lang="ru-RU" sz="1700" b="1" dirty="0"/>
              <a:t> </a:t>
            </a:r>
            <a:r>
              <a:rPr lang="ru-RU" sz="1700" b="1" dirty="0" err="1"/>
              <a:t>сапраўднае</a:t>
            </a:r>
            <a:r>
              <a:rPr lang="ru-RU" sz="1700" b="1" dirty="0"/>
              <a:t> </a:t>
            </a:r>
            <a:r>
              <a:rPr lang="ru-RU" sz="1700" b="1" dirty="0" err="1" smtClean="0"/>
              <a:t>шчасце</a:t>
            </a:r>
            <a:r>
              <a:rPr lang="ru-RU" sz="1700" b="1" dirty="0" smtClean="0"/>
              <a:t>».</a:t>
            </a:r>
            <a:endParaRPr lang="ru-RU" sz="1700" b="1" dirty="0"/>
          </a:p>
        </p:txBody>
      </p:sp>
      <p:pic>
        <p:nvPicPr>
          <p:cNvPr id="5" name="Picture 7" descr="D:\Мои рисунки\Фото\my\2011 Гродно\260520117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449" y="795340"/>
            <a:ext cx="7110374" cy="533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arnevich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205"/>
          <a:stretch/>
        </p:blipFill>
        <p:spPr bwMode="auto">
          <a:xfrm>
            <a:off x="8214594" y="1403352"/>
            <a:ext cx="1394920" cy="127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cs5185.userapi.com/u12206498/-6/y_3aa69d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2552" y="0"/>
            <a:ext cx="1119447" cy="16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ogakov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342"/>
          <a:stretch/>
        </p:blipFill>
        <p:spPr bwMode="auto">
          <a:xfrm>
            <a:off x="10310552" y="3212348"/>
            <a:ext cx="1524000" cy="146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'09 ДКМ</a:t>
            </a:r>
            <a:endParaRPr lang="ru-RU" dirty="0"/>
          </a:p>
        </p:txBody>
      </p:sp>
      <p:pic>
        <p:nvPicPr>
          <p:cNvPr id="1026" name="Picture 2" descr="ponomareva_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9755" y="4399527"/>
            <a:ext cx="119062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114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 smtClean="0"/>
              <a:t>«Наўздагон ледавіку»: мядзель-нарач-камаі-паставы</a:t>
            </a:r>
            <a:endParaRPr lang="ru-RU" dirty="0"/>
          </a:p>
        </p:txBody>
      </p:sp>
      <p:sp>
        <p:nvSpPr>
          <p:cNvPr id="3" name="Объект 3"/>
          <p:cNvSpPr txBox="1">
            <a:spLocks/>
          </p:cNvSpPr>
          <p:nvPr/>
        </p:nvSpPr>
        <p:spPr>
          <a:xfrm>
            <a:off x="6447906" y="1845425"/>
            <a:ext cx="4727448" cy="40981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7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51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800" b="1" i="1" dirty="0" err="1">
                <a:latin typeface="Основной текст"/>
              </a:rPr>
              <a:t>Сонца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ціха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скацілася</a:t>
            </a:r>
            <a:r>
              <a:rPr lang="ru-RU" sz="1800" b="1" i="1" dirty="0">
                <a:latin typeface="Основной текст"/>
              </a:rPr>
              <a:t> з </a:t>
            </a:r>
            <a:r>
              <a:rPr lang="ru-RU" sz="1800" b="1" i="1" dirty="0" err="1">
                <a:latin typeface="Основной текст"/>
              </a:rPr>
              <a:t>горкі</a:t>
            </a:r>
            <a:r>
              <a:rPr lang="ru-RU" sz="1800" b="1" i="1" dirty="0">
                <a:latin typeface="Основной текст"/>
              </a:rPr>
              <a:t>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i="1" dirty="0">
                <a:latin typeface="Основной текст"/>
              </a:rPr>
              <a:t>Месяц белы заплаканы </a:t>
            </a:r>
            <a:r>
              <a:rPr lang="ru-RU" sz="1800" b="1" i="1" dirty="0" err="1" smtClean="0">
                <a:latin typeface="Основной текст"/>
              </a:rPr>
              <a:t>свеціць</a:t>
            </a:r>
            <a:r>
              <a:rPr lang="ru-RU" sz="1800" b="1" i="1" dirty="0">
                <a:latin typeface="Основной текст"/>
              </a:rPr>
              <a:t>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i="1" dirty="0" err="1">
                <a:latin typeface="Основной текст"/>
              </a:rPr>
              <a:t>Аглядае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бахматыя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зоркі</a:t>
            </a:r>
            <a:r>
              <a:rPr lang="ru-RU" sz="1800" b="1" i="1" dirty="0">
                <a:latin typeface="Основной текст"/>
              </a:rPr>
              <a:t>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i="1" dirty="0" err="1">
                <a:latin typeface="Основной текст"/>
              </a:rPr>
              <a:t>Цягне</a:t>
            </a:r>
            <a:r>
              <a:rPr lang="ru-RU" sz="1800" b="1" i="1" dirty="0">
                <a:latin typeface="Основной текст"/>
              </a:rPr>
              <a:t> з </a:t>
            </a:r>
            <a:r>
              <a:rPr lang="ru-RU" sz="1800" b="1" i="1" dirty="0" err="1">
                <a:latin typeface="Основной текст"/>
              </a:rPr>
              <a:t>возера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срэбныя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сеці</a:t>
            </a:r>
            <a:r>
              <a:rPr lang="ru-RU" sz="1800" b="1" i="1" dirty="0">
                <a:latin typeface="Основной текст"/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800" b="1" i="1" dirty="0">
              <a:latin typeface="Основной текст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i="1" dirty="0">
                <a:latin typeface="Основной текст"/>
              </a:rPr>
              <a:t>Ў </a:t>
            </a:r>
            <a:r>
              <a:rPr lang="ru-RU" sz="1800" b="1" i="1" dirty="0" err="1">
                <a:latin typeface="Основной текст"/>
              </a:rPr>
              <a:t>іх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русалкі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заблуталі</a:t>
            </a:r>
            <a:r>
              <a:rPr lang="ru-RU" sz="1800" b="1" i="1" dirty="0">
                <a:latin typeface="Основной текст"/>
              </a:rPr>
              <a:t> косы, –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i="1" dirty="0" err="1">
                <a:latin typeface="Основной текст"/>
              </a:rPr>
              <a:t>Рвуць</a:t>
            </a:r>
            <a:r>
              <a:rPr lang="ru-RU" sz="1800" b="1" i="1" dirty="0">
                <a:latin typeface="Основной текст"/>
              </a:rPr>
              <a:t> і </a:t>
            </a:r>
            <a:r>
              <a:rPr lang="ru-RU" sz="1800" b="1" i="1" dirty="0" err="1">
                <a:latin typeface="Основной текст"/>
              </a:rPr>
              <a:t>блутаюць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срэбныя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ніці</a:t>
            </a:r>
            <a:r>
              <a:rPr lang="ru-RU" sz="1800" b="1" i="1" dirty="0">
                <a:latin typeface="Основной текст"/>
              </a:rPr>
              <a:t>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i="1" dirty="0" err="1">
                <a:latin typeface="Основной текст"/>
              </a:rPr>
              <a:t>Ноч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плыве</a:t>
            </a:r>
            <a:r>
              <a:rPr lang="ru-RU" sz="1800" b="1" i="1" dirty="0">
                <a:latin typeface="Основной текст"/>
              </a:rPr>
              <a:t> над </a:t>
            </a:r>
            <a:r>
              <a:rPr lang="ru-RU" sz="1800" b="1" i="1" dirty="0" err="1">
                <a:latin typeface="Основной текст"/>
              </a:rPr>
              <a:t>зямлёй</a:t>
            </a:r>
            <a:r>
              <a:rPr lang="ru-RU" sz="1800" b="1" i="1" dirty="0">
                <a:latin typeface="Основной текст"/>
              </a:rPr>
              <a:t>, </a:t>
            </a:r>
            <a:r>
              <a:rPr lang="ru-RU" sz="1800" b="1" i="1" dirty="0" err="1">
                <a:latin typeface="Основной текст"/>
              </a:rPr>
              <a:t>сее</a:t>
            </a:r>
            <a:r>
              <a:rPr lang="ru-RU" sz="1800" b="1" i="1" dirty="0">
                <a:latin typeface="Основной текст"/>
              </a:rPr>
              <a:t> росы,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i="1" dirty="0" err="1">
                <a:latin typeface="Основной текст"/>
              </a:rPr>
              <a:t>Ноч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шапоча</a:t>
            </a:r>
            <a:r>
              <a:rPr lang="ru-RU" sz="1800" b="1" i="1" dirty="0">
                <a:latin typeface="Основной текст"/>
              </a:rPr>
              <a:t> русалкам: «</a:t>
            </a:r>
            <a:r>
              <a:rPr lang="ru-RU" sz="1800" b="1" i="1" dirty="0" err="1" smtClean="0">
                <a:latin typeface="Основной текст"/>
              </a:rPr>
              <a:t>Засніце</a:t>
            </a:r>
            <a:r>
              <a:rPr lang="ru-RU" sz="1800" b="1" i="1" dirty="0" smtClean="0">
                <a:latin typeface="Основной текст"/>
              </a:rPr>
              <a:t>».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800" b="1" i="1" dirty="0">
              <a:latin typeface="Основной текст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be-BY" sz="1800" b="1" i="1" dirty="0" smtClean="0">
                <a:latin typeface="Основной текст"/>
              </a:rPr>
              <a:t>Максім Багдановіч</a:t>
            </a:r>
            <a:endParaRPr lang="be-BY" sz="1800" b="1" i="1" dirty="0">
              <a:latin typeface="Основной текст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61524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615141"/>
            <a:ext cx="3474720" cy="5885411"/>
          </a:xfrm>
        </p:spPr>
        <p:txBody>
          <a:bodyPr/>
          <a:lstStyle/>
          <a:p>
            <a:r>
              <a:rPr lang="be-BY" dirty="0" smtClean="0"/>
              <a:t>Маршрут Мядзель-Нарач-Камаі-Паставы нас заінтрыгаваў: з аднаго боку, магчымасць пабачыць жамчужыну Беларусі – возера Нарач; з другога – наведванне некалькіх гарадоў. І калі Нарач здавалася чымсьці больш-менш знаемым, пра Камаі большасць з нас не ведала амаль нічога.</a:t>
            </a:r>
          </a:p>
          <a:p>
            <a:r>
              <a:rPr lang="be-BY" dirty="0" smtClean="0"/>
              <a:t>Нам давялося пабачыць касцел Маці Божай Шкаплернай ў Мядзелі, неабсяжнае люстра Нарачы, неверагодна прыгожы касцел св. Яна Хрысціцеля ў весачцы Камаі, палац Тызенгаўзаў , царкву св. Мікалая і касцел св. Антонія Падуанскага ў Паставах.</a:t>
            </a:r>
            <a:endParaRPr lang="ru-RU" dirty="0"/>
          </a:p>
        </p:txBody>
      </p:sp>
      <p:pic>
        <p:nvPicPr>
          <p:cNvPr id="5122" name="Picture 2" descr="D:\Мои рисунки\Фото\my\Мядель-Нарочь-Поставы\1705201215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50208" cy="296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Мои рисунки\Фото\my\Мядель-Нарочь-Поставы\1705201215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0579" y="0"/>
            <a:ext cx="2370125" cy="177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Мои рисунки\Фото\my\Мядель-Нарочь-Поставы\1705201215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2496" y="0"/>
            <a:ext cx="1777594" cy="23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Мои рисунки\Фото\my\Мядель-Нарочь-Поставы\1705201215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84" y="3926932"/>
            <a:ext cx="1777594" cy="23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Мои рисунки\Фото\my\Мядель-Нарочь-Поставы\1705201215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7802" y="2578274"/>
            <a:ext cx="2370125" cy="177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Мои рисунки\Фото\my\Мядель-Нарочь-Поставы\1705201215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5104" y="4498502"/>
            <a:ext cx="3010537" cy="225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загрузки\Гражд\Dlya_Viki\Для Вики\IMG_38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5104" y="2353055"/>
            <a:ext cx="2671252" cy="200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:\загрузки\Гражд\Dlya_Viki\Для Вики\IMG_385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41" y="4852790"/>
            <a:ext cx="2674449" cy="200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114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загрузки\Гражд\Dlya_Viki\Для Вики\C-y6pwJz_y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509" y="177387"/>
            <a:ext cx="7982297" cy="5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8314806" y="332509"/>
            <a:ext cx="3572394" cy="2837003"/>
          </a:xfrm>
          <a:prstGeom prst="wedgeEllipseCallout">
            <a:avLst>
              <a:gd name="adj1" fmla="val -79614"/>
              <a:gd name="adj2" fmla="val 27182"/>
            </a:avLst>
          </a:prstGeom>
          <a:solidFill>
            <a:srgbClr val="FFFFFF">
              <a:alpha val="50196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512232" y="741344"/>
            <a:ext cx="325858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000" b="1" dirty="0" smtClean="0"/>
              <a:t>АРЦЕМ:</a:t>
            </a:r>
          </a:p>
          <a:p>
            <a:pPr algn="ctr"/>
            <a:r>
              <a:rPr lang="be-BY" sz="2000" b="1" dirty="0" smtClean="0"/>
              <a:t>«</a:t>
            </a:r>
            <a:r>
              <a:rPr lang="be-BY" b="1" dirty="0" smtClean="0"/>
              <a:t>Я грамадзянін Рэспублікі Беларусь, таму што тут я адчуваю сябе найбольш шчаслівым. Апрача таго, у Беларусі жывуць самыя прыгожыя ў свеце грамадзянкі».</a:t>
            </a:r>
            <a:endParaRPr lang="ru-RU" sz="2000" b="1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700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загрузки\Гражд\Dlya_Viki\Для Вики\IMG_37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3229" y="332509"/>
            <a:ext cx="7865543" cy="589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8264554" y="444508"/>
            <a:ext cx="3528435" cy="2837003"/>
          </a:xfrm>
          <a:prstGeom prst="wedgeEllipseCallout">
            <a:avLst>
              <a:gd name="adj1" fmla="val -127675"/>
              <a:gd name="adj2" fmla="val 47693"/>
            </a:avLst>
          </a:prstGeom>
          <a:solidFill>
            <a:srgbClr val="FFFFFF">
              <a:alpha val="60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399476" y="678069"/>
            <a:ext cx="325858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b="1" dirty="0" smtClean="0"/>
              <a:t>АЛЕНА:</a:t>
            </a:r>
          </a:p>
          <a:p>
            <a:pPr algn="ctr"/>
            <a:r>
              <a:rPr lang="be-BY" sz="2400" b="1" dirty="0" smtClean="0"/>
              <a:t>«</a:t>
            </a:r>
            <a:r>
              <a:rPr lang="be-BY" sz="2000" b="1" dirty="0" smtClean="0"/>
              <a:t>Я - грамадзянка Рэспублікі Беларусь, і я хачу ўнесці свой уклад у развіцце сваей краіны, каб быць карыснай грамадству».</a:t>
            </a:r>
            <a:endParaRPr lang="ru-RU" sz="2400" b="1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  <p:sp>
        <p:nvSpPr>
          <p:cNvPr id="6" name="Овальная выноска 5"/>
          <p:cNvSpPr/>
          <p:nvPr/>
        </p:nvSpPr>
        <p:spPr>
          <a:xfrm flipH="1">
            <a:off x="-1" y="210946"/>
            <a:ext cx="3528435" cy="4211425"/>
          </a:xfrm>
          <a:prstGeom prst="wedgeEllipseCallout">
            <a:avLst>
              <a:gd name="adj1" fmla="val -59824"/>
              <a:gd name="adj2" fmla="val 19029"/>
            </a:avLst>
          </a:prstGeom>
          <a:solidFill>
            <a:srgbClr val="FFFFFF">
              <a:alpha val="60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34922" y="444508"/>
            <a:ext cx="325858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b="1" dirty="0" smtClean="0"/>
              <a:t>ГАННА:</a:t>
            </a:r>
          </a:p>
          <a:p>
            <a:pPr algn="ctr"/>
            <a:r>
              <a:rPr lang="be-BY" sz="2400" b="1" dirty="0" smtClean="0"/>
              <a:t>«</a:t>
            </a:r>
            <a:r>
              <a:rPr lang="be-BY" sz="2000" b="1" dirty="0"/>
              <a:t>Я </a:t>
            </a:r>
            <a:r>
              <a:rPr lang="be-BY" sz="2000" b="1" dirty="0" smtClean="0"/>
              <a:t>грамадзянка </a:t>
            </a:r>
            <a:r>
              <a:rPr lang="be-BY" sz="2000" b="1" dirty="0"/>
              <a:t>Рэспублікі Беларусь, таму што жыву у гэтай цудоўнай краіне, ганаруся яе гісторыяй і культурай, з’яўляюся нашчадкам цудоўных скарбаў, духоўнай спадчыны свайго народа».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61317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загрузки\Гражд\Dlya_Viki\Для Вики\IMG_3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6068" y="85656"/>
            <a:ext cx="8130049" cy="609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ьная выноска 7"/>
          <p:cNvSpPr/>
          <p:nvPr/>
        </p:nvSpPr>
        <p:spPr>
          <a:xfrm flipH="1">
            <a:off x="-1" y="85656"/>
            <a:ext cx="3746067" cy="6096346"/>
          </a:xfrm>
          <a:prstGeom prst="wedgeEllipseCallout">
            <a:avLst>
              <a:gd name="adj1" fmla="val -96608"/>
              <a:gd name="adj2" fmla="val 2150"/>
            </a:avLst>
          </a:prstGeom>
          <a:solidFill>
            <a:srgbClr val="FFFFFF">
              <a:alpha val="60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3737" y="573543"/>
            <a:ext cx="325858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b="1" dirty="0" smtClean="0"/>
              <a:t>ІРЫНА:</a:t>
            </a:r>
          </a:p>
          <a:p>
            <a:pPr algn="ctr"/>
            <a:r>
              <a:rPr lang="be-BY" sz="2400" b="1" dirty="0" smtClean="0"/>
              <a:t>«</a:t>
            </a:r>
            <a:r>
              <a:rPr lang="be-BY" sz="2000" b="1" dirty="0" smtClean="0"/>
              <a:t>Я - грамадзянка Беларусі, таму што я нарадзілася ў гэтай краіне, таму што люблю яе і лічу сваім сапраўдным домам. Мяне сапраўды хвалююць усе падзеі, якія адбываюцца ў краіне, і я гатовая прымаць актыўны ўдзел у 	працэсе стварення светлай і памыснай будучыні Беларусі».</a:t>
            </a:r>
            <a:endParaRPr lang="ru-RU" sz="2400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9473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1845425"/>
            <a:ext cx="4727448" cy="4098176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be-BY" dirty="0" smtClean="0"/>
              <a:t>Сучасны век техналогій і навуковага прагрэсу змяніў наша жыцце, у параўнанні з жыццем нашых бабуль і дзядуль, самым кардынальным чынам. Тэхнічныя сродкі дазваляюць хутка знайсці адказ на любое пытанне, зведаць апошнія навіны або пабачыць любы, нават самы далекі, куток планеты. Дзякуючы сетцы Інтернэт і магчымасці доступу да інфармацыі узнікае пачуцце, што не тое што Беларусь – ўсе блізкае замежжа ведаеш дасканала.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4254" y="365759"/>
            <a:ext cx="4727448" cy="1197033"/>
          </a:xfrm>
        </p:spPr>
        <p:txBody>
          <a:bodyPr/>
          <a:lstStyle/>
          <a:p>
            <a:pPr algn="just"/>
            <a:r>
              <a:rPr lang="be-BY" i="1" cap="none" dirty="0" smtClean="0">
                <a:latin typeface="Основной текст"/>
              </a:rPr>
              <a:t>«Як люба тут, ля родных каляін, </a:t>
            </a:r>
          </a:p>
          <a:p>
            <a:pPr algn="just"/>
            <a:r>
              <a:rPr lang="be-BY" i="1" cap="none" dirty="0" smtClean="0">
                <a:latin typeface="Основной текст"/>
              </a:rPr>
              <a:t>Дзе сонца з ветрам песню калыхалі…»</a:t>
            </a:r>
          </a:p>
          <a:p>
            <a:pPr algn="r"/>
            <a:r>
              <a:rPr lang="be-BY" i="1" cap="none" dirty="0" smtClean="0">
                <a:latin typeface="Основной текст"/>
              </a:rPr>
              <a:t>Язэп Пушча</a:t>
            </a:r>
            <a:endParaRPr lang="ru-RU" i="1" cap="none" dirty="0">
              <a:latin typeface="Основной текст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9152" y="1828800"/>
            <a:ext cx="4727448" cy="4114801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be-BY" dirty="0" smtClean="0"/>
              <a:t>Між тым, нашы продкі, пазбаўленныя такой магчымасці, адважваліся не на віртуальныя, а на самыя сапраўдныя падарожжы, і, паколькі пехам далека не зойдеш, даследвалі яны наш родны край. Тыя, хто сення называе сябе паслядоўнікамі гэтых вандроўнікаў, сведчаць, што Беларусь – маляўнічая і надзвычайная, але, нажаль, невядомая для большасці нашых суайчыннікаў краіна.</a:t>
            </a:r>
          </a:p>
          <a:p>
            <a:pPr marL="45720" indent="0">
              <a:buNone/>
            </a:pPr>
            <a:r>
              <a:rPr lang="be-BY" dirty="0" smtClean="0"/>
              <a:t>Але студэнты акадэмічнай группы 09ДКМ – не з такіх. Прапануем Вашай увазе нарысы нашых падарожжаў.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467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загрузки\Гражд\Dlya_Viki\Для Вики\IMG_3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617" y="301786"/>
            <a:ext cx="7819608" cy="58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ьная выноска 7"/>
          <p:cNvSpPr/>
          <p:nvPr/>
        </p:nvSpPr>
        <p:spPr>
          <a:xfrm>
            <a:off x="7980217" y="301787"/>
            <a:ext cx="3746067" cy="3056556"/>
          </a:xfrm>
          <a:prstGeom prst="wedgeEllipseCallout">
            <a:avLst>
              <a:gd name="adj1" fmla="val -121018"/>
              <a:gd name="adj2" fmla="val 52680"/>
            </a:avLst>
          </a:prstGeom>
          <a:solidFill>
            <a:srgbClr val="FFFFFF">
              <a:alpha val="60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467695" y="780024"/>
            <a:ext cx="3258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b="1" dirty="0"/>
              <a:t>АЛЕНА:</a:t>
            </a:r>
          </a:p>
          <a:p>
            <a:pPr algn="just"/>
            <a:r>
              <a:rPr lang="be-BY" sz="2400" b="1" dirty="0"/>
              <a:t>«Лічу </a:t>
            </a:r>
            <a:r>
              <a:rPr lang="be-BY" sz="2400" b="1" dirty="0" smtClean="0"/>
              <a:t>сябе </a:t>
            </a:r>
            <a:r>
              <a:rPr lang="be-BY" sz="2400" b="1" dirty="0"/>
              <a:t>грамадзянкай таму, што люблю краіну, у каторай нарадзілася»</a:t>
            </a:r>
            <a:endParaRPr lang="ru-RU" sz="2400" b="1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7051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13716" y="199506"/>
            <a:ext cx="3790604" cy="6384174"/>
          </a:xfrm>
        </p:spPr>
        <p:txBody>
          <a:bodyPr>
            <a:noAutofit/>
          </a:bodyPr>
          <a:lstStyle/>
          <a:p>
            <a:endParaRPr lang="be-BY" sz="1700" b="1" dirty="0" smtClean="0"/>
          </a:p>
          <a:p>
            <a:r>
              <a:rPr lang="be-BY" sz="1700" b="1" dirty="0" smtClean="0"/>
              <a:t>ІННА:</a:t>
            </a:r>
          </a:p>
          <a:p>
            <a:pPr algn="just">
              <a:spcBef>
                <a:spcPts val="0"/>
              </a:spcBef>
            </a:pPr>
            <a:r>
              <a:rPr lang="be-BY" sz="1700" b="1" dirty="0"/>
              <a:t>«Я лічу, што над </a:t>
            </a:r>
            <a:r>
              <a:rPr lang="be-BY" sz="1700" b="1" dirty="0" smtClean="0"/>
              <a:t>маёй</a:t>
            </a:r>
          </a:p>
          <a:p>
            <a:pPr algn="just">
              <a:spcBef>
                <a:spcPts val="0"/>
              </a:spcBef>
            </a:pPr>
            <a:r>
              <a:rPr lang="be-BY" sz="1700" b="1" dirty="0" smtClean="0"/>
              <a:t>Беларуссю </a:t>
            </a:r>
            <a:r>
              <a:rPr lang="be-BY" sz="1700" b="1" dirty="0"/>
              <a:t>самае </a:t>
            </a:r>
            <a:endParaRPr lang="be-BY" sz="1700" b="1" dirty="0" smtClean="0"/>
          </a:p>
          <a:p>
            <a:pPr algn="just">
              <a:spcBef>
                <a:spcPts val="0"/>
              </a:spcBef>
            </a:pPr>
            <a:r>
              <a:rPr lang="be-BY" sz="1700" b="1" dirty="0" smtClean="0"/>
              <a:t>высокае</a:t>
            </a:r>
            <a:r>
              <a:rPr lang="be-BY" sz="1700" b="1" dirty="0"/>
              <a:t>, самае </a:t>
            </a:r>
            <a:endParaRPr lang="be-BY" sz="1700" b="1" dirty="0" smtClean="0"/>
          </a:p>
          <a:p>
            <a:pPr algn="just">
              <a:spcBef>
                <a:spcPts val="0"/>
              </a:spcBef>
            </a:pPr>
            <a:r>
              <a:rPr lang="be-BY" sz="1700" b="1" dirty="0" smtClean="0"/>
              <a:t>блакітнае </a:t>
            </a:r>
            <a:r>
              <a:rPr lang="be-BY" sz="1700" b="1" dirty="0"/>
              <a:t>неба, </a:t>
            </a:r>
            <a:endParaRPr lang="be-BY" sz="1700" b="1" dirty="0" smtClean="0"/>
          </a:p>
          <a:p>
            <a:pPr algn="just">
              <a:spcBef>
                <a:spcPts val="0"/>
              </a:spcBef>
            </a:pPr>
            <a:r>
              <a:rPr lang="be-BY" sz="1700" b="1" dirty="0" smtClean="0"/>
              <a:t>тут </a:t>
            </a:r>
            <a:r>
              <a:rPr lang="be-BY" sz="1700" b="1" dirty="0"/>
              <a:t>самае чыстае, самае салодкае паветра, тут самы звонкі смех дзяцей, тут жывуць самыя добразычлівыя, працавітыя, памяркоўныя і самыя сумленныя </a:t>
            </a:r>
            <a:r>
              <a:rPr lang="be-BY" sz="1700" b="1" dirty="0" smtClean="0"/>
              <a:t>людзі».</a:t>
            </a:r>
          </a:p>
          <a:p>
            <a:pPr algn="just">
              <a:spcBef>
                <a:spcPts val="0"/>
              </a:spcBef>
            </a:pPr>
            <a:endParaRPr lang="be-BY" sz="1700" b="1" dirty="0" smtClean="0"/>
          </a:p>
          <a:p>
            <a:pPr algn="r"/>
            <a:endParaRPr lang="be-BY" sz="1700" b="1" dirty="0" smtClean="0"/>
          </a:p>
          <a:p>
            <a:pPr>
              <a:spcBef>
                <a:spcPts val="0"/>
              </a:spcBef>
            </a:pPr>
            <a:r>
              <a:rPr lang="be-BY" sz="1700" b="1" dirty="0" smtClean="0"/>
              <a:t>ІВАН:</a:t>
            </a:r>
          </a:p>
          <a:p>
            <a:pPr algn="just">
              <a:spcBef>
                <a:spcPts val="0"/>
              </a:spcBef>
            </a:pPr>
            <a:r>
              <a:rPr lang="be-BY" sz="1700" b="1" dirty="0" smtClean="0"/>
              <a:t>«Каб </a:t>
            </a:r>
            <a:r>
              <a:rPr lang="be-BY" sz="1700" b="1" dirty="0"/>
              <a:t>зрузумець </a:t>
            </a:r>
            <a:endParaRPr lang="be-BY" sz="1700" b="1" dirty="0" smtClean="0"/>
          </a:p>
          <a:p>
            <a:pPr algn="just">
              <a:spcBef>
                <a:spcPts val="0"/>
              </a:spcBef>
            </a:pPr>
            <a:r>
              <a:rPr lang="be-BY" sz="1700" b="1" dirty="0" smtClean="0"/>
              <a:t>выраз </a:t>
            </a:r>
            <a:r>
              <a:rPr lang="be-BY" sz="1700" b="1" dirty="0"/>
              <a:t>"Я </a:t>
            </a:r>
            <a:r>
              <a:rPr lang="be-BY" sz="1700" b="1" dirty="0" smtClean="0"/>
              <a:t>– </a:t>
            </a:r>
          </a:p>
          <a:p>
            <a:pPr algn="just">
              <a:spcBef>
                <a:spcPts val="0"/>
              </a:spcBef>
            </a:pPr>
            <a:r>
              <a:rPr lang="be-BY" sz="1700" b="1" dirty="0" smtClean="0"/>
              <a:t>грамадзянін </a:t>
            </a:r>
          </a:p>
          <a:p>
            <a:pPr algn="just">
              <a:spcBef>
                <a:spcPts val="0"/>
              </a:spcBef>
            </a:pPr>
            <a:r>
              <a:rPr lang="be-BY" sz="1700" b="1" dirty="0" smtClean="0"/>
              <a:t>Беларусі</a:t>
            </a:r>
            <a:r>
              <a:rPr lang="be-BY" sz="1700" b="1" dirty="0"/>
              <a:t>", </a:t>
            </a:r>
            <a:endParaRPr lang="be-BY" sz="1700" b="1" dirty="0" smtClean="0"/>
          </a:p>
          <a:p>
            <a:pPr algn="just">
              <a:spcBef>
                <a:spcPts val="0"/>
              </a:spcBef>
            </a:pPr>
            <a:r>
              <a:rPr lang="be-BY" sz="1700" b="1" dirty="0" smtClean="0"/>
              <a:t>спачатку </a:t>
            </a:r>
            <a:r>
              <a:rPr lang="be-BY" sz="1700" b="1" dirty="0"/>
              <a:t>патрэбна зрузумець, хто такі "грамадзянін", а пасля - сэнс слова "Беларусь". Калі першае яшчэ можна </a:t>
            </a:r>
            <a:r>
              <a:rPr lang="be-BY" sz="1700" b="1" dirty="0" smtClean="0"/>
              <a:t>падгледзець </a:t>
            </a:r>
            <a:r>
              <a:rPr lang="be-BY" sz="1700" b="1" dirty="0"/>
              <a:t>у іншых краін, то "Беларусь" патрэбна адчуць </a:t>
            </a:r>
            <a:r>
              <a:rPr lang="be-BY" sz="1700" b="1"/>
              <a:t>душою</a:t>
            </a:r>
            <a:r>
              <a:rPr lang="be-BY" sz="1700" b="1" smtClean="0"/>
              <a:t>... Адчыні </a:t>
            </a:r>
            <a:r>
              <a:rPr lang="be-BY" sz="1700" b="1" dirty="0"/>
              <a:t>душу, палюбі сваю краіну</a:t>
            </a:r>
            <a:r>
              <a:rPr lang="be-BY" sz="1700" b="1" dirty="0" smtClean="0"/>
              <a:t>!</a:t>
            </a:r>
            <a:r>
              <a:rPr lang="ru-RU" sz="1700" b="1" dirty="0" smtClean="0"/>
              <a:t>»</a:t>
            </a:r>
            <a:endParaRPr lang="ru-RU" sz="1700" b="1" dirty="0"/>
          </a:p>
        </p:txBody>
      </p:sp>
      <p:pic>
        <p:nvPicPr>
          <p:cNvPr id="6146" name="Picture 2" descr="D:\загрузки\Гражд\Dlya_Viki\Для Вики\IMG_38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8219" y="3786747"/>
            <a:ext cx="4096284" cy="307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Мои рисунки\Фото\my\Мядель-Нарочь-Поставы\1705201215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604"/>
          <a:stretch/>
        </p:blipFill>
        <p:spPr bwMode="auto">
          <a:xfrm>
            <a:off x="548640" y="3713475"/>
            <a:ext cx="2730154" cy="321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загрузки\Гражд\Dlya_Viki\Для Вики\IMG_38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029"/>
            <a:ext cx="2704537" cy="36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Мои рисунки\Фото\my\Мядель-Нарочь-Поставы\1705201215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5326" y="355452"/>
            <a:ext cx="4233101" cy="317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cs308218.userapi.com/v308218212/5be4/cXWLp2yfQY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9858" y="50185"/>
            <a:ext cx="1069297" cy="142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Verenic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00" b="7178"/>
          <a:stretch/>
        </p:blipFill>
        <p:spPr bwMode="auto">
          <a:xfrm>
            <a:off x="9809975" y="3216692"/>
            <a:ext cx="1789179" cy="157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114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be-BY" dirty="0" smtClean="0"/>
              <a:t>Менш за ўсе мы хацелі, как нашы нарысы нагадвалі справаздачу. Нам хацелася паказаць, што найбольш уразіла і ўсхвалявала нас падчас нашых падарожжаў. Магчыма, хтосьці іншы і не заўважыў бы нейкую дробязь, але для нас яна магла стаць зыходным пунктам глыбокіх разважанняў.</a:t>
            </a:r>
          </a:p>
          <a:p>
            <a:pPr marL="45720" indent="0">
              <a:buNone/>
            </a:pPr>
            <a:r>
              <a:rPr lang="be-BY" dirty="0" smtClean="0"/>
              <a:t>Мы атрымалі шмат новых ведаў, перажылі мноства пачуццяў, але адно з іх было найбольш моцным.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be-BY" sz="2800" b="1" i="1" dirty="0" smtClean="0"/>
              <a:t>Дзе б мы ні былі, у якой бы частцы краіны мы ні апынуліся, мы заўседы адчувалі: гэта – наша Радзіма, наш дом, дзе нас заўседы лагодна сустрэнуць, дзе мы ўсе жыцце зможам прабываць у згодзе і дабрабыце.</a:t>
            </a:r>
            <a:endParaRPr lang="ru-RU" sz="2800" b="1" i="1" dirty="0"/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6184254" y="365759"/>
            <a:ext cx="4727448" cy="1197033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7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51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>
              <a:buNone/>
            </a:pPr>
            <a:r>
              <a:rPr lang="be-BY" b="1" i="1" dirty="0" smtClean="0"/>
              <a:t>Падарожжа скончылася. Падарожжа чакае…</a:t>
            </a: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114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4"/>
          <p:cNvSpPr txBox="1">
            <a:spLocks/>
          </p:cNvSpPr>
          <p:nvPr/>
        </p:nvSpPr>
        <p:spPr>
          <a:xfrm>
            <a:off x="6301047" y="0"/>
            <a:ext cx="5386647" cy="6156037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7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51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>
              <a:buNone/>
            </a:pPr>
            <a:r>
              <a:rPr lang="be-BY" sz="3200" b="1" i="1" dirty="0" smtClean="0"/>
              <a:t>Дзякуем за ўвагу і да новых сустрэч!</a:t>
            </a:r>
          </a:p>
          <a:p>
            <a:pPr marL="45720" indent="0" algn="r">
              <a:buNone/>
            </a:pPr>
            <a:endParaRPr lang="be-BY" sz="3200" b="1" i="1" dirty="0"/>
          </a:p>
          <a:p>
            <a:pPr marL="45720" indent="0" algn="r">
              <a:buNone/>
            </a:pPr>
            <a:endParaRPr lang="be-BY" sz="3200" b="1" i="1" dirty="0" smtClean="0"/>
          </a:p>
          <a:p>
            <a:pPr marL="45720" indent="0" algn="r">
              <a:buNone/>
            </a:pPr>
            <a:endParaRPr lang="be-BY" sz="3200" b="1" i="1" dirty="0" smtClean="0"/>
          </a:p>
          <a:p>
            <a:pPr marL="45720" indent="0" algn="r">
              <a:buNone/>
            </a:pPr>
            <a:endParaRPr lang="be-BY" sz="3200" b="1" i="1" dirty="0"/>
          </a:p>
          <a:p>
            <a:pPr marL="45720" indent="0" algn="r">
              <a:buNone/>
            </a:pPr>
            <a:endParaRPr lang="be-BY" sz="3200" b="1" i="1" dirty="0" smtClean="0"/>
          </a:p>
          <a:p>
            <a:pPr marL="45720" indent="0" algn="r">
              <a:buNone/>
            </a:pPr>
            <a:endParaRPr lang="be-BY" sz="3200" b="1" i="1" dirty="0"/>
          </a:p>
          <a:p>
            <a:pPr marL="45720" indent="0" algn="r">
              <a:buNone/>
            </a:pPr>
            <a:endParaRPr lang="be-BY" sz="3200" b="1" i="1" dirty="0"/>
          </a:p>
          <a:p>
            <a:pPr marL="45720" indent="0" algn="r">
              <a:buNone/>
            </a:pPr>
            <a:r>
              <a:rPr lang="be-BY" sz="3200" b="1" i="1" dirty="0" smtClean="0"/>
              <a:t>’09 ДКМ </a:t>
            </a:r>
          </a:p>
          <a:p>
            <a:pPr marL="45720" indent="0" algn="r">
              <a:buNone/>
            </a:pPr>
            <a:endParaRPr lang="be-BY" b="1" i="1" dirty="0"/>
          </a:p>
          <a:p>
            <a:pPr marL="45720" indent="0" algn="r">
              <a:buNone/>
            </a:pPr>
            <a:endParaRPr lang="be-BY" b="1" i="1" dirty="0" smtClean="0"/>
          </a:p>
          <a:p>
            <a:pPr marL="45720" indent="0" algn="r">
              <a:buNone/>
            </a:pPr>
            <a:endParaRPr lang="be-BY" b="1" i="1" dirty="0"/>
          </a:p>
          <a:p>
            <a:pPr marL="45720" indent="0" algn="r">
              <a:buNone/>
            </a:pPr>
            <a:endParaRPr lang="be-BY" b="1" i="1" dirty="0" smtClean="0"/>
          </a:p>
        </p:txBody>
      </p:sp>
      <p:pic>
        <p:nvPicPr>
          <p:cNvPr id="8" name="Picture 2" descr="http://cs405119.userapi.com/v405119893/3478/jjojp0NcQ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931"/>
          <a:stretch/>
        </p:blipFill>
        <p:spPr bwMode="auto">
          <a:xfrm>
            <a:off x="349135" y="0"/>
            <a:ext cx="5486400" cy="623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264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 smtClean="0"/>
              <a:t>Беларускі дзяржаўны Музей народнай архітектуры і побыту </a:t>
            </a:r>
            <a:endParaRPr lang="ru-RU" dirty="0"/>
          </a:p>
        </p:txBody>
      </p:sp>
      <p:sp>
        <p:nvSpPr>
          <p:cNvPr id="3" name="Объект 3"/>
          <p:cNvSpPr txBox="1">
            <a:spLocks/>
          </p:cNvSpPr>
          <p:nvPr/>
        </p:nvSpPr>
        <p:spPr>
          <a:xfrm>
            <a:off x="6447906" y="1845425"/>
            <a:ext cx="4727448" cy="40981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7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51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800" b="1" i="1" dirty="0">
                <a:latin typeface="Основной текст"/>
              </a:rPr>
              <a:t>Калі ласка,- у наш куточак райскі </a:t>
            </a:r>
            <a:br>
              <a:rPr lang="ru-RU" sz="1800" b="1" i="1" dirty="0">
                <a:latin typeface="Основной текст"/>
              </a:rPr>
            </a:br>
            <a:r>
              <a:rPr lang="ru-RU" sz="1800" b="1" i="1" dirty="0">
                <a:latin typeface="Основной текст"/>
              </a:rPr>
              <a:t>Над славутай </a:t>
            </a:r>
            <a:r>
              <a:rPr lang="ru-RU" sz="1800" b="1" i="1" dirty="0" err="1">
                <a:latin typeface="Основной текст"/>
              </a:rPr>
              <a:t>Менкаю</a:t>
            </a:r>
            <a:r>
              <a:rPr lang="ru-RU" sz="1800" b="1" i="1" dirty="0">
                <a:latin typeface="Основной текст"/>
              </a:rPr>
              <a:t>-ракой –</a:t>
            </a:r>
            <a:br>
              <a:rPr lang="ru-RU" sz="1800" b="1" i="1" dirty="0">
                <a:latin typeface="Основной текст"/>
              </a:rPr>
            </a:br>
            <a:r>
              <a:rPr lang="ru-RU" sz="1800" b="1" i="1" dirty="0">
                <a:latin typeface="Основной текст"/>
              </a:rPr>
              <a:t>Тут і быль </a:t>
            </a:r>
            <a:r>
              <a:rPr lang="ru-RU" sz="1800" b="1" i="1" dirty="0" err="1">
                <a:latin typeface="Основной текст"/>
              </a:rPr>
              <a:t>адвечная</a:t>
            </a:r>
            <a:r>
              <a:rPr lang="ru-RU" sz="1800" b="1" i="1" dirty="0">
                <a:latin typeface="Основной текст"/>
              </a:rPr>
              <a:t> і </a:t>
            </a:r>
            <a:r>
              <a:rPr lang="ru-RU" sz="1800" b="1" i="1" dirty="0" err="1">
                <a:latin typeface="Основной текст"/>
              </a:rPr>
              <a:t>казка</a:t>
            </a:r>
            <a:r>
              <a:rPr lang="ru-RU" sz="1800" b="1" i="1" dirty="0">
                <a:latin typeface="Основной текст"/>
              </a:rPr>
              <a:t> </a:t>
            </a:r>
            <a:br>
              <a:rPr lang="ru-RU" sz="1800" b="1" i="1" dirty="0">
                <a:latin typeface="Основной текст"/>
              </a:rPr>
            </a:br>
            <a:r>
              <a:rPr lang="ru-RU" sz="1800" b="1" i="1" dirty="0" err="1">
                <a:latin typeface="Основной текст"/>
              </a:rPr>
              <a:t>Падаруе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ўзнёслы</a:t>
            </a:r>
            <a:r>
              <a:rPr lang="ru-RU" sz="1800" b="1" i="1" dirty="0">
                <a:latin typeface="Основной текст"/>
              </a:rPr>
              <a:t> вам настрой!</a:t>
            </a:r>
            <a:br>
              <a:rPr lang="ru-RU" sz="1800" b="1" i="1" dirty="0">
                <a:latin typeface="Основной текст"/>
              </a:rPr>
            </a:br>
            <a:r>
              <a:rPr lang="ru-RU" sz="1800" b="1" i="1" dirty="0">
                <a:latin typeface="Основной текст"/>
              </a:rPr>
              <a:t/>
            </a:r>
            <a:br>
              <a:rPr lang="ru-RU" sz="1800" b="1" i="1" dirty="0">
                <a:latin typeface="Основной текст"/>
              </a:rPr>
            </a:br>
            <a:r>
              <a:rPr lang="ru-RU" sz="1800" b="1" i="1" dirty="0" err="1">
                <a:latin typeface="Основной текст"/>
              </a:rPr>
              <a:t>Малады</a:t>
            </a:r>
            <a:r>
              <a:rPr lang="ru-RU" sz="1800" b="1" i="1" dirty="0">
                <a:latin typeface="Основной текст"/>
              </a:rPr>
              <a:t> і </a:t>
            </a:r>
            <a:r>
              <a:rPr lang="ru-RU" sz="1800" b="1" i="1" dirty="0" err="1">
                <a:latin typeface="Основной текст"/>
              </a:rPr>
              <a:t>сталы</a:t>
            </a:r>
            <a:r>
              <a:rPr lang="ru-RU" sz="1800" b="1" i="1" dirty="0">
                <a:latin typeface="Основной текст"/>
              </a:rPr>
              <a:t>, </a:t>
            </a:r>
            <a:r>
              <a:rPr lang="ru-RU" sz="1800" b="1" i="1" dirty="0" err="1">
                <a:latin typeface="Основной текст"/>
              </a:rPr>
              <a:t>прыпыніся</a:t>
            </a:r>
            <a:r>
              <a:rPr lang="ru-RU" sz="1800" b="1" i="1" dirty="0">
                <a:latin typeface="Основной текст"/>
              </a:rPr>
              <a:t>,</a:t>
            </a:r>
            <a:br>
              <a:rPr lang="ru-RU" sz="1800" b="1" i="1" dirty="0">
                <a:latin typeface="Основной текст"/>
              </a:rPr>
            </a:br>
            <a:r>
              <a:rPr lang="ru-RU" sz="1800" b="1" i="1" dirty="0" err="1">
                <a:latin typeface="Основной текст"/>
              </a:rPr>
              <a:t>Нізка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пакланіся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хаце</a:t>
            </a:r>
            <a:r>
              <a:rPr lang="ru-RU" sz="1800" b="1" i="1" dirty="0">
                <a:latin typeface="Основной текст"/>
              </a:rPr>
              <a:t> той,</a:t>
            </a:r>
            <a:br>
              <a:rPr lang="ru-RU" sz="1800" b="1" i="1" dirty="0">
                <a:latin typeface="Основной текст"/>
              </a:rPr>
            </a:br>
            <a:r>
              <a:rPr lang="ru-RU" sz="1800" b="1" i="1" dirty="0" err="1">
                <a:latin typeface="Основной текст"/>
              </a:rPr>
              <a:t>Дзе</a:t>
            </a:r>
            <a:r>
              <a:rPr lang="ru-RU" sz="1800" b="1" i="1" dirty="0">
                <a:latin typeface="Основной текст"/>
              </a:rPr>
              <a:t> твой </a:t>
            </a:r>
            <a:r>
              <a:rPr lang="ru-RU" sz="1800" b="1" i="1" dirty="0" err="1">
                <a:latin typeface="Основной текст"/>
              </a:rPr>
              <a:t>слаўны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прадзед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нарадзіўся</a:t>
            </a:r>
            <a:r>
              <a:rPr lang="ru-RU" sz="1800" b="1" i="1" dirty="0">
                <a:latin typeface="Основной текст"/>
              </a:rPr>
              <a:t/>
            </a:r>
            <a:br>
              <a:rPr lang="ru-RU" sz="1800" b="1" i="1" dirty="0">
                <a:latin typeface="Основной текст"/>
              </a:rPr>
            </a:br>
            <a:r>
              <a:rPr lang="ru-RU" sz="1800" b="1" i="1" dirty="0">
                <a:latin typeface="Основной текст"/>
              </a:rPr>
              <a:t>І </a:t>
            </a:r>
            <a:r>
              <a:rPr lang="ru-RU" sz="1800" b="1" i="1" dirty="0" err="1">
                <a:latin typeface="Основной текст"/>
              </a:rPr>
              <a:t>пакінуў</a:t>
            </a:r>
            <a:r>
              <a:rPr lang="ru-RU" sz="1800" b="1" i="1" dirty="0">
                <a:latin typeface="Основной текст"/>
              </a:rPr>
              <a:t> след </a:t>
            </a:r>
            <a:r>
              <a:rPr lang="ru-RU" sz="1800" b="1" i="1" dirty="0" err="1">
                <a:latin typeface="Основной текст"/>
              </a:rPr>
              <a:t>глыбокі</a:t>
            </a:r>
            <a:r>
              <a:rPr lang="ru-RU" sz="1800" b="1" i="1" dirty="0">
                <a:latin typeface="Основной текст"/>
              </a:rPr>
              <a:t> свой</a:t>
            </a:r>
            <a:r>
              <a:rPr lang="ru-RU" sz="1800" b="1" i="1" dirty="0" smtClean="0">
                <a:latin typeface="Основной текст"/>
              </a:rPr>
              <a:t>!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800" b="1" i="1" dirty="0">
              <a:latin typeface="Основной текст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1800" b="1" i="1" dirty="0" err="1">
                <a:latin typeface="Основной текст"/>
              </a:rPr>
              <a:t>Уладзімір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Пецюкевіч</a:t>
            </a:r>
            <a:endParaRPr lang="ru-RU" sz="1800" b="1" i="1" dirty="0">
              <a:latin typeface="Основной текст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be-BY" sz="1800" b="1" i="1" dirty="0">
              <a:latin typeface="Основной текст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0049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46718" y="2061557"/>
            <a:ext cx="4006735" cy="4389120"/>
          </a:xfrm>
        </p:spPr>
        <p:txBody>
          <a:bodyPr/>
          <a:lstStyle/>
          <a:p>
            <a:r>
              <a:rPr lang="be-BY" dirty="0" smtClean="0"/>
              <a:t>Юлія:</a:t>
            </a:r>
          </a:p>
          <a:p>
            <a:r>
              <a:rPr lang="be-BY" cap="none" dirty="0" smtClean="0"/>
              <a:t>«Я грамадзянка Бе</a:t>
            </a:r>
            <a:r>
              <a:rPr lang="be-BY" cap="none" dirty="0"/>
              <a:t>л</a:t>
            </a:r>
            <a:r>
              <a:rPr lang="be-BY" cap="none" dirty="0" smtClean="0"/>
              <a:t>арусі, таму што паважаю гісторыю сваей роднай краіны, яе традыціі і культуру»</a:t>
            </a:r>
            <a:endParaRPr lang="ru-RU" cap="none" dirty="0"/>
          </a:p>
        </p:txBody>
      </p:sp>
      <p:pic>
        <p:nvPicPr>
          <p:cNvPr id="1026" name="Picture 2" descr="D:\Мои рисунки\Фото\my\Новая папка (2)\Строчицы 10.12.09\строчицы ДКМ 2-1 10-12-2009\DSC00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255" y="681586"/>
            <a:ext cx="7282688" cy="546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317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365760"/>
            <a:ext cx="3474720" cy="6051665"/>
          </a:xfrm>
        </p:spPr>
        <p:txBody>
          <a:bodyPr>
            <a:normAutofit lnSpcReduction="10000"/>
          </a:bodyPr>
          <a:lstStyle/>
          <a:p>
            <a:r>
              <a:rPr lang="be-BY" dirty="0" smtClean="0"/>
              <a:t>Экспазіцыя выставы нікому не дазволіла застацца абыякавым.  Некаторыя рэчы, якімі карысталіся нашы продкі, спачатку выклікалі здзіўленне – «Няўжо гэта на самой справе было зручна?». Іншыя  экспанаты здаваліся падобнымі на штосьці, што захоўваюць нашы бабулі ў весцы.</a:t>
            </a:r>
          </a:p>
          <a:p>
            <a:r>
              <a:rPr lang="be-BY" dirty="0" smtClean="0"/>
              <a:t>Але ўвогуле па выніках можна было сказаць  адно: нягледзячы на той час, які мінуў, мы не надта адрозніваемся ад нашых продкаў. І сення  мы таксама ходзім у цэрквы і школы, якія адрозніваюцца хіба што большай колькасцю аздоб.</a:t>
            </a:r>
          </a:p>
          <a:p>
            <a:r>
              <a:rPr lang="be-BY" dirty="0" smtClean="0"/>
              <a:t>Але гэты подых мінула нагадаў нам, як многа зроблена для нашага сучаснага жыцця ў дабрабыце нашымі працавітымі продкамі.</a:t>
            </a:r>
            <a:endParaRPr lang="ru-RU" dirty="0"/>
          </a:p>
        </p:txBody>
      </p:sp>
      <p:pic>
        <p:nvPicPr>
          <p:cNvPr id="5" name="Содержимое 8" descr="церковь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14540" y="1932081"/>
            <a:ext cx="4429125" cy="3322637"/>
          </a:xfrm>
          <a:prstGeom prst="rect">
            <a:avLst/>
          </a:prstGeom>
        </p:spPr>
      </p:pic>
      <p:pic>
        <p:nvPicPr>
          <p:cNvPr id="2050" name="Picture 2" descr="D:\Мои рисунки\Фото\my\Новая папка (2)\Строчицы 10.12.09\строчицы ДКМ 2-1 10-12-2009\DSC008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342" y="4169560"/>
            <a:ext cx="3586018" cy="268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загрузки\Гражд\Dlya_Viki\Для Вики\x_248d79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2336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9345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Мои рисунки\Фото\my\Новая папка (2)\Строчицы 10.12.09\строчицы ДКМ 2-1 10-12-2009\DSC00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208" y="731721"/>
            <a:ext cx="7022592" cy="526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8046718" y="182446"/>
            <a:ext cx="4006735" cy="651761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be-BY" b="1" cap="all" dirty="0" smtClean="0"/>
              <a:t>анастасія</a:t>
            </a:r>
            <a:r>
              <a:rPr lang="be-BY" b="1" cap="all" dirty="0"/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be-BY" b="1" dirty="0"/>
              <a:t>«Я грамадзянка </a:t>
            </a:r>
            <a:endParaRPr lang="be-BY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be-BY" b="1" dirty="0" smtClean="0"/>
              <a:t>Беларусі  таму, </a:t>
            </a:r>
            <a:r>
              <a:rPr lang="be-BY" b="1" dirty="0"/>
              <a:t>што </a:t>
            </a:r>
            <a:endParaRPr lang="be-BY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be-BY" b="1" dirty="0" smtClean="0"/>
              <a:t>мае бацькі – </a:t>
            </a:r>
          </a:p>
          <a:p>
            <a:pPr marL="0" indent="0">
              <a:spcBef>
                <a:spcPts val="0"/>
              </a:spcBef>
              <a:buNone/>
            </a:pPr>
            <a:r>
              <a:rPr lang="be-BY" b="1" dirty="0" smtClean="0"/>
              <a:t>беларусы».</a:t>
            </a:r>
          </a:p>
          <a:p>
            <a:pPr marL="0" indent="0">
              <a:spcBef>
                <a:spcPts val="0"/>
              </a:spcBef>
              <a:buNone/>
            </a:pPr>
            <a:endParaRPr lang="be-BY" sz="2200" b="1" dirty="0"/>
          </a:p>
          <a:p>
            <a:pPr marL="0" indent="0">
              <a:spcBef>
                <a:spcPts val="0"/>
              </a:spcBef>
              <a:buNone/>
            </a:pPr>
            <a:endParaRPr lang="be-BY" sz="2200" b="1" dirty="0" smtClean="0"/>
          </a:p>
          <a:p>
            <a:pPr marL="0" indent="0">
              <a:spcBef>
                <a:spcPts val="0"/>
              </a:spcBef>
              <a:buNone/>
            </a:pPr>
            <a:endParaRPr lang="be-BY" sz="1100" b="1" dirty="0"/>
          </a:p>
          <a:p>
            <a:pPr marL="0" indent="0" algn="r">
              <a:spcBef>
                <a:spcPts val="0"/>
              </a:spcBef>
              <a:buNone/>
            </a:pPr>
            <a:r>
              <a:rPr lang="be-BY" b="1" dirty="0" smtClean="0"/>
              <a:t>ДЗМІТРЫЙ: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be-BY" b="1" dirty="0" smtClean="0"/>
              <a:t>«Я беларус таму,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be-BY" b="1" dirty="0" smtClean="0"/>
              <a:t>што я тут нарадзіўся»</a:t>
            </a:r>
          </a:p>
          <a:p>
            <a:pPr marL="0" indent="0">
              <a:spcBef>
                <a:spcPts val="0"/>
              </a:spcBef>
              <a:buNone/>
            </a:pPr>
            <a:endParaRPr lang="be-BY" sz="1100" b="1" dirty="0" smtClean="0"/>
          </a:p>
          <a:p>
            <a:pPr marL="0" indent="0">
              <a:spcBef>
                <a:spcPts val="0"/>
              </a:spcBef>
              <a:buNone/>
            </a:pPr>
            <a:endParaRPr lang="be-BY" sz="1100" b="1" dirty="0"/>
          </a:p>
          <a:p>
            <a:pPr marL="0" indent="0">
              <a:spcBef>
                <a:spcPts val="0"/>
              </a:spcBef>
              <a:buNone/>
            </a:pPr>
            <a:endParaRPr lang="be-BY" sz="1100" b="1" dirty="0" smtClean="0"/>
          </a:p>
          <a:p>
            <a:pPr marL="0" indent="0">
              <a:spcBef>
                <a:spcPts val="0"/>
              </a:spcBef>
              <a:buNone/>
            </a:pPr>
            <a:endParaRPr lang="be-BY" sz="1100" b="1" dirty="0" smtClean="0"/>
          </a:p>
          <a:p>
            <a:pPr marL="0" indent="0">
              <a:spcBef>
                <a:spcPts val="0"/>
              </a:spcBef>
              <a:buNone/>
            </a:pPr>
            <a:endParaRPr lang="be-BY" sz="1100" b="1" dirty="0"/>
          </a:p>
          <a:p>
            <a:pPr marL="0" indent="0">
              <a:spcBef>
                <a:spcPts val="0"/>
              </a:spcBef>
              <a:buNone/>
            </a:pPr>
            <a:endParaRPr lang="be-BY" sz="1100" b="1" dirty="0" smtClean="0"/>
          </a:p>
          <a:p>
            <a:pPr marL="0" indent="0">
              <a:spcBef>
                <a:spcPts val="0"/>
              </a:spcBef>
              <a:buNone/>
            </a:pPr>
            <a:endParaRPr lang="be-BY" sz="1100" b="1" dirty="0"/>
          </a:p>
          <a:p>
            <a:pPr marL="0" indent="0">
              <a:spcBef>
                <a:spcPts val="0"/>
              </a:spcBef>
              <a:buNone/>
            </a:pPr>
            <a:endParaRPr lang="be-BY" sz="11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be-BY" sz="1900" b="1" dirty="0" smtClean="0"/>
              <a:t>ВІКТОРЫЯ:</a:t>
            </a:r>
          </a:p>
          <a:p>
            <a:pPr marL="0" indent="0">
              <a:spcBef>
                <a:spcPts val="0"/>
              </a:spcBef>
              <a:buNone/>
            </a:pPr>
            <a:r>
              <a:rPr lang="be-BY" sz="1900" b="1" dirty="0"/>
              <a:t>«Узгадваю радкі з песні: «Каб любіць Беларусь нашу мілую</a:t>
            </a:r>
          </a:p>
          <a:p>
            <a:pPr marL="0" indent="0">
              <a:spcBef>
                <a:spcPts val="0"/>
              </a:spcBef>
              <a:buNone/>
            </a:pPr>
            <a:r>
              <a:rPr lang="be-BY" sz="1900" b="1" dirty="0"/>
              <a:t>Трэба ў розных краях </a:t>
            </a:r>
            <a:r>
              <a:rPr lang="be-BY" sz="1900" b="1" dirty="0" smtClean="0"/>
              <a:t>пабываць</a:t>
            </a:r>
            <a:r>
              <a:rPr lang="be-BY" sz="1900" b="1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be-BY" sz="1900" b="1" dirty="0"/>
              <a:t>Зразумееш тады, чаму з выраю</a:t>
            </a:r>
          </a:p>
          <a:p>
            <a:pPr marL="0" indent="0">
              <a:spcBef>
                <a:spcPts val="0"/>
              </a:spcBef>
              <a:buNone/>
            </a:pPr>
            <a:r>
              <a:rPr lang="be-BY" sz="1900" b="1" dirty="0"/>
              <a:t>Жураўлі на Палессе ляцяць</a:t>
            </a:r>
            <a:r>
              <a:rPr lang="be-BY" sz="1900" b="1" dirty="0" smtClean="0"/>
              <a:t>!». Я грамадзянка Беларусі, бо нідзе мне не можа быць лепей».</a:t>
            </a:r>
          </a:p>
        </p:txBody>
      </p:sp>
      <p:pic>
        <p:nvPicPr>
          <p:cNvPr id="3076" name="Picture 4" descr="Artyuk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57164" y="182446"/>
            <a:ext cx="1372926" cy="149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s5313.userapi.com/u14222947/-6/x_b2ebc15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5680" y="1682368"/>
            <a:ext cx="1141211" cy="154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Мои рисунки\Фото\my\DSC_15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36"/>
          <a:stretch/>
        </p:blipFill>
        <p:spPr bwMode="auto">
          <a:xfrm>
            <a:off x="10393265" y="3365700"/>
            <a:ext cx="850362" cy="121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114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ои рисунки\Фото\my\Новая папка (2)\Строчицы 10.12.09\строчицы ДКМ 2-1 10-12-2009\DSC00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9822" y="243432"/>
            <a:ext cx="7802880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8314806" y="332509"/>
            <a:ext cx="3572394" cy="3557847"/>
          </a:xfrm>
          <a:prstGeom prst="wedgeEllipseCallout">
            <a:avLst>
              <a:gd name="adj1" fmla="val -68446"/>
              <a:gd name="adj2" fmla="val -7275"/>
            </a:avLst>
          </a:prstGeom>
          <a:solidFill>
            <a:srgbClr val="FFFFFF">
              <a:alpha val="50196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471708" y="566070"/>
            <a:ext cx="325858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000" b="1" dirty="0" smtClean="0"/>
              <a:t>КАЦЯРЫНА:</a:t>
            </a:r>
          </a:p>
          <a:p>
            <a:pPr algn="ctr"/>
            <a:r>
              <a:rPr lang="be-BY" sz="2000" b="1" dirty="0" smtClean="0"/>
              <a:t>«</a:t>
            </a:r>
            <a:r>
              <a:rPr lang="be-BY" b="1" dirty="0" smtClean="0"/>
              <a:t>Калі ты сапраўдны грамадзянін сваей Айчыны, то ты зробіш усе, каб яна квітнела, каб усе жылі ў згодзе. Толькі актыўны ўдзел у публічным жыцці дапаможа нам, маладым,  сфарміравацца </a:t>
            </a:r>
          </a:p>
          <a:p>
            <a:pPr algn="ctr"/>
            <a:r>
              <a:rPr lang="be-BY" b="1" dirty="0" smtClean="0"/>
              <a:t>як асобам».</a:t>
            </a:r>
            <a:endParaRPr lang="ru-RU" sz="2000" b="1" dirty="0"/>
          </a:p>
        </p:txBody>
      </p:sp>
      <p:sp>
        <p:nvSpPr>
          <p:cNvPr id="6" name="Овальная выноска 5"/>
          <p:cNvSpPr/>
          <p:nvPr/>
        </p:nvSpPr>
        <p:spPr>
          <a:xfrm flipH="1">
            <a:off x="0" y="734291"/>
            <a:ext cx="4161502" cy="4569230"/>
          </a:xfrm>
          <a:prstGeom prst="wedgeEllipseCallout">
            <a:avLst>
              <a:gd name="adj1" fmla="val -69254"/>
              <a:gd name="adj2" fmla="val -21765"/>
            </a:avLst>
          </a:prstGeom>
          <a:solidFill>
            <a:srgbClr val="FFFFFF">
              <a:alpha val="50196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51456" y="1153575"/>
            <a:ext cx="325858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000" b="1" dirty="0"/>
              <a:t>К</a:t>
            </a:r>
            <a:r>
              <a:rPr lang="be-BY" sz="2000" b="1" dirty="0" smtClean="0"/>
              <a:t>РЫСЦІНА:</a:t>
            </a:r>
          </a:p>
          <a:p>
            <a:pPr algn="ctr"/>
            <a:r>
              <a:rPr lang="be-BY" sz="2000" b="1" dirty="0" smtClean="0"/>
              <a:t>«</a:t>
            </a:r>
            <a:r>
              <a:rPr lang="be-BY" b="1" dirty="0" smtClean="0"/>
              <a:t>Я грамадзянка Рэспублікі Беларусь, таму што нарадзілася і жыву ў сінявокай краіне. Ганаруся дасягненнямі вучоных, спартсменаў, музыкаў, спадзяюся, што ў будучыні таксама здолею зрабіць крокі ў правільным накірунку, каб наступныя пакаленні маглі жыць у моцнай, незалежнай краіне!»».</a:t>
            </a:r>
            <a:endParaRPr lang="ru-RU" sz="2000" b="1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2659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 smtClean="0"/>
              <a:t>магілеў</a:t>
            </a:r>
            <a:endParaRPr lang="ru-RU" dirty="0"/>
          </a:p>
        </p:txBody>
      </p:sp>
      <p:sp>
        <p:nvSpPr>
          <p:cNvPr id="3" name="Объект 3"/>
          <p:cNvSpPr txBox="1">
            <a:spLocks/>
          </p:cNvSpPr>
          <p:nvPr/>
        </p:nvSpPr>
        <p:spPr>
          <a:xfrm>
            <a:off x="6447906" y="1845425"/>
            <a:ext cx="4727448" cy="40981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7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51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800" b="1" i="1" dirty="0" smtClean="0">
                <a:latin typeface="Основной текст"/>
              </a:rPr>
              <a:t>«</a:t>
            </a:r>
            <a:r>
              <a:rPr lang="ru-RU" sz="1800" b="1" i="1" dirty="0" err="1" smtClean="0">
                <a:latin typeface="Основной текст"/>
              </a:rPr>
              <a:t>Хвалі</a:t>
            </a:r>
            <a:r>
              <a:rPr lang="ru-RU" sz="1800" b="1" i="1" dirty="0" smtClean="0">
                <a:latin typeface="Основной текст"/>
              </a:rPr>
              <a:t> </a:t>
            </a:r>
            <a:r>
              <a:rPr lang="ru-RU" sz="1800" b="1" i="1" dirty="0">
                <a:latin typeface="Основной текст"/>
              </a:rPr>
              <a:t>часу </a:t>
            </a:r>
            <a:r>
              <a:rPr lang="ru-RU" sz="1800" b="1" i="1" dirty="0" err="1">
                <a:latin typeface="Основной текст"/>
              </a:rPr>
              <a:t>безупынна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льюцца</a:t>
            </a:r>
            <a:r>
              <a:rPr lang="ru-RU" sz="1800" b="1" i="1" dirty="0">
                <a:latin typeface="Основной текст"/>
              </a:rPr>
              <a:t> па </a:t>
            </a:r>
            <a:r>
              <a:rPr lang="ru-RU" sz="1800" b="1" i="1" dirty="0" err="1">
                <a:latin typeface="Основной текст"/>
              </a:rPr>
              <a:t>Дняпры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сівым</a:t>
            </a:r>
            <a:r>
              <a:rPr lang="ru-RU" sz="1800" b="1" i="1" dirty="0">
                <a:latin typeface="Основной текст"/>
              </a:rPr>
              <a:t>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i="1" dirty="0" err="1">
                <a:latin typeface="Основной текст"/>
              </a:rPr>
              <a:t>Толькі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горад</a:t>
            </a:r>
            <a:r>
              <a:rPr lang="ru-RU" sz="1800" b="1" i="1" dirty="0">
                <a:latin typeface="Основной текст"/>
              </a:rPr>
              <a:t> мой </a:t>
            </a:r>
            <a:r>
              <a:rPr lang="ru-RU" sz="1800" b="1" i="1" dirty="0" err="1">
                <a:latin typeface="Основной текст"/>
              </a:rPr>
              <a:t>нязменна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>
                <a:latin typeface="Основной текст"/>
              </a:rPr>
              <a:t>застаецца</a:t>
            </a:r>
            <a:r>
              <a:rPr lang="ru-RU" sz="1800" b="1" i="1" dirty="0">
                <a:latin typeface="Основной текст"/>
              </a:rPr>
              <a:t> </a:t>
            </a:r>
            <a:r>
              <a:rPr lang="ru-RU" sz="1800" b="1" i="1" dirty="0" err="1" smtClean="0">
                <a:latin typeface="Основной текст"/>
              </a:rPr>
              <a:t>маладым</a:t>
            </a:r>
            <a:r>
              <a:rPr lang="ru-RU" sz="1800" b="1" i="1" dirty="0" smtClean="0">
                <a:latin typeface="Основной текст"/>
              </a:rPr>
              <a:t>…»</a:t>
            </a:r>
            <a:endParaRPr lang="ru-RU" sz="1800" b="1" i="1" dirty="0">
              <a:latin typeface="Основной текст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be-BY" sz="1800" b="1" i="1" dirty="0" smtClean="0">
                <a:latin typeface="Основной текст"/>
              </a:rPr>
              <a:t>Аляксандр Шлеянкоў</a:t>
            </a:r>
            <a:endParaRPr lang="ru-RU" sz="1800" b="1" i="1" dirty="0">
              <a:latin typeface="Основной текст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be-BY" sz="1800" b="1" i="1" dirty="0">
              <a:latin typeface="Основной текст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7205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4098" name="Picture 2" descr="D:\Мои рисунки\Фото\my\И декан под боком\100_53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893" y="772622"/>
            <a:ext cx="7124369" cy="534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2"/>
          <p:cNvSpPr>
            <a:spLocks noGrp="1"/>
          </p:cNvSpPr>
          <p:nvPr>
            <p:ph type="body" idx="1"/>
          </p:nvPr>
        </p:nvSpPr>
        <p:spPr>
          <a:xfrm>
            <a:off x="7996841" y="2044932"/>
            <a:ext cx="4006735" cy="43891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be-BY" sz="2200" b="1" cap="all" dirty="0" smtClean="0"/>
              <a:t>ВІТАлія</a:t>
            </a:r>
            <a:r>
              <a:rPr lang="be-BY" sz="2200" b="1" cap="all" dirty="0"/>
              <a:t>:</a:t>
            </a:r>
          </a:p>
          <a:p>
            <a:pPr marL="45720" indent="0">
              <a:buNone/>
            </a:pPr>
            <a:r>
              <a:rPr lang="be-BY" sz="2200" b="1" dirty="0"/>
              <a:t>«Я </a:t>
            </a:r>
            <a:r>
              <a:rPr lang="be-BY" sz="2200" b="1" dirty="0" smtClean="0"/>
              <a:t>вельмі люблю Беларусь, таму што тут нарадзілася і жыву.  Наша каріна вядомая прагажосцю сваей прыроды.  Грамадзяне Беларусі  міралюбівыя і гасцінныя, акрамя таго, у Беларусі жыве мноства таленавітых людзей.  І я ніколі не чула адмоўных водгукаў пра нашу краіну ад тых, хто яе наведаў».</a:t>
            </a:r>
            <a:endParaRPr lang="ru-RU" sz="2200" b="1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'09 ДКМ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114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031023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F180B1C-2212-497F-A259-C959ADD048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TS103031023</Template>
  <TotalTime>0</TotalTime>
  <Words>1443</Words>
  <Application>Microsoft Office PowerPoint</Application>
  <PresentationFormat>Произвольный</PresentationFormat>
  <Paragraphs>178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TS103031023</vt:lpstr>
      <vt:lpstr>Я – грамадзянін маляўнічай беларусі</vt:lpstr>
      <vt:lpstr>Слайд 2</vt:lpstr>
      <vt:lpstr>Беларускі дзяржаўны Музей народнай архітектуры і побыту </vt:lpstr>
      <vt:lpstr>Слайд 4</vt:lpstr>
      <vt:lpstr>Слайд 5</vt:lpstr>
      <vt:lpstr>Слайд 6</vt:lpstr>
      <vt:lpstr>Слайд 7</vt:lpstr>
      <vt:lpstr>магілеў</vt:lpstr>
      <vt:lpstr>Слайд 9</vt:lpstr>
      <vt:lpstr>Слайд 10</vt:lpstr>
      <vt:lpstr>Слайд 11</vt:lpstr>
      <vt:lpstr>ГРОДНА</vt:lpstr>
      <vt:lpstr>Слайд 13</vt:lpstr>
      <vt:lpstr>Слайд 14</vt:lpstr>
      <vt:lpstr>«Наўздагон ледавіку»: мядзель-нарач-камаі-паставы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2013-02-27T20:49:04Z</dcterms:created>
  <dcterms:modified xsi:type="dcterms:W3CDTF">2013-05-18T10:22:56Z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TC030310239991</vt:lpwstr>
  </property>
</Properties>
</file>