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69" r:id="rId3"/>
    <p:sldId id="296" r:id="rId4"/>
    <p:sldId id="290" r:id="rId5"/>
    <p:sldId id="297" r:id="rId6"/>
    <p:sldId id="293" r:id="rId7"/>
    <p:sldId id="294" r:id="rId8"/>
    <p:sldId id="292" r:id="rId9"/>
    <p:sldId id="295" r:id="rId10"/>
    <p:sldId id="291" r:id="rId11"/>
    <p:sldId id="298" r:id="rId12"/>
    <p:sldId id="288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67D66-9F55-48E2-BB3C-762965B5E63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BC47-44E5-4828-A663-409AC5C7C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1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7BE084CC-432F-4423-96E4-15100E4251C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BBC47-44E5-4828-A663-409AC5C7CD9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0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7BE084CC-432F-4423-96E4-15100E4251CE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5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2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2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5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8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0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1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1873-79AB-4BEF-A10D-9BABC43C7F70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5D1B-552C-41D1-B69F-E0617BD2F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691px-Map_Of_Belarus_blank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196013" cy="537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276872"/>
            <a:ext cx="8305800" cy="2088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Оценка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устойчивости текущего счета платежного баланса Республики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Беларусь</a:t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</a:b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(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Sustainability and Excessive Current Account Deficits in Belarus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)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157192"/>
            <a:ext cx="7913688" cy="1319808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Виктория Смоленская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Минск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13 апреля </a:t>
            </a:r>
            <a:r>
              <a:rPr lang="en-US" dirty="0" smtClean="0">
                <a:solidFill>
                  <a:schemeClr val="tx1"/>
                </a:solidFill>
              </a:rPr>
              <a:t>201</a:t>
            </a:r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4059"/>
            <a:ext cx="1417885" cy="143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8157"/>
            <a:ext cx="1505432" cy="151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2857"/>
            <a:ext cx="1440160" cy="121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referatdb.ru/pars_docs/refs/250/249136/249136_html_364a199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079"/>
            <a:ext cx="1362075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4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604250" cy="1924502"/>
          </a:xfrm>
        </p:spPr>
        <p:txBody>
          <a:bodyPr>
            <a:noAutofit/>
          </a:bodyPr>
          <a:lstStyle/>
          <a:p>
            <a:pPr algn="l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Приток  капитала  по  финансовому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счету 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оказался  недостаточным,  чтобы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покрыть 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имевшийся 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дефицит.  Поэтому 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сложился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не только дефицит по счету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текущих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операций, но и дефицит по всему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платежному 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балансу.  Как  следствие,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Нацбанку 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пришлось  потратить 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2015 г. золотовалютные 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резервы  на  сумму   0,6  млрд.  USD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142" y="6342392"/>
            <a:ext cx="698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Собственная </a:t>
            </a:r>
            <a:r>
              <a:rPr lang="ru-RU" dirty="0" smtClean="0"/>
              <a:t>разработка по данным Национального банка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67640"/>
            <a:ext cx="5688632" cy="368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R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949280"/>
            <a:ext cx="8892480" cy="385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</a:pP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Рис. 3. Источники финансирования дефицита текущего счета ПБ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8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59"/>
            <a:ext cx="9144000" cy="1169593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   </a:t>
            </a: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  Методология </a:t>
            </a: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исследования </a:t>
            </a:r>
            <a:r>
              <a:rPr lang="ru-RU" sz="2700" dirty="0">
                <a:latin typeface="Helvetica" charset="0"/>
                <a:ea typeface="ＭＳ Ｐゴシック" pitchFamily="34" charset="-128"/>
              </a:rPr>
              <a:t>(</a:t>
            </a:r>
            <a:r>
              <a:rPr lang="en-US" sz="2700" dirty="0">
                <a:latin typeface="Helvetica" charset="0"/>
                <a:ea typeface="ＭＳ Ｐゴシック" pitchFamily="34" charset="-128"/>
              </a:rPr>
              <a:t>Methods</a:t>
            </a: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).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Как дефицит текущего счета ПБ допустим в экономике?</a:t>
            </a: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означает устойчивость текущего счета платежного баланса (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CAB)</a:t>
            </a:r>
            <a:r>
              <a:rPr lang="be-BY" sz="28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 </a:t>
            </a:r>
            <a:endParaRPr lang="en-US" sz="30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6381328"/>
            <a:ext cx="9144000" cy="4766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600" kern="0" dirty="0"/>
              <a:t>Источник: </a:t>
            </a:r>
            <a:r>
              <a:rPr lang="ru-RU" sz="1600" dirty="0" smtClean="0">
                <a:cs typeface="Tahoma" pitchFamily="34" charset="0"/>
              </a:rPr>
              <a:t>Киреев А. </a:t>
            </a:r>
            <a:r>
              <a:rPr lang="ru-RU" sz="1600" dirty="0"/>
              <a:t>Международная макроэкономика. М. 2014. С. </a:t>
            </a:r>
            <a:r>
              <a:rPr lang="ru-RU" sz="1600" dirty="0" smtClean="0"/>
              <a:t>525</a:t>
            </a:r>
            <a:endParaRPr lang="ru-RU" sz="1600" dirty="0"/>
          </a:p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endParaRPr lang="ru-RU" sz="1200" b="1" kern="0" dirty="0">
              <a:solidFill>
                <a:srgbClr val="7030A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6213" y="116632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M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02" y="1196752"/>
            <a:ext cx="889248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Устойчивость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текущего счета платежного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баланса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current account sustainability)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–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способность резидентов страны финансировать дефицит текущего баланса за счет притока капитала и имеющихся золотовалютных резервов при предположении о неизменной макроэкономической ситуации в стране и за рубежом </a:t>
            </a:r>
          </a:p>
          <a:p>
            <a:pPr marL="0" indent="0" algn="ctr">
              <a:buNone/>
            </a:pPr>
            <a:r>
              <a:rPr lang="en-US" sz="5400" dirty="0" smtClean="0"/>
              <a:t>- </a:t>
            </a:r>
            <a:r>
              <a:rPr lang="en-US" sz="5400" dirty="0"/>
              <a:t>CAB = FAB + </a:t>
            </a:r>
            <a:r>
              <a:rPr lang="en-US" sz="5400" dirty="0" smtClean="0"/>
              <a:t>RES</a:t>
            </a:r>
            <a:endParaRPr lang="ru-RU" sz="54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082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83" y="0"/>
            <a:ext cx="9113817" cy="1772815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течение следующих 12-ти месяцев Нацбанку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Минфину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предстоит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погасить внутренние и внешние обязательства в размере 6,3 млрд.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USD. При этом ЗВР составляют 4 млрд.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USD.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снижать их больше нельзя.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Таким образом,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чтобы удержать золотовалютные резервы хотя бы на прежнем уровне, Нацбанку и Минфину необходимо привлечь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валютных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средств на 6,3 млрд.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USD.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142" y="6463816"/>
            <a:ext cx="698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/>
              <a:t>Собственная разработка по данным Национального банка</a:t>
            </a:r>
            <a:endParaRPr lang="ru-RU" dirty="0"/>
          </a:p>
        </p:txBody>
      </p:sp>
      <p:pic>
        <p:nvPicPr>
          <p:cNvPr id="8" name="Рисунок 7" descr="29.02.2016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7710169" cy="40174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5790284"/>
            <a:ext cx="8892480" cy="67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</a:pP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Рис. 4. Заранее установленные затраты ЗВР в течение ближайших 12-ти месяцев (по данным Нацбанка)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0" y="-6397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R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"/>
            <a:ext cx="9144000" cy="60191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sz="3200" dirty="0" smtClean="0"/>
              <a:t>   </a:t>
            </a:r>
            <a:r>
              <a:rPr lang="ru-RU" sz="3200" dirty="0" smtClean="0"/>
              <a:t>Интерпретация полученных результатов (</a:t>
            </a:r>
            <a:r>
              <a:rPr lang="en-US" sz="3200" dirty="0" smtClean="0"/>
              <a:t>Discussion</a:t>
            </a:r>
            <a:r>
              <a:rPr lang="ru-RU" sz="3200" dirty="0" smtClean="0"/>
              <a:t>)</a:t>
            </a:r>
            <a:endParaRPr lang="en-US" sz="3000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1268760"/>
            <a:ext cx="9144000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Удастся ли Нацбанку 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и 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правительству изыскать 6,3 млрд.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USD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 в ближайшие 12 месяцев? От ответа на этот вопрос зависит ответ на другой вопрос: можно ли считать устойчивым нынешнее состояние текущего счета платежного баланса Беларуси? </a:t>
            </a:r>
            <a:endParaRPr lang="ru-RU" sz="2400" dirty="0">
              <a:solidFill>
                <a:srgbClr val="C6531A"/>
              </a:solidFill>
              <a:latin typeface="Helvetica" charset="0"/>
              <a:ea typeface="ＭＳ Ｐゴシック" pitchFamily="34" charset="-128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/>
              <a:t>Часть средств, как обычно, будет привлечено за счет валютных поступлений в госбюджет : </a:t>
            </a:r>
            <a:r>
              <a:rPr lang="ru-RU" sz="2200" dirty="0"/>
              <a:t>от экспортных пошлин на нефть </a:t>
            </a:r>
            <a:r>
              <a:rPr lang="ru-RU" sz="2200" dirty="0" smtClean="0"/>
              <a:t>(в 2015 г. по данным Минфина было привлечено - 0,20 </a:t>
            </a:r>
            <a:r>
              <a:rPr lang="ru-RU" sz="2200" dirty="0"/>
              <a:t>млрд. </a:t>
            </a:r>
            <a:r>
              <a:rPr lang="ru-RU" sz="2200" dirty="0" smtClean="0"/>
              <a:t>USD), на нефтепродукты </a:t>
            </a:r>
            <a:r>
              <a:rPr lang="ru-RU" sz="2200" dirty="0"/>
              <a:t>(1,32 млрд. USD), </a:t>
            </a:r>
            <a:r>
              <a:rPr lang="ru-RU" sz="2200" dirty="0" smtClean="0"/>
              <a:t>на калийные </a:t>
            </a:r>
            <a:r>
              <a:rPr lang="ru-RU" sz="2200" dirty="0"/>
              <a:t>удобрения (0,46 млрд. USD), а также от импортных пошлин на товары (0,56 млрд. USD), включая на посылки  граждан из-за границы. </a:t>
            </a:r>
            <a:r>
              <a:rPr lang="ru-RU" sz="2200" dirty="0" smtClean="0"/>
              <a:t>То есть, если </a:t>
            </a:r>
            <a:r>
              <a:rPr lang="ru-RU" sz="2200" dirty="0"/>
              <a:t>внешнеторговые условия в текущем году существенно не изменятся по сравнению с прошлым годом, то валютные доходы бюджета составят 2,5 млрд. USD.  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В таком случае  финансовый разрыв составляет 3,8 млрд. USD.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dirty="0"/>
              <a:t>Это согласуется со словами замминистра финансов М. Ермоловича, который в апреле прошлого года заявлял, что «общие разрывы в ближайшие 2-3 года (…) будут составлять в районе 3 </a:t>
            </a:r>
            <a:r>
              <a:rPr lang="ru-RU" sz="2200" dirty="0" smtClean="0"/>
              <a:t>млрд. </a:t>
            </a:r>
            <a:r>
              <a:rPr lang="ru-RU" sz="2200" dirty="0"/>
              <a:t>USD</a:t>
            </a:r>
            <a:r>
              <a:rPr lang="ru-RU" sz="2200" dirty="0" smtClean="0"/>
              <a:t>.» </a:t>
            </a:r>
            <a:endParaRPr lang="ru-RU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D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"/>
            <a:ext cx="9144000" cy="60191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sz="3200" dirty="0" smtClean="0"/>
              <a:t>   </a:t>
            </a:r>
            <a:r>
              <a:rPr lang="ru-RU" sz="3200" dirty="0" smtClean="0"/>
              <a:t>Интерпретация полученных результатов (</a:t>
            </a:r>
            <a:r>
              <a:rPr lang="en-US" sz="3200" dirty="0" smtClean="0"/>
              <a:t>Discussion</a:t>
            </a:r>
            <a:r>
              <a:rPr lang="ru-RU" sz="3200" dirty="0" smtClean="0"/>
              <a:t>)</a:t>
            </a:r>
            <a:endParaRPr lang="en-US" sz="3000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980728"/>
            <a:ext cx="9144000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2. 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Откуда могут быть получены оставшиеся средства на покрытие финансового разрыва в 3,8 млрд. </a:t>
            </a:r>
            <a:r>
              <a:rPr lang="en-US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USD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? </a:t>
            </a:r>
            <a:endParaRPr lang="ru-RU" sz="2400" dirty="0">
              <a:solidFill>
                <a:srgbClr val="C6531A"/>
              </a:solidFill>
              <a:latin typeface="Helvetica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ru-RU" sz="2200" dirty="0"/>
              <a:t>Кредит ЕФСР </a:t>
            </a:r>
            <a:r>
              <a:rPr lang="ru-RU" sz="2200" dirty="0" smtClean="0"/>
              <a:t>на </a:t>
            </a:r>
            <a:r>
              <a:rPr lang="ru-RU" sz="2200" dirty="0"/>
              <a:t>сумму 2 млрд. USD, который планируют выдавать четырьмя траншами. Первый транш </a:t>
            </a:r>
            <a:r>
              <a:rPr lang="ru-RU" sz="2200" dirty="0" smtClean="0"/>
              <a:t>уже поступил в </a:t>
            </a:r>
            <a:r>
              <a:rPr lang="ru-RU" sz="2200" dirty="0"/>
              <a:t>размере </a:t>
            </a:r>
            <a:r>
              <a:rPr lang="ru-RU" sz="2200" dirty="0" smtClean="0"/>
              <a:t>0,5 </a:t>
            </a:r>
            <a:r>
              <a:rPr lang="ru-RU" sz="2200" dirty="0"/>
              <a:t>млрд. USD. Он </a:t>
            </a:r>
            <a:r>
              <a:rPr lang="ru-RU" sz="2200" dirty="0" smtClean="0"/>
              <a:t>позволил </a:t>
            </a:r>
            <a:r>
              <a:rPr lang="ru-RU" sz="2200" dirty="0"/>
              <a:t>рефинансировать долг перед </a:t>
            </a:r>
            <a:r>
              <a:rPr lang="ru-RU" sz="2200" dirty="0" smtClean="0"/>
              <a:t>Россией в марте текущего года. </a:t>
            </a:r>
            <a:r>
              <a:rPr lang="ru-RU" sz="2200" dirty="0"/>
              <a:t> Далее, запрошенный у МВФ кредит на 3 млрд. USD, который планируют выдавать тремя траншами по одному миллиарду. При благоприятном развитии событий – первый транш в размере 1 млрд. USD может поступить в 2016 году.  Далее возможный выпуск евробондов в размере 1 млрд. USD.  Далее практика привлечения внешнего финансирования через  уполномоченные коммерческие </a:t>
            </a:r>
            <a:r>
              <a:rPr lang="ru-RU" sz="2200" dirty="0" smtClean="0"/>
              <a:t>госбанки</a:t>
            </a:r>
            <a:r>
              <a:rPr lang="ru-RU" sz="2200" dirty="0"/>
              <a:t>. Из предыдущих периодов (2010, 2013) известно, что банки способны за год привлекать до 4 млрд. USD. Поэтому остающиеся 1-2 млрд. USD разрыва им закрыть вполне по силам (только за январь текущего года они привлекли 0,3 млрд. USD). Еще в запасе – банки КНР, а также правительство и банки России. </a:t>
            </a:r>
            <a:r>
              <a:rPr lang="ru-RU" sz="2200" dirty="0" smtClean="0"/>
              <a:t>Кстати в прошлом году, это был практически единственный источник внешних государственных займов, который обеспечил 2,1 млрд. USD.  </a:t>
            </a:r>
            <a:endParaRPr lang="ru-RU" sz="2200" dirty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D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"/>
            <a:ext cx="9144000" cy="60191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sz="3200" dirty="0" smtClean="0"/>
              <a:t>   </a:t>
            </a:r>
            <a:r>
              <a:rPr lang="ru-RU" sz="3200" dirty="0" smtClean="0"/>
              <a:t>Интерпретация полученных результатов (</a:t>
            </a:r>
            <a:r>
              <a:rPr lang="en-US" sz="3200" dirty="0" smtClean="0"/>
              <a:t>Discussion</a:t>
            </a:r>
            <a:r>
              <a:rPr lang="ru-RU" sz="3200" dirty="0" smtClean="0"/>
              <a:t>)</a:t>
            </a:r>
            <a:endParaRPr lang="en-US" sz="3000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908720"/>
            <a:ext cx="9144000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3</a:t>
            </a:r>
            <a:r>
              <a:rPr lang="en-US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. 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По нашему мнению, в</a:t>
            </a: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 </a:t>
            </a:r>
            <a:r>
              <a:rPr lang="ru-RU" sz="24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этом году Беларуси все же удастся изыскать необходимые источники для финансирования образовавшегося разрыва. </a:t>
            </a:r>
            <a:r>
              <a:rPr lang="ru-RU" sz="24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Погашение </a:t>
            </a:r>
            <a:r>
              <a:rPr lang="ru-RU" sz="24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и обслуживание долга будет идти сложно, но оно будет идти. Дефолта по внешнему и внутреннему долгу удастся избежать. </a:t>
            </a:r>
            <a:r>
              <a:rPr lang="ru-RU" sz="2200" dirty="0"/>
              <a:t>На это указывают и прогнозы по рейтингам международных кредитных агентств S&amp;P и </a:t>
            </a:r>
            <a:r>
              <a:rPr lang="ru-RU" sz="2200" dirty="0" err="1"/>
              <a:t>Fitch</a:t>
            </a:r>
            <a:r>
              <a:rPr lang="ru-RU" sz="2200" dirty="0"/>
              <a:t>, которые для Беларуси остаются стабильными. Прогноз агентства </a:t>
            </a:r>
            <a:r>
              <a:rPr lang="ru-RU" sz="2200" dirty="0" err="1"/>
              <a:t>Moody's</a:t>
            </a:r>
            <a:r>
              <a:rPr lang="ru-RU" sz="2200" dirty="0"/>
              <a:t> по Беларуси хоть и остается негативным, но находится на уровне оценки Caa1 уже достаточно давно. Это на уровне Аргентины, но все же еще в двух шагах от оценки Caa3, которая выставлена Греции, Венесуэле, Пуэрто-Рико и Украине. </a:t>
            </a:r>
            <a:endParaRPr lang="ru-RU" sz="2200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/>
              <a:t>Еще </a:t>
            </a:r>
            <a:r>
              <a:rPr lang="ru-RU" sz="2200" dirty="0"/>
              <a:t>одним индикатором кредитоспособности страны можно считать годовую доходность евробондов страны. Сейчас по семилетним белорусским евробондам доходность находится в районе </a:t>
            </a:r>
            <a:r>
              <a:rPr lang="ru-RU" sz="2200" dirty="0" smtClean="0"/>
              <a:t>9-10%, </a:t>
            </a:r>
            <a:r>
              <a:rPr lang="ru-RU" sz="2200" dirty="0"/>
              <a:t>хотя еще в начале 2015 года она составляла 15%. Это означает, что у владельцев белорусских евробондов не вызывает  сомнений способность правительства в 2018 году погасить данные </a:t>
            </a:r>
            <a:r>
              <a:rPr lang="ru-RU" sz="2200" dirty="0" smtClean="0"/>
              <a:t>обязательства.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D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"/>
            <a:ext cx="9144000" cy="745934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sz="3200" dirty="0" smtClean="0"/>
              <a:t> </a:t>
            </a:r>
            <a:r>
              <a:rPr lang="ru-RU" sz="3200" b="1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Выводы и </a:t>
            </a:r>
            <a:r>
              <a:rPr lang="ru-RU" sz="3200" b="1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предложения </a:t>
            </a:r>
            <a:r>
              <a:rPr lang="ru-RU" sz="3200" dirty="0" smtClean="0"/>
              <a:t>(</a:t>
            </a:r>
            <a:r>
              <a:rPr lang="en-US" sz="3200" dirty="0" smtClean="0"/>
              <a:t>Discussion</a:t>
            </a:r>
            <a:r>
              <a:rPr lang="ru-RU" sz="3200" dirty="0" smtClean="0"/>
              <a:t>)</a:t>
            </a:r>
            <a:endParaRPr lang="en-US" sz="3000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980728"/>
            <a:ext cx="9144000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4</a:t>
            </a:r>
            <a:r>
              <a:rPr lang="en-US" sz="24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. </a:t>
            </a:r>
            <a:r>
              <a:rPr lang="ru-RU" sz="22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Текущий </a:t>
            </a:r>
            <a:r>
              <a:rPr lang="ru-RU" sz="22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счет ПБ в целом устойчив</a:t>
            </a:r>
            <a:r>
              <a:rPr lang="ru-RU" sz="22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, но риски </a:t>
            </a:r>
            <a:r>
              <a:rPr lang="ru-RU" sz="22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возникновения неустойчивости остаются достаточно высокими. Особенно, если не удастся получить внешнее финансирование из запланированных источников. </a:t>
            </a:r>
            <a:r>
              <a:rPr lang="ru-RU" sz="22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В этой связи дефицит по счету текущих операций в новых сложившихся условиях крайне слабого притока иностранного капитала в страну и одновременного истощения золотовалютных резервов, по-прежнему чрезмерно велик, и требует дальнейшего уменьшения. Этого можно добиться, прежде всего, за счет гибкого плавающего режима обменного курса.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/>
              <a:t>Однако в последнее время появились слухи, что Нацбанк в рамках выполнения Указа №78 и выполнения поручения по снижению себестоимости, снова стал придерживать курс белорусского рубля по отношению к доллару. Если это действительно так, то это может привести к повторению ошибок прошлых лет, когда искусственно поддерживался завышенный обменный курс белорусского рубля. </a:t>
            </a:r>
            <a:endParaRPr lang="ru-RU" sz="2200" dirty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D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691px-Map_Of_Belarus_blank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196013" cy="537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276872"/>
            <a:ext cx="8305800" cy="208823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Устойчивость и чрезмерный дефицит 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текущего счета платежного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баланса: оценка для Беларуси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/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</a:b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(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Sustainability and Excessive Current Account Deficits in Belarus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charset="0"/>
              </a:rPr>
              <a:t>)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Helvetica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157192"/>
            <a:ext cx="7913688" cy="1319808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Виктория Смоленская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Минск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13 апреля </a:t>
            </a:r>
            <a:r>
              <a:rPr lang="en-US" dirty="0" smtClean="0">
                <a:solidFill>
                  <a:schemeClr val="tx1"/>
                </a:solidFill>
              </a:rPr>
              <a:t>201</a:t>
            </a:r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4059"/>
            <a:ext cx="1417885" cy="143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8157"/>
            <a:ext cx="1505432" cy="151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2857"/>
            <a:ext cx="1440160" cy="121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referatdb.ru/pars_docs/refs/250/249136/249136_html_364a199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079"/>
            <a:ext cx="1362075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8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868" y="1992"/>
            <a:ext cx="9162868" cy="618696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3200" dirty="0" smtClean="0"/>
              <a:t>Введение (</a:t>
            </a:r>
            <a:r>
              <a:rPr lang="en-US" sz="3200" dirty="0" smtClean="0"/>
              <a:t>Introduction</a:t>
            </a:r>
            <a:r>
              <a:rPr lang="ru-RU" sz="3200" dirty="0" smtClean="0"/>
              <a:t>)</a:t>
            </a:r>
            <a:endParaRPr lang="en-US" sz="3000" b="1" dirty="0">
              <a:solidFill>
                <a:srgbClr val="C6531A"/>
              </a:solidFill>
              <a:latin typeface="Helvetica" charset="0"/>
              <a:ea typeface="ＭＳ Ｐゴシック" pitchFamily="34" charset="-128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1512168"/>
          </a:xfrm>
        </p:spPr>
        <p:txBody>
          <a:bodyPr anchor="ctr">
            <a:normAutofit fontScale="9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Исследование было выполнено по заказу </a:t>
            </a:r>
            <a:endParaRPr lang="ru-RU" sz="3000" dirty="0" smtClean="0">
              <a:solidFill>
                <a:srgbClr val="C6531A"/>
              </a:solidFill>
              <a:latin typeface="Helvetica" charset="0"/>
              <a:ea typeface="ＭＳ Ｐゴシック" pitchFamily="34" charset="-128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Центра социально-экономических исследований </a:t>
            </a:r>
            <a:r>
              <a:rPr lang="en-US" sz="30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CASE Belarus (</a:t>
            </a:r>
            <a:r>
              <a:rPr lang="ru-RU" sz="3000" dirty="0" smtClean="0">
                <a:solidFill>
                  <a:srgbClr val="C6531A"/>
                </a:solidFill>
                <a:latin typeface="Helvetica" charset="0"/>
                <a:ea typeface="ＭＳ Ｐゴシック" pitchFamily="34" charset="-128"/>
              </a:rPr>
              <a:t>Варшава, Польша)</a:t>
            </a:r>
            <a:r>
              <a:rPr lang="ru-RU" sz="2800" dirty="0" smtClean="0"/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/>
              <a:t>Адрес сайта: </a:t>
            </a:r>
            <a:r>
              <a:rPr lang="en-US" sz="2800" dirty="0" smtClean="0"/>
              <a:t>http</a:t>
            </a:r>
            <a:r>
              <a:rPr lang="en-US" sz="2800" dirty="0"/>
              <a:t>://case-belarus.eu</a:t>
            </a:r>
            <a:endParaRPr lang="en-US" sz="3000" dirty="0" smtClean="0">
              <a:solidFill>
                <a:srgbClr val="C6531A"/>
              </a:solidFill>
              <a:latin typeface="Helvetica" charset="0"/>
              <a:ea typeface="ＭＳ Ｐゴシック" pitchFamily="34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5232643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I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59"/>
            <a:ext cx="9144000" cy="3545857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      Методология </a:t>
            </a: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исследования </a:t>
            </a:r>
            <a:r>
              <a:rPr lang="ru-RU" sz="2700" dirty="0">
                <a:latin typeface="Helvetica" charset="0"/>
                <a:ea typeface="ＭＳ Ｐゴシック" pitchFamily="34" charset="-128"/>
              </a:rPr>
              <a:t>(</a:t>
            </a:r>
            <a:r>
              <a:rPr lang="en-US" sz="2700" dirty="0">
                <a:latin typeface="Helvetica" charset="0"/>
                <a:ea typeface="ＭＳ Ｐゴシック" pitchFamily="34" charset="-128"/>
              </a:rPr>
              <a:t>Methods</a:t>
            </a:r>
            <a:r>
              <a:rPr lang="ru-RU" sz="2700" dirty="0" smtClean="0">
                <a:latin typeface="Helvetica" charset="0"/>
                <a:ea typeface="ＭＳ Ｐゴシック" pitchFamily="34" charset="-128"/>
              </a:rPr>
              <a:t>).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Руководство по платежному балансу и международной инвестиционной позиции МВФ (6-е изд., 2009 г.).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Что означает наличие дефицита текущего счета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платежного баланса (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CAB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у какой-либо страны</a:t>
            </a:r>
            <a:r>
              <a:rPr lang="be-BY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 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/>
            </a:r>
            <a:b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</a:br>
            <a:r>
              <a:rPr lang="ru-RU" sz="2400" dirty="0" smtClean="0">
                <a:latin typeface="Helvetica" charset="0"/>
                <a:ea typeface="ＭＳ Ｐゴシック" pitchFamily="34" charset="-128"/>
              </a:rPr>
              <a:t>Это означает наличие внешнего дисбаланса экономики страны или иными словами несбалансированность экономики страны в целом. Если говорить по простому, то страна потребляет ресурсов больше, чем производит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.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Это можно представить в математической форме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:</a:t>
            </a:r>
            <a:endParaRPr lang="en-US" sz="3000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6572250"/>
            <a:ext cx="9144000" cy="285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200" kern="0" dirty="0">
                <a:latin typeface="+mn-lt"/>
              </a:rPr>
              <a:t>Источник: </a:t>
            </a:r>
            <a:r>
              <a:rPr lang="ru-RU" sz="1200" dirty="0" smtClean="0">
                <a:cs typeface="Tahoma" pitchFamily="34" charset="0"/>
              </a:rPr>
              <a:t>собственная разработка</a:t>
            </a:r>
            <a:endParaRPr lang="ru-RU" sz="1200" b="1" kern="0" dirty="0">
              <a:solidFill>
                <a:srgbClr val="7030A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6574" y="0"/>
            <a:ext cx="522654" cy="404664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M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5"/>
            <a:ext cx="8149426" cy="327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5517232"/>
            <a:ext cx="2051720" cy="360040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8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60"/>
            <a:ext cx="9144000" cy="4337944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     Методология 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исследования </a:t>
            </a:r>
            <a:r>
              <a:rPr lang="ru-RU" sz="3000" dirty="0">
                <a:latin typeface="Helvetica" charset="0"/>
                <a:ea typeface="ＭＳ Ｐゴシック" pitchFamily="34" charset="-128"/>
              </a:rPr>
              <a:t>(</a:t>
            </a:r>
            <a:r>
              <a:rPr lang="en-US" sz="3000" dirty="0">
                <a:latin typeface="Helvetica" charset="0"/>
                <a:ea typeface="ＭＳ Ｐゴシック" pitchFamily="34" charset="-128"/>
              </a:rPr>
              <a:t>Methods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).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Если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в стране имеется внешний дисбаланс, то это означает, что один или сразу несколько внутренних </a:t>
            </a:r>
            <a:r>
              <a:rPr lang="ru-RU" sz="2400" dirty="0" smtClean="0">
                <a:latin typeface="Helvetica" charset="0"/>
                <a:ea typeface="ＭＳ Ｐゴシック" pitchFamily="34" charset="-128"/>
              </a:rPr>
              <a:t>секторов (реальный, монетарный или фискальный) потребляют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больше ресурсов, чем их имеется в наличии (то есть имеет место </a:t>
            </a:r>
            <a:r>
              <a:rPr lang="ru-RU" sz="2400" b="1" dirty="0">
                <a:latin typeface="Helvetica" charset="0"/>
                <a:ea typeface="ＭＳ Ｐゴシック" pitchFamily="34" charset="-128"/>
              </a:rPr>
              <a:t>ресурсный разрыв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по одному или сразу по нескольким секторам).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Этот ресурсный разрыв приходится покрывать за счет притока ресурсов из остального мира.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Поэтому и образуется внешний дисбаланс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. </a:t>
            </a:r>
            <a:br>
              <a:rPr lang="ru-RU" sz="2400" dirty="0">
                <a:latin typeface="Helvetica" charset="0"/>
                <a:ea typeface="ＭＳ Ｐゴシック" pitchFamily="34" charset="-128"/>
              </a:rPr>
            </a:br>
            <a:r>
              <a:rPr lang="ru-RU" sz="2400" dirty="0" smtClean="0">
                <a:latin typeface="Helvetica" charset="0"/>
                <a:ea typeface="ＭＳ Ｐゴシック" pitchFamily="34" charset="-128"/>
              </a:rPr>
              <a:t>То есть,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л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юбой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внутренний дисбаланс в итоге отразится во внешнем дисбалансе, т.е.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в CAB со знаком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(-).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Это можно представить в математической форме: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внешний дисбаланс </a:t>
            </a:r>
            <a:r>
              <a:rPr lang="ru-RU" sz="2400" dirty="0" smtClean="0">
                <a:latin typeface="Helvetica" charset="0"/>
                <a:ea typeface="ＭＳ Ｐゴシック" pitchFamily="34" charset="-128"/>
              </a:rPr>
              <a:t>равен </a:t>
            </a:r>
            <a:r>
              <a:rPr lang="ru-RU" sz="2400" dirty="0">
                <a:latin typeface="Helvetica" charset="0"/>
                <a:ea typeface="ＭＳ Ｐゴシック" pitchFamily="34" charset="-128"/>
              </a:rPr>
              <a:t>сумме дисбалансов внутренних секторов </a:t>
            </a:r>
            <a:r>
              <a:rPr lang="ru-RU" sz="2400" dirty="0" smtClean="0">
                <a:latin typeface="Helvetica" charset="0"/>
                <a:ea typeface="ＭＳ Ｐゴシック" pitchFamily="34" charset="-128"/>
              </a:rPr>
              <a:t>экономики</a:t>
            </a:r>
            <a:endParaRPr lang="en-US" sz="2700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5342122"/>
            <a:ext cx="8892480" cy="1230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6572250"/>
            <a:ext cx="9144000" cy="285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200" kern="0" dirty="0">
                <a:latin typeface="+mn-lt"/>
              </a:rPr>
              <a:t>Источник: </a:t>
            </a:r>
            <a:r>
              <a:rPr lang="ru-RU" sz="1200" dirty="0" smtClean="0">
                <a:cs typeface="Tahoma" pitchFamily="34" charset="0"/>
              </a:rPr>
              <a:t>собственная разработка</a:t>
            </a:r>
            <a:endParaRPr lang="ru-RU" sz="1200" b="1" kern="0" dirty="0">
              <a:solidFill>
                <a:srgbClr val="7030A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6898" y="6831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M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8" y="4365105"/>
            <a:ext cx="9016653" cy="141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47664" y="5788698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Дисбаланс реального сектора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1488" y="5798092"/>
            <a:ext cx="176379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Дисбаланс монетарного</a:t>
            </a:r>
          </a:p>
          <a:p>
            <a:pPr algn="ctr"/>
            <a:r>
              <a:rPr lang="ru-RU" dirty="0" smtClean="0"/>
              <a:t>сектора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5789555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Дисбаланс фискального</a:t>
            </a:r>
          </a:p>
          <a:p>
            <a:pPr algn="ctr"/>
            <a:r>
              <a:rPr lang="ru-RU" dirty="0" smtClean="0"/>
              <a:t>сектора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5987577"/>
            <a:ext cx="351656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75286" y="5989633"/>
            <a:ext cx="351656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798092"/>
            <a:ext cx="12596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Внешний дисбаланс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5996114"/>
            <a:ext cx="28803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80312" y="5989633"/>
            <a:ext cx="28803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668343" y="5812708"/>
            <a:ext cx="136520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Ресурсный разрыв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Содержимое 2"/>
          <p:cNvSpPr>
            <a:spLocks noGrp="1"/>
          </p:cNvSpPr>
          <p:nvPr>
            <p:ph idx="1"/>
          </p:nvPr>
        </p:nvSpPr>
        <p:spPr>
          <a:xfrm>
            <a:off x="-7938" y="6524625"/>
            <a:ext cx="9151938" cy="33337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400" dirty="0" smtClean="0"/>
              <a:t>Источник: Киреев А. Международная макроэкономика. М. 2014. С. 30</a:t>
            </a:r>
          </a:p>
        </p:txBody>
      </p:sp>
      <p:pic>
        <p:nvPicPr>
          <p:cNvPr id="1177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8" y="1265869"/>
            <a:ext cx="6502400" cy="526257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7496" y="5445224"/>
            <a:ext cx="6166711" cy="86409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898" y="27159"/>
            <a:ext cx="9127102" cy="1169593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3000" dirty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 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 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Тождество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 </a:t>
            </a:r>
            <a:r>
              <a:rPr lang="en-US" sz="2500" b="1" dirty="0" smtClean="0">
                <a:solidFill>
                  <a:schemeClr val="accent2">
                    <a:lumMod val="50000"/>
                  </a:schemeClr>
                </a:solidFill>
                <a:latin typeface="Helvetica" charset="0"/>
                <a:ea typeface="ＭＳ Ｐゴシック" pitchFamily="34" charset="-128"/>
              </a:rPr>
              <a:t>CAB </a:t>
            </a:r>
            <a:r>
              <a:rPr lang="en-US" sz="2500" b="1" dirty="0" smtClean="0">
                <a:solidFill>
                  <a:schemeClr val="accent2">
                    <a:lumMod val="50000"/>
                  </a:schemeClr>
                </a:solidFill>
                <a:latin typeface="Helvetica" charset="0"/>
                <a:ea typeface="ＭＳ Ｐゴシック" pitchFamily="34" charset="-128"/>
              </a:rPr>
              <a:t>= S – I </a:t>
            </a:r>
            <a:r>
              <a:rPr lang="ru-RU" sz="25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считается основным тождеством экономики страны. Оно выводится </a:t>
            </a:r>
            <a:r>
              <a:rPr lang="ru-RU" sz="25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математически из </a:t>
            </a:r>
            <a:r>
              <a:rPr lang="ru-RU" sz="25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секторальных тождеств.</a:t>
            </a:r>
            <a:endParaRPr lang="en-US" sz="25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M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6228184" y="3212976"/>
            <a:ext cx="504056" cy="216024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948264" y="3573016"/>
            <a:ext cx="20882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Секторальные тождества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14141" y="5413412"/>
            <a:ext cx="2088232" cy="92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Основное тождество</a:t>
            </a:r>
            <a:endParaRPr lang="ru-RU" sz="2400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6267270" y="5413412"/>
            <a:ext cx="504056" cy="92772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1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60425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Дефицит текущего счета платежного баланса Беларуси за 2015 год составил по предварительным данным 2,1 млрд. USD (или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3,8%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 ВВП).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142" y="6342392"/>
            <a:ext cx="363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Собственная разработка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2" y="1340767"/>
            <a:ext cx="6350946" cy="442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R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765942"/>
            <a:ext cx="6732239" cy="568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</a:pP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Рис. 1. Ресурсный разрыв в экономике Беларуси 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0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604250" cy="1368896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Дефицит текущего счета платежного баланса Беларуси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4-м квартале 2015 года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8%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ВВП. Из последних 20 кварталов только в 5-ти не было дефицита.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142" y="6342392"/>
            <a:ext cx="363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Собственная разработка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9846"/>
            <a:ext cx="7308304" cy="436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R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949280"/>
            <a:ext cx="8532440" cy="385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</a:pP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Рис. 2. Сальдо текущего счета платежного баланса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9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59"/>
            <a:ext cx="9144000" cy="1529633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Методология исследования </a:t>
            </a:r>
            <a:r>
              <a:rPr lang="ru-RU" sz="3000" dirty="0">
                <a:latin typeface="Helvetica" charset="0"/>
                <a:ea typeface="ＭＳ Ｐゴシック" pitchFamily="34" charset="-128"/>
              </a:rPr>
              <a:t>(</a:t>
            </a:r>
            <a:r>
              <a:rPr lang="en-US" sz="3000" dirty="0">
                <a:latin typeface="Helvetica" charset="0"/>
                <a:ea typeface="ＭＳ Ｐゴシック" pitchFamily="34" charset="-128"/>
              </a:rPr>
              <a:t>Methods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).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Если сверхпотребление в экономике произошло, то его обязательно кто-то профинансировал.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30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1400175"/>
            <a:ext cx="9144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/>
              <a:t>Дефицит по текущему счету платежного баланса </a:t>
            </a:r>
            <a:r>
              <a:rPr lang="ru-RU" sz="2800" dirty="0" smtClean="0"/>
              <a:t>(- CAB) </a:t>
            </a:r>
            <a:r>
              <a:rPr lang="ru-RU" sz="2800" dirty="0" smtClean="0"/>
              <a:t>означает, что </a:t>
            </a:r>
            <a:r>
              <a:rPr lang="ru-RU" sz="2800" dirty="0" smtClean="0"/>
              <a:t>он может быть профинансирован, </a:t>
            </a:r>
            <a:r>
              <a:rPr lang="ru-RU" sz="2800" dirty="0" smtClean="0"/>
              <a:t>либо за счет притока иностранного капитала по финансовому счету (FAB), либо за </a:t>
            </a:r>
            <a:r>
              <a:rPr lang="ru-RU" sz="2800" dirty="0"/>
              <a:t>счет </a:t>
            </a:r>
            <a:r>
              <a:rPr lang="ru-RU" sz="2800" dirty="0" smtClean="0"/>
              <a:t>за </a:t>
            </a:r>
            <a:r>
              <a:rPr lang="ru-RU" sz="2800" dirty="0"/>
              <a:t>счет </a:t>
            </a:r>
            <a:r>
              <a:rPr lang="ru-RU" sz="2800" dirty="0" smtClean="0"/>
              <a:t>сокращения ранее накопленных золотовалютных резервов (R</a:t>
            </a:r>
            <a:r>
              <a:rPr lang="en-US" sz="2800" dirty="0" smtClean="0"/>
              <a:t>ES</a:t>
            </a:r>
            <a:r>
              <a:rPr lang="ru-RU" sz="2800" dirty="0" smtClean="0"/>
              <a:t>):</a:t>
            </a:r>
            <a:endParaRPr lang="ru-RU" sz="2800" dirty="0"/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endParaRPr lang="ru-RU" sz="3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- </a:t>
            </a:r>
            <a:r>
              <a:rPr lang="en-US" sz="3600" dirty="0"/>
              <a:t>CAB = FAB + </a:t>
            </a:r>
            <a:r>
              <a:rPr lang="en-US" sz="3600" dirty="0" smtClean="0"/>
              <a:t>RES</a:t>
            </a:r>
            <a:endParaRPr lang="ru-RU" sz="36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800" dirty="0" smtClean="0"/>
              <a:t>Платежный </a:t>
            </a:r>
            <a:r>
              <a:rPr lang="ru-RU" sz="2800" dirty="0"/>
              <a:t>баланс страны в аналитическом представлении </a:t>
            </a:r>
            <a:r>
              <a:rPr lang="ru-RU" sz="2800" dirty="0" smtClean="0"/>
              <a:t>сгруппирован как раз таким образом, чтобы можно было это увидеть (см. на след. слайде).</a:t>
            </a:r>
            <a:endParaRPr lang="ru-RU" sz="28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6572250"/>
            <a:ext cx="9144000" cy="285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hangingPunct="0">
              <a:spcBef>
                <a:spcPct val="4000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200" kern="0" dirty="0">
                <a:latin typeface="+mn-lt"/>
              </a:rPr>
              <a:t>Источник: </a:t>
            </a:r>
            <a:r>
              <a:rPr lang="ru-RU" sz="1200" dirty="0" smtClean="0">
                <a:cs typeface="Tahoma" pitchFamily="34" charset="0"/>
              </a:rPr>
              <a:t>собственная разработка</a:t>
            </a:r>
            <a:endParaRPr lang="ru-RU" sz="1200" b="1" kern="0" dirty="0">
              <a:solidFill>
                <a:srgbClr val="7030A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M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898" y="6334780"/>
            <a:ext cx="5601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Платежный баланс Беларуси. Составляет Нацбанк Беларуси </a:t>
            </a:r>
          </a:p>
          <a:p>
            <a:r>
              <a:rPr lang="en-US" sz="1400" dirty="0" smtClean="0"/>
              <a:t>http</a:t>
            </a:r>
            <a:r>
              <a:rPr lang="en-US" sz="1400" dirty="0"/>
              <a:t>://www.nbrb.by/statistics/BalPay/Indicators6/Quarterly/</a:t>
            </a:r>
            <a:endParaRPr lang="ru-RU" sz="14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18770"/>
            <a:ext cx="9144000" cy="88995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     Данные 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(</a:t>
            </a:r>
            <a:r>
              <a:rPr lang="en-US" sz="3200" dirty="0"/>
              <a:t>Data</a:t>
            </a:r>
            <a:r>
              <a:rPr lang="ru-RU" sz="3000" dirty="0" smtClean="0">
                <a:latin typeface="Helvetica" charset="0"/>
                <a:ea typeface="ＭＳ Ｐゴシック" pitchFamily="34" charset="-128"/>
              </a:rPr>
              <a:t>). 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ＭＳ Ｐゴシック" pitchFamily="34" charset="-128"/>
              </a:rPr>
              <a:t>Платежный баланс в аналитическом представлении за 2015 год. </a:t>
            </a:r>
            <a:endParaRPr lang="en-US" sz="30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6898" y="115888"/>
            <a:ext cx="522654" cy="5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ru-RU" sz="3200" dirty="0" smtClean="0">
                <a:solidFill>
                  <a:schemeClr val="bg1"/>
                </a:solidFill>
              </a:rPr>
              <a:t>D</a:t>
            </a:r>
            <a:endParaRPr lang="en-US" altLang="ru-RU" sz="32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" y="1051131"/>
            <a:ext cx="6164258" cy="528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12" y="5345372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4631918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2277879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197277" y="1340768"/>
            <a:ext cx="2946724" cy="4994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</a:pP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В 2015 г. дефицит текущего счета составил – минус 2,07 млрд. </a:t>
            </a:r>
            <a:r>
              <a:rPr lang="en-US" sz="2200" dirty="0" smtClean="0">
                <a:latin typeface="Helvetica" charset="0"/>
                <a:ea typeface="ＭＳ Ｐゴシック" pitchFamily="34" charset="-128"/>
              </a:rPr>
              <a:t>USD</a:t>
            </a: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, из которых 1,29 </a:t>
            </a:r>
            <a:r>
              <a:rPr lang="ru-RU" sz="2200" dirty="0">
                <a:latin typeface="Helvetica" charset="0"/>
                <a:ea typeface="ＭＳ Ｐゴシック" pitchFamily="34" charset="-128"/>
              </a:rPr>
              <a:t>млрд. </a:t>
            </a:r>
            <a:r>
              <a:rPr lang="en-US" sz="2200" dirty="0" smtClean="0">
                <a:latin typeface="Helvetica" charset="0"/>
                <a:ea typeface="ＭＳ Ｐゴシック" pitchFamily="34" charset="-128"/>
              </a:rPr>
              <a:t>USD</a:t>
            </a: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 было профинансировано за счет притока иностранного капитала по финансовому счету, а 0,62 </a:t>
            </a:r>
            <a:r>
              <a:rPr lang="ru-RU" sz="2200" dirty="0">
                <a:latin typeface="Helvetica" charset="0"/>
                <a:ea typeface="ＭＳ Ｐゴシック" pitchFamily="34" charset="-128"/>
              </a:rPr>
              <a:t>млрд. </a:t>
            </a:r>
            <a:r>
              <a:rPr lang="en-US" sz="2200" dirty="0">
                <a:latin typeface="Helvetica" charset="0"/>
                <a:ea typeface="ＭＳ Ｐゴシック" pitchFamily="34" charset="-128"/>
              </a:rPr>
              <a:t>USD</a:t>
            </a:r>
            <a:r>
              <a:rPr lang="ru-RU" sz="2200" dirty="0">
                <a:latin typeface="Helvetica" charset="0"/>
                <a:ea typeface="ＭＳ Ｐゴシック" pitchFamily="34" charset="-128"/>
              </a:rPr>
              <a:t> </a:t>
            </a:r>
            <a:r>
              <a:rPr lang="ru-RU" sz="2200" dirty="0" smtClean="0">
                <a:latin typeface="Helvetica" charset="0"/>
                <a:ea typeface="ＭＳ Ｐゴシック" pitchFamily="34" charset="-128"/>
              </a:rPr>
              <a:t>за счет сокращения золотовалютных резервов.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Helvetica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96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1146</Words>
  <Application>Microsoft Office PowerPoint</Application>
  <PresentationFormat>Экран (4:3)</PresentationFormat>
  <Paragraphs>86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Оценка устойчивости текущего счета платежного баланса Республики Беларусь (Sustainability and Excessive Current Account Deficits in Belarus)</vt:lpstr>
      <vt:lpstr>Введение (Introduction)</vt:lpstr>
      <vt:lpstr>      Методология исследования (Methods). Руководство по платежному балансу и международной инвестиционной позиции МВФ (6-е изд., 2009 г.). Что означает наличие дефицита текущего счета платежного баланса (CAB) у какой-либо страны?  Это означает наличие внешнего дисбаланса экономики страны или иными словами несбалансированность экономики страны в целом. Если говорить по простому, то страна потребляет ресурсов больше, чем производит. Это можно представить в математической форме:</vt:lpstr>
      <vt:lpstr>     Методология исследования (Methods). Если в стране имеется внешний дисбаланс, то это означает, что один или сразу несколько внутренних секторов (реальный, монетарный или фискальный) потребляют больше ресурсов, чем их имеется в наличии (то есть имеет место ресурсный разрыв по одному или сразу по нескольким секторам). Этот ресурсный разрыв приходится покрывать за счет притока ресурсов из остального мира. Поэтому и образуется внешний дисбаланс.  То есть, любой внутренний дисбаланс в итоге отразится во внешнем дисбалансе, т.е. в CAB со знаком (-). Это можно представить в математической форме: внешний дисбаланс равен сумме дисбалансов внутренних секторов экономики</vt:lpstr>
      <vt:lpstr>   Тождество CAB = S – I считается основным тождеством экономики страны. Оно выводится математически из секторальных тождеств.</vt:lpstr>
      <vt:lpstr>Дефицит текущего счета платежного баланса Беларуси за 2015 год составил по предварительным данным 2,1 млрд. USD (или 3,8% к ВВП).</vt:lpstr>
      <vt:lpstr>Дефицит текущего счета платежного баланса Беларуси в 4-м квартале 2015 года составил 8% к ВВП. Из последних 20 кварталов только в 5-ти не было дефицита. </vt:lpstr>
      <vt:lpstr>Методология исследования (Methods). Если сверхпотребление в экономике произошло, то его обязательно кто-то профинансировал. </vt:lpstr>
      <vt:lpstr>     Данные (Data). Платежный баланс в аналитическом представлении за 2015 год. </vt:lpstr>
      <vt:lpstr>Приток  капитала  по  финансовому счету  оказался  недостаточным,  чтобы покрыть  имевшийся  дефицит.  Поэтому  сложился не только дефицит по счету текущих операций, но и дефицит по всему платежному  балансу.  Как  следствие, Нацбанку  пришлось  потратить  в 2015 г. золотовалютные  резервы  на  сумму   0,6  млрд.  USD</vt:lpstr>
      <vt:lpstr>     Методология исследования (Methods). Как дефицит текущего счета ПБ допустим в экономике? Что означает устойчивость текущего счета платежного баланса (CAB)? </vt:lpstr>
      <vt:lpstr>       В течение следующих 12-ти месяцев Нацбанку и Минфину         предстоит погасить внутренние и внешние обязательства в размере 6,3 млрд. USD. При этом ЗВР составляют 4 млрд. USD. и снижать их больше нельзя. Таким образом, чтобы удержать золотовалютные резервы хотя бы на прежнем уровне, Нацбанку и Минфину необходимо привлечь валютных средств на 6,3 млрд. USD. </vt:lpstr>
      <vt:lpstr>   Интерпретация полученных результатов (Discussion)</vt:lpstr>
      <vt:lpstr>   Интерпретация полученных результатов (Discussion)</vt:lpstr>
      <vt:lpstr>   Интерпретация полученных результатов (Discussion)</vt:lpstr>
      <vt:lpstr> Выводы и предложения (Discussion)</vt:lpstr>
      <vt:lpstr>Устойчивость и чрезмерный дефицит текущего счета платежного баланса: оценка для Беларуси (Sustainability and Excessive Current Account Deficits in Belarus)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секторальных финансовых балансов как один из инструментов диагностики состояния национальной экономики (на примере Республики Беларусь)</dc:title>
  <dc:creator>user</dc:creator>
  <cp:lastModifiedBy>Extensa</cp:lastModifiedBy>
  <cp:revision>52</cp:revision>
  <dcterms:created xsi:type="dcterms:W3CDTF">2016-03-31T16:03:00Z</dcterms:created>
  <dcterms:modified xsi:type="dcterms:W3CDTF">2016-04-12T18:50:22Z</dcterms:modified>
</cp:coreProperties>
</file>